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9" r:id="rId6"/>
    <p:sldId id="270" r:id="rId7"/>
    <p:sldId id="267" r:id="rId8"/>
    <p:sldId id="271" r:id="rId9"/>
    <p:sldId id="272" r:id="rId10"/>
    <p:sldId id="257" r:id="rId11"/>
    <p:sldId id="273" r:id="rId12"/>
    <p:sldId id="274" r:id="rId13"/>
    <p:sldId id="275" r:id="rId14"/>
    <p:sldId id="268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Методы воспитания детей с недостатками слуха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Наталия\Мои документы\Downloads\kaliningrad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Наталия\Мои документы\Downloads\8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531614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Стимулирующие методы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Поощрение;</a:t>
            </a:r>
          </a:p>
          <a:p>
            <a:r>
              <a:rPr lang="ru-RU" sz="4800" b="1" dirty="0" smtClean="0"/>
              <a:t>Наказание.</a:t>
            </a:r>
            <a:endParaRPr lang="ru-RU" sz="4800" b="1" dirty="0"/>
          </a:p>
        </p:txBody>
      </p:sp>
      <p:pic>
        <p:nvPicPr>
          <p:cNvPr id="7" name="Picture 7" descr="G0459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2636838" cy="3124200"/>
          </a:xfrm>
          <a:prstGeom prst="rect">
            <a:avLst/>
          </a:prstGeom>
          <a:noFill/>
        </p:spPr>
      </p:pic>
      <p:pic>
        <p:nvPicPr>
          <p:cNvPr id="1028" name="Picture 4" descr="C:\Documents and Settings\Наталия\Мои документы\Downloads\i.jpg"/>
          <p:cNvPicPr>
            <a:picLocks noChangeAspect="1" noChangeArrowheads="1"/>
          </p:cNvPicPr>
          <p:nvPr/>
        </p:nvPicPr>
        <p:blipFill>
          <a:blip r:embed="rId3" cstate="print"/>
          <a:srcRect t="18000"/>
          <a:stretch>
            <a:fillRect/>
          </a:stretch>
        </p:blipFill>
        <p:spPr bwMode="auto">
          <a:xfrm>
            <a:off x="4648200" y="1371600"/>
            <a:ext cx="1765610" cy="1905000"/>
          </a:xfrm>
          <a:prstGeom prst="rect">
            <a:avLst/>
          </a:prstGeom>
          <a:noFill/>
        </p:spPr>
      </p:pic>
      <p:pic>
        <p:nvPicPr>
          <p:cNvPr id="1029" name="Picture 5" descr="C:\Documents and Settings\Наталия\Мои документы\Downloads\content_pohv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2850689" cy="2882900"/>
          </a:xfrm>
          <a:prstGeom prst="rect">
            <a:avLst/>
          </a:prstGeom>
          <a:noFill/>
        </p:spPr>
      </p:pic>
      <p:pic>
        <p:nvPicPr>
          <p:cNvPr id="1030" name="Picture 6" descr="C:\Documents and Settings\Наталия\Мои документы\Downloads\87359_shutterstock_17282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10000"/>
            <a:ext cx="2966761" cy="22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Стимулирующие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В основе </a:t>
            </a:r>
            <a:r>
              <a:rPr lang="ru-RU" b="1" i="1" dirty="0" smtClean="0">
                <a:solidFill>
                  <a:srgbClr val="FF0000"/>
                </a:solidFill>
              </a:rPr>
              <a:t>метода поощрения </a:t>
            </a:r>
            <a:r>
              <a:rPr lang="ru-RU" b="1" i="1" dirty="0" smtClean="0"/>
              <a:t>лежит положительная</a:t>
            </a:r>
            <a:br>
              <a:rPr lang="ru-RU" b="1" i="1" dirty="0" smtClean="0"/>
            </a:br>
            <a:r>
              <a:rPr lang="ru-RU" b="1" i="1" dirty="0" smtClean="0"/>
              <a:t>оценка поведения человека. Оно вызывает положительные</a:t>
            </a:r>
            <a:br>
              <a:rPr lang="ru-RU" b="1" i="1" dirty="0" smtClean="0"/>
            </a:br>
            <a:r>
              <a:rPr lang="ru-RU" b="1" i="1" dirty="0" smtClean="0"/>
              <a:t>эмоции, укрепляет уверенность ребенка в себе, чувство </a:t>
            </a:r>
            <a:r>
              <a:rPr lang="ru-RU" b="1" i="1" dirty="0" err="1" smtClean="0"/>
              <a:t>соб</a:t>
            </a:r>
            <a:r>
              <a:rPr lang="ru-RU" b="1" i="1" dirty="0" smtClean="0"/>
              <a:t>-</a:t>
            </a:r>
            <a:br>
              <a:rPr lang="ru-RU" b="1" i="1" dirty="0" smtClean="0"/>
            </a:br>
            <a:r>
              <a:rPr lang="ru-RU" b="1" i="1" dirty="0" err="1" smtClean="0"/>
              <a:t>ственного</a:t>
            </a:r>
            <a:r>
              <a:rPr lang="ru-RU" b="1" i="1" dirty="0" smtClean="0"/>
              <a:t> достоинства. Может выражаться </a:t>
            </a:r>
            <a:r>
              <a:rPr lang="ru-RU" b="1" i="1" dirty="0" err="1" smtClean="0"/>
              <a:t>невербально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(</a:t>
            </a:r>
            <a:r>
              <a:rPr lang="ru-RU" b="1" i="1" dirty="0" smtClean="0"/>
              <a:t>улыбка, кивок головой, выдача фишек) и словесно, по мере</a:t>
            </a:r>
            <a:br>
              <a:rPr lang="ru-RU" b="1" i="1" dirty="0" smtClean="0"/>
            </a:br>
            <a:r>
              <a:rPr lang="ru-RU" b="1" i="1" dirty="0" smtClean="0"/>
              <a:t>развития речи. Используется в разных вариантах (</a:t>
            </a:r>
            <a:r>
              <a:rPr lang="ru-RU" b="1" i="1" dirty="0" err="1" smtClean="0"/>
              <a:t>индиви</a:t>
            </a:r>
            <a:r>
              <a:rPr lang="ru-RU" b="1" i="1" dirty="0" smtClean="0"/>
              <a:t>-</a:t>
            </a:r>
            <a:br>
              <a:rPr lang="ru-RU" b="1" i="1" dirty="0" smtClean="0"/>
            </a:br>
            <a:r>
              <a:rPr lang="ru-RU" b="1" i="1" dirty="0" smtClean="0"/>
              <a:t>дуальном, перед классом, родителями; устном и письмен-</a:t>
            </a:r>
            <a:br>
              <a:rPr lang="ru-RU" b="1" i="1" dirty="0" smtClean="0"/>
            </a:br>
            <a:r>
              <a:rPr lang="ru-RU" b="1" i="1" dirty="0" smtClean="0"/>
              <a:t>ном). Практикуются такие формы, как награда (диплом,</a:t>
            </a:r>
            <a:br>
              <a:rPr lang="ru-RU" b="1" i="1" dirty="0" smtClean="0"/>
            </a:br>
            <a:r>
              <a:rPr lang="ru-RU" b="1" i="1" dirty="0" smtClean="0"/>
              <a:t>грамота, благодарность и др.) и доверие (предоставление</a:t>
            </a:r>
            <a:br>
              <a:rPr lang="ru-RU" b="1" i="1" dirty="0" smtClean="0"/>
            </a:br>
            <a:r>
              <a:rPr lang="ru-RU" b="1" i="1" dirty="0" smtClean="0"/>
              <a:t>права на что-либо, особое поручение).                                            </a:t>
            </a:r>
            <a:endParaRPr lang="ru-RU" b="1" i="1" dirty="0"/>
          </a:p>
        </p:txBody>
      </p:sp>
      <p:pic>
        <p:nvPicPr>
          <p:cNvPr id="4099" name="Picture 3" descr="C:\Documents and Settings\Наталия\Мои документы\Downloads\0_52c7f_f2b00d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078" y="4191000"/>
            <a:ext cx="1877949" cy="2572533"/>
          </a:xfrm>
          <a:prstGeom prst="rect">
            <a:avLst/>
          </a:prstGeom>
          <a:noFill/>
        </p:spPr>
      </p:pic>
      <p:pic>
        <p:nvPicPr>
          <p:cNvPr id="4100" name="Picture 4" descr="C:\Documents and Settings\Наталия\Мои документы\Downloads\aHR0cDovL2ltZy1mb3RraS55YW5kZXgucnUvZ2V0LzQ3MTAvMzk5NzU1MTYuNy8wXzZkNjk1X2Y1MWY4ODUyX0w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1794662" cy="23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Стимулирующие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Наказание</a:t>
            </a:r>
            <a:r>
              <a:rPr lang="ru-RU" sz="2400" b="1" dirty="0" smtClean="0"/>
              <a:t> — выражение отрицательной оценки </a:t>
            </a:r>
            <a:r>
              <a:rPr lang="ru-RU" sz="2400" b="1" dirty="0" err="1" smtClean="0"/>
              <a:t>поступ</a:t>
            </a:r>
            <a:r>
              <a:rPr lang="ru-RU" sz="2400" b="1" dirty="0" smtClean="0"/>
              <a:t>-</a:t>
            </a:r>
            <a:br>
              <a:rPr lang="ru-RU" sz="2400" b="1" dirty="0" smtClean="0"/>
            </a:br>
            <a:r>
              <a:rPr lang="ru-RU" sz="2400" b="1" dirty="0" err="1" smtClean="0"/>
              <a:t>ка</a:t>
            </a:r>
            <a:r>
              <a:rPr lang="ru-RU" sz="2400" b="1" dirty="0" smtClean="0"/>
              <a:t>. Имеет различные варианты: порицание, осуждение, </a:t>
            </a:r>
            <a:r>
              <a:rPr lang="ru-RU" sz="2400" b="1" dirty="0" smtClean="0"/>
              <a:t>ограничение </a:t>
            </a:r>
            <a:r>
              <a:rPr lang="ru-RU" sz="2400" b="1" dirty="0" smtClean="0"/>
              <a:t>действий, лишение доверия, выговор. </a:t>
            </a:r>
            <a:r>
              <a:rPr lang="ru-RU" sz="2400" b="1" dirty="0" smtClean="0"/>
              <a:t>Должно использоваться </a:t>
            </a:r>
            <a:r>
              <a:rPr lang="ru-RU" sz="2400" b="1" dirty="0" smtClean="0"/>
              <a:t>очень осторожно, чтобы не вызвать </a:t>
            </a:r>
            <a:r>
              <a:rPr lang="ru-RU" sz="2400" b="1" dirty="0" smtClean="0"/>
              <a:t>негативизма </a:t>
            </a:r>
            <a:r>
              <a:rPr lang="ru-RU" sz="2400" b="1" dirty="0" smtClean="0"/>
              <a:t>ребенка, не травмировать его психику.</a:t>
            </a:r>
          </a:p>
          <a:p>
            <a:endParaRPr lang="ru-RU" dirty="0"/>
          </a:p>
        </p:txBody>
      </p:sp>
      <p:pic>
        <p:nvPicPr>
          <p:cNvPr id="5123" name="Picture 3" descr="C:\Documents and Settings\Наталия\Мои документы\Downloads\isteriki-u-reben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3749675" cy="2689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практике воспитания все группы методов действуют </a:t>
            </a:r>
            <a:r>
              <a:rPr lang="ru-RU" b="1" dirty="0" err="1" smtClean="0"/>
              <a:t>взаимосвязанно</a:t>
            </a:r>
            <a:r>
              <a:rPr lang="ru-RU" b="1" dirty="0" smtClean="0"/>
              <a:t> и применяются с учетом возрастных, индивидуальных, в том числе и речевых возможностей учеников.</a:t>
            </a:r>
          </a:p>
          <a:p>
            <a:endParaRPr lang="ru-RU" dirty="0"/>
          </a:p>
        </p:txBody>
      </p:sp>
      <p:pic>
        <p:nvPicPr>
          <p:cNvPr id="6146" name="Picture 2" descr="C:\Documents and Settings\Наталия\Мои документы\Downloads\arkadia-kiev-mapi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3059"/>
            <a:ext cx="3683000" cy="2488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Презентацию выполнила: </a:t>
            </a:r>
            <a:r>
              <a:rPr lang="ru-RU" sz="2400" b="1" dirty="0" smtClean="0"/>
              <a:t>воспитатель </a:t>
            </a:r>
            <a:r>
              <a:rPr lang="ru-RU" sz="2400" b="1" dirty="0" smtClean="0"/>
              <a:t>КУ «ИКОШИ 1,2 вида» </a:t>
            </a:r>
            <a:r>
              <a:rPr lang="ru-RU" sz="2400" b="1" dirty="0" err="1" smtClean="0"/>
              <a:t>гп.Излучинск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Нижневартовского</a:t>
            </a:r>
            <a:r>
              <a:rPr lang="ru-RU" sz="2400" b="1" dirty="0" smtClean="0"/>
              <a:t> р-на, </a:t>
            </a:r>
            <a:r>
              <a:rPr lang="ru-RU" sz="2400" b="1" dirty="0" err="1" smtClean="0"/>
              <a:t>ХМАО-Югры</a:t>
            </a:r>
            <a:r>
              <a:rPr lang="ru-RU" sz="2400" b="1" dirty="0" smtClean="0"/>
              <a:t> Козлова Наталья Федоровна.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Используемая литература:</a:t>
            </a:r>
          </a:p>
          <a:p>
            <a:r>
              <a:rPr lang="ru-RU" sz="2400" b="1" dirty="0" smtClean="0"/>
              <a:t>1</a:t>
            </a:r>
            <a:r>
              <a:rPr lang="ru-RU" sz="2400" b="1" dirty="0" smtClean="0"/>
              <a:t>) Сурдопедагогика  // Под. ред. Е.Г. </a:t>
            </a:r>
            <a:r>
              <a:rPr lang="ru-RU" sz="2400" b="1" dirty="0" err="1" smtClean="0"/>
              <a:t>Речицкой</a:t>
            </a:r>
            <a:r>
              <a:rPr lang="ru-RU" sz="2400" b="1" dirty="0" smtClean="0"/>
              <a:t>, М., 2004.</a:t>
            </a:r>
          </a:p>
          <a:p>
            <a:r>
              <a:rPr lang="ru-RU" sz="2400" b="1" dirty="0" smtClean="0"/>
              <a:t>2) Курсовая работа </a:t>
            </a:r>
            <a:r>
              <a:rPr lang="ru-RU" sz="2400" b="1" i="1" dirty="0" smtClean="0"/>
              <a:t>"Особенности воспитательной работы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в специальном (коррекционном) учреждении"</a:t>
            </a:r>
            <a:r>
              <a:rPr lang="ru-RU" sz="2400" b="1" dirty="0" smtClean="0"/>
              <a:t> Тирасполь, 2009 г.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МАМА\Я Материал к созд презентаций\4 Лето\0_842b1_8a2dfe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пожела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341192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063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6417">
        <p14:reveal/>
      </p:transition>
    </mc:Choice>
    <mc:Fallback>
      <p:transition spd="slow" advClick="0" advTm="6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i041.radikal.ru/0910/41/63c8455a727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003232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Методы воспитания- это пути воздействия педагогов на своих воспитанников с целью формирования у них положительных черт личности.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194019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307"/>
    </mc:Choice>
    <mc:Fallback>
      <p:transition spd="slow" advTm="83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Классификация методов воспитания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Информационные методы;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Практически-действенные методы;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Стимулирующие методы.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Информационные методы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Беседа;</a:t>
            </a:r>
          </a:p>
          <a:p>
            <a:r>
              <a:rPr lang="ru-RU" b="1" dirty="0" smtClean="0"/>
              <a:t>Рассказ педагога;</a:t>
            </a:r>
          </a:p>
          <a:p>
            <a:r>
              <a:rPr lang="ru-RU" b="1" dirty="0" smtClean="0"/>
              <a:t>Разъяснение;</a:t>
            </a:r>
          </a:p>
          <a:p>
            <a:r>
              <a:rPr lang="ru-RU" b="1" dirty="0" smtClean="0"/>
              <a:t>Просмотр фильма;</a:t>
            </a:r>
          </a:p>
          <a:p>
            <a:r>
              <a:rPr lang="ru-RU" b="1" dirty="0" smtClean="0"/>
              <a:t>Чтение;</a:t>
            </a:r>
          </a:p>
          <a:p>
            <a:r>
              <a:rPr lang="ru-RU" b="1" dirty="0" smtClean="0"/>
              <a:t>Пример;</a:t>
            </a:r>
          </a:p>
          <a:p>
            <a:r>
              <a:rPr lang="ru-RU" b="1" dirty="0" smtClean="0"/>
              <a:t>Педагогическое требование.</a:t>
            </a:r>
            <a:endParaRPr lang="ru-RU" b="1" dirty="0"/>
          </a:p>
        </p:txBody>
      </p:sp>
      <p:pic>
        <p:nvPicPr>
          <p:cNvPr id="4" name="Picture 3" descr="E:\рабочий стол\я воспитатель\картинки\Новая папка (2)\dostalaucheb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726" y="1676400"/>
            <a:ext cx="4056274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Самый </a:t>
            </a:r>
            <a:r>
              <a:rPr lang="ru-RU" sz="2000" b="1" dirty="0" smtClean="0"/>
              <a:t>доступный для ребят метод — </a:t>
            </a:r>
            <a:r>
              <a:rPr lang="ru-RU" sz="2000" b="1" i="1" dirty="0" smtClean="0">
                <a:solidFill>
                  <a:srgbClr val="FF0000"/>
                </a:solidFill>
              </a:rPr>
              <a:t>пример,</a:t>
            </a:r>
            <a:r>
              <a:rPr lang="ru-RU" sz="2000" b="1" dirty="0" smtClean="0"/>
              <a:t> так как</a:t>
            </a:r>
            <a:br>
              <a:rPr lang="ru-RU" sz="2000" b="1" dirty="0" smtClean="0"/>
            </a:br>
            <a:r>
              <a:rPr lang="ru-RU" sz="2000" b="1" dirty="0" smtClean="0"/>
              <a:t>наглядный образец осмысляется ими глубже, чем словесный</a:t>
            </a:r>
            <a:br>
              <a:rPr lang="ru-RU" sz="2000" b="1" dirty="0" smtClean="0"/>
            </a:br>
            <a:r>
              <a:rPr lang="ru-RU" sz="2000" b="1" dirty="0" smtClean="0"/>
              <a:t>рассказ. По мере овладения словесной речью используют</a:t>
            </a:r>
            <a:br>
              <a:rPr lang="ru-RU" sz="2000" b="1" dirty="0" smtClean="0"/>
            </a:br>
            <a:r>
              <a:rPr lang="ru-RU" sz="2000" b="1" dirty="0" smtClean="0"/>
              <a:t>примеры героев книг, фильмов.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Педагогическое требование </a:t>
            </a:r>
            <a:r>
              <a:rPr lang="ru-RU" sz="2000" b="1" dirty="0" smtClean="0"/>
              <a:t>предъявляется в различных</a:t>
            </a:r>
            <a:br>
              <a:rPr lang="ru-RU" sz="2000" b="1" dirty="0" smtClean="0"/>
            </a:br>
            <a:r>
              <a:rPr lang="ru-RU" sz="2000" b="1" dirty="0" smtClean="0"/>
              <a:t>формах в зависимости от возраста учащихся (приказ, со-</a:t>
            </a:r>
            <a:br>
              <a:rPr lang="ru-RU" sz="2000" b="1" dirty="0" smtClean="0"/>
            </a:br>
            <a:r>
              <a:rPr lang="ru-RU" sz="2000" b="1" dirty="0" err="1" smtClean="0"/>
              <a:t>вет</a:t>
            </a:r>
            <a:r>
              <a:rPr lang="ru-RU" sz="2000" b="1" dirty="0" smtClean="0"/>
              <a:t>, просьба).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Разъяснение</a:t>
            </a:r>
            <a:r>
              <a:rPr lang="ru-RU" sz="2000" b="1" dirty="0" smtClean="0"/>
              <a:t> направлено на объяснение того или иного</a:t>
            </a:r>
            <a:br>
              <a:rPr lang="ru-RU" sz="2000" b="1" dirty="0" smtClean="0"/>
            </a:br>
            <a:r>
              <a:rPr lang="ru-RU" sz="2000" b="1" dirty="0" smtClean="0"/>
              <a:t>требования, правила поведения и проводится фронтально</a:t>
            </a:r>
            <a:br>
              <a:rPr lang="ru-RU" sz="2000" b="1" dirty="0" smtClean="0"/>
            </a:br>
            <a:r>
              <a:rPr lang="ru-RU" sz="2000" b="1" dirty="0" smtClean="0"/>
              <a:t>или индивидуально. Оно помогает осознать ситуацию и </a:t>
            </a:r>
            <a:r>
              <a:rPr lang="ru-RU" sz="2000" b="1" dirty="0" err="1" smtClean="0"/>
              <a:t>най</a:t>
            </a:r>
            <a:r>
              <a:rPr lang="ru-RU" sz="2000" b="1" dirty="0" smtClean="0"/>
              <a:t>-</a:t>
            </a:r>
            <a:br>
              <a:rPr lang="ru-RU" sz="2000" b="1" dirty="0" smtClean="0"/>
            </a:br>
            <a:r>
              <a:rPr lang="ru-RU" sz="2000" b="1" dirty="0" err="1" smtClean="0"/>
              <a:t>ти</a:t>
            </a:r>
            <a:r>
              <a:rPr lang="ru-RU" sz="2000" b="1" dirty="0" smtClean="0"/>
              <a:t> правильный выход. Сопровождается примером, </a:t>
            </a:r>
            <a:r>
              <a:rPr lang="ru-RU" sz="2000" b="1" dirty="0" err="1" smtClean="0"/>
              <a:t>приуче</a:t>
            </a:r>
            <a:r>
              <a:rPr lang="ru-RU" sz="2000" b="1" dirty="0" smtClean="0"/>
              <a:t>-</a:t>
            </a:r>
            <a:br>
              <a:rPr lang="ru-RU" sz="2000" b="1" dirty="0" smtClean="0"/>
            </a:br>
            <a:r>
              <a:rPr lang="ru-RU" sz="2000" b="1" dirty="0" err="1" smtClean="0"/>
              <a:t>нием</a:t>
            </a:r>
            <a:r>
              <a:rPr lang="ru-RU" sz="2000" b="1" dirty="0" smtClean="0"/>
              <a:t>, игрой.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Picture 5" descr="Учитель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6621" y="3886200"/>
            <a:ext cx="146274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ия\Мои документы\Downloads\92fd78b0654e080adf989521ca2058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62263"/>
            <a:ext cx="5181600" cy="5454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Беседа</a:t>
            </a:r>
            <a:r>
              <a:rPr lang="ru-RU" dirty="0" smtClean="0"/>
              <a:t> </a:t>
            </a:r>
            <a:r>
              <a:rPr lang="ru-RU" b="1" dirty="0" smtClean="0"/>
              <a:t>предполагает совместное обсуждение жизненных</a:t>
            </a:r>
            <a:br>
              <a:rPr lang="ru-RU" b="1" dirty="0" smtClean="0"/>
            </a:br>
            <a:r>
              <a:rPr lang="ru-RU" b="1" dirty="0" smtClean="0"/>
              <a:t>проблем и т. д. Она должна быть тесно связана с опытом</a:t>
            </a:r>
            <a:br>
              <a:rPr lang="ru-RU" b="1" dirty="0" smtClean="0"/>
            </a:br>
            <a:r>
              <a:rPr lang="ru-RU" b="1" dirty="0" smtClean="0"/>
              <a:t>и знаниями детей, с их активностью. В ходе беседы </a:t>
            </a:r>
            <a:r>
              <a:rPr lang="ru-RU" b="1" dirty="0" err="1" smtClean="0"/>
              <a:t>необхо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дима</a:t>
            </a:r>
            <a:r>
              <a:rPr lang="ru-RU" b="1" dirty="0" smtClean="0"/>
              <a:t> наглядность, облегчающая восприятие. Важно уделять</a:t>
            </a:r>
            <a:br>
              <a:rPr lang="ru-RU" b="1" dirty="0" smtClean="0"/>
            </a:br>
            <a:r>
              <a:rPr lang="ru-RU" b="1" dirty="0" smtClean="0"/>
              <a:t>внимание обогащению словарного запаса, углублению </a:t>
            </a:r>
            <a:r>
              <a:rPr lang="ru-RU" b="1" dirty="0" err="1" smtClean="0"/>
              <a:t>зна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ний</a:t>
            </a:r>
            <a:r>
              <a:rPr lang="ru-RU" b="1" dirty="0" smtClean="0"/>
              <a:t> учащихся в затрагиваемой области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Лекции, доклады </a:t>
            </a:r>
            <a:r>
              <a:rPr lang="ru-RU" b="1" dirty="0" smtClean="0"/>
              <a:t>используются в старших классах, так</a:t>
            </a:r>
            <a:br>
              <a:rPr lang="ru-RU" b="1" dirty="0" smtClean="0"/>
            </a:br>
            <a:r>
              <a:rPr lang="ru-RU" b="1" dirty="0" smtClean="0"/>
              <a:t>как требуют развитой речи, определенного объема знаний,</a:t>
            </a:r>
            <a:br>
              <a:rPr lang="ru-RU" b="1" dirty="0" smtClean="0"/>
            </a:br>
            <a:r>
              <a:rPr lang="ru-RU" b="1" dirty="0" smtClean="0"/>
              <a:t>навыка чтения с губ. Проводятся они на различные темы</a:t>
            </a:r>
            <a:br>
              <a:rPr lang="ru-RU" b="1" dirty="0" smtClean="0"/>
            </a:br>
            <a:r>
              <a:rPr lang="ru-RU" b="1" dirty="0" smtClean="0"/>
              <a:t>и сопровождаются наглядностью (газета, рисунки, </a:t>
            </a:r>
            <a:r>
              <a:rPr lang="ru-RU" b="1" dirty="0" err="1" smtClean="0"/>
              <a:t>фотогра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фии</a:t>
            </a:r>
            <a:r>
              <a:rPr lang="ru-RU" b="1" dirty="0" smtClean="0"/>
              <a:t> и т. д.), а затем разбираются с педагогом, оцениваются.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Практически-действенные методы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Приучение и упражнение;</a:t>
            </a:r>
          </a:p>
          <a:p>
            <a:r>
              <a:rPr lang="ru-RU" b="1" dirty="0" smtClean="0"/>
              <a:t>Организация общественно-полезной деятельности;</a:t>
            </a:r>
          </a:p>
          <a:p>
            <a:r>
              <a:rPr lang="ru-RU" b="1" dirty="0" smtClean="0"/>
              <a:t>Воспитывающие ситуации;</a:t>
            </a:r>
          </a:p>
          <a:p>
            <a:r>
              <a:rPr lang="ru-RU" b="1" dirty="0" smtClean="0"/>
              <a:t>Игра.</a:t>
            </a:r>
            <a:endParaRPr lang="ru-RU" b="1" dirty="0"/>
          </a:p>
        </p:txBody>
      </p:sp>
      <p:pic>
        <p:nvPicPr>
          <p:cNvPr id="6" name="Picture 2" descr="E:\рабочий стол\я воспитатель\картинки\Новая папка (2)\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133600" cy="204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Наталия\Мои документы\Downloads\Subbo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664" y="4114800"/>
            <a:ext cx="2799736" cy="2456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Практически-действенные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Метод приучения и упражнения </a:t>
            </a:r>
            <a:r>
              <a:rPr lang="ru-RU" b="1" dirty="0" smtClean="0"/>
              <a:t>предназначен для фор-</a:t>
            </a:r>
            <a:br>
              <a:rPr lang="ru-RU" b="1" dirty="0" smtClean="0"/>
            </a:br>
            <a:r>
              <a:rPr lang="ru-RU" b="1" dirty="0" err="1" smtClean="0"/>
              <a:t>мирования</a:t>
            </a:r>
            <a:r>
              <a:rPr lang="ru-RU" b="1" dirty="0" smtClean="0"/>
              <a:t> устойчивых привычек (гигиенических, куль-</a:t>
            </a:r>
            <a:br>
              <a:rPr lang="ru-RU" b="1" dirty="0" smtClean="0"/>
            </a:br>
            <a:r>
              <a:rPr lang="ru-RU" b="1" dirty="0" smtClean="0"/>
              <a:t>туры поведения, организованности). Начинается с показа</a:t>
            </a:r>
            <a:br>
              <a:rPr lang="ru-RU" b="1" dirty="0" smtClean="0"/>
            </a:br>
            <a:r>
              <a:rPr lang="ru-RU" b="1" dirty="0" smtClean="0"/>
              <a:t>образца, затем проводится упражнение в выполнении под</a:t>
            </a:r>
            <a:br>
              <a:rPr lang="ru-RU" b="1" dirty="0" smtClean="0"/>
            </a:br>
            <a:r>
              <a:rPr lang="ru-RU" b="1" dirty="0" smtClean="0"/>
              <a:t>контролем педагога, создающего положительный </a:t>
            </a:r>
            <a:r>
              <a:rPr lang="ru-RU" b="1" dirty="0" err="1" smtClean="0"/>
              <a:t>эмоцио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нальный</a:t>
            </a:r>
            <a:r>
              <a:rPr lang="ru-RU" b="1" dirty="0" smtClean="0"/>
              <a:t> фон (через поддержку, одобрение ребенка).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Совместная </a:t>
            </a:r>
            <a:r>
              <a:rPr lang="ru-RU" b="1" i="1" dirty="0" smtClean="0">
                <a:solidFill>
                  <a:srgbClr val="FF0000"/>
                </a:solidFill>
              </a:rPr>
              <a:t>деятельность детей</a:t>
            </a:r>
            <a:r>
              <a:rPr lang="ru-RU" b="1" dirty="0" smtClean="0"/>
              <a:t>, направленная на </a:t>
            </a:r>
            <a:r>
              <a:rPr lang="ru-RU" b="1" dirty="0" err="1" smtClean="0"/>
              <a:t>дос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тижение</a:t>
            </a:r>
            <a:r>
              <a:rPr lang="ru-RU" b="1" dirty="0" smtClean="0"/>
              <a:t> определенного результата (общественно полезная),</a:t>
            </a:r>
            <a:br>
              <a:rPr lang="ru-RU" b="1" dirty="0" smtClean="0"/>
            </a:br>
            <a:r>
              <a:rPr lang="ru-RU" b="1" dirty="0" smtClean="0"/>
              <a:t>позволяет им приобрести опыт коллективных отношений,</a:t>
            </a:r>
            <a:br>
              <a:rPr lang="ru-RU" b="1" dirty="0" smtClean="0"/>
            </a:br>
            <a:r>
              <a:rPr lang="ru-RU" b="1" dirty="0" smtClean="0"/>
              <a:t>развить положительные качества (чувство товарищества,</a:t>
            </a:r>
            <a:br>
              <a:rPr lang="ru-RU" b="1" dirty="0" smtClean="0"/>
            </a:br>
            <a:r>
              <a:rPr lang="ru-RU" b="1" dirty="0" smtClean="0"/>
              <a:t>стремление помочь другому, ответственность). Школьники</a:t>
            </a:r>
            <a:br>
              <a:rPr lang="ru-RU" b="1" dirty="0" smtClean="0"/>
            </a:br>
            <a:r>
              <a:rPr lang="ru-RU" b="1" dirty="0" smtClean="0"/>
              <a:t>учатся планировать свою деятельность, контролировать</a:t>
            </a:r>
            <a:br>
              <a:rPr lang="ru-RU" b="1" dirty="0" smtClean="0"/>
            </a:br>
            <a:r>
              <a:rPr lang="ru-RU" b="1" dirty="0" smtClean="0"/>
              <a:t>и оценивать 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Наталия\Мои документы\Downloads\909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3249" cy="1600200"/>
          </a:xfrm>
          <a:prstGeom prst="rect">
            <a:avLst/>
          </a:prstGeom>
          <a:noFill/>
        </p:spPr>
      </p:pic>
      <p:pic>
        <p:nvPicPr>
          <p:cNvPr id="3075" name="Picture 3" descr="C:\Documents and Settings\Наталия\Мои документы\Downloads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996" y="4953000"/>
            <a:ext cx="2240203" cy="1684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Практически-действенные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Игра </a:t>
            </a:r>
            <a:r>
              <a:rPr lang="ru-RU" b="1" dirty="0" smtClean="0"/>
              <a:t>широко используется в младшем школьном воз-</a:t>
            </a:r>
            <a:br>
              <a:rPr lang="ru-RU" b="1" dirty="0" smtClean="0"/>
            </a:br>
            <a:r>
              <a:rPr lang="ru-RU" b="1" dirty="0" err="1" smtClean="0"/>
              <a:t>расте</a:t>
            </a:r>
            <a:r>
              <a:rPr lang="ru-RU" b="1" dirty="0" smtClean="0"/>
              <a:t>. В результате у детей появляется опыт общения, </a:t>
            </a:r>
            <a:r>
              <a:rPr lang="ru-RU" b="1" dirty="0" err="1" smtClean="0"/>
              <a:t>взаи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моотношений</a:t>
            </a:r>
            <a:r>
              <a:rPr lang="ru-RU" b="1" dirty="0" smtClean="0"/>
              <a:t> с окружающими. В ролевых играх дети </a:t>
            </a:r>
            <a:r>
              <a:rPr lang="ru-RU" b="1" dirty="0" err="1" smtClean="0"/>
              <a:t>вос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smtClean="0"/>
              <a:t>создают жизненные ситуации, усваивают соответствующие</a:t>
            </a:r>
            <a:br>
              <a:rPr lang="ru-RU" b="1" dirty="0" smtClean="0"/>
            </a:br>
            <a:r>
              <a:rPr lang="ru-RU" b="1" dirty="0" smtClean="0"/>
              <a:t>им нормы поведения, овладевают с помощью сверстников</a:t>
            </a:r>
            <a:br>
              <a:rPr lang="ru-RU" b="1" dirty="0" smtClean="0"/>
            </a:br>
            <a:r>
              <a:rPr lang="ru-RU" b="1" dirty="0" smtClean="0"/>
              <a:t>и педагога определенным словарем (бывают бытовые игры,</a:t>
            </a:r>
            <a:br>
              <a:rPr lang="ru-RU" b="1" dirty="0" smtClean="0"/>
            </a:br>
            <a:r>
              <a:rPr lang="ru-RU" b="1" dirty="0" smtClean="0"/>
              <a:t>игры на сюжеты из общественной жизни детей, на </a:t>
            </a:r>
            <a:r>
              <a:rPr lang="ru-RU" b="1" dirty="0" err="1" smtClean="0"/>
              <a:t>профес</a:t>
            </a:r>
            <a:r>
              <a:rPr lang="ru-RU" b="1" dirty="0" smtClean="0"/>
              <a:t>-</a:t>
            </a:r>
            <a:br>
              <a:rPr lang="ru-RU" b="1" dirty="0" smtClean="0"/>
            </a:br>
            <a:r>
              <a:rPr lang="ru-RU" b="1" dirty="0" err="1" smtClean="0"/>
              <a:t>сиональные</a:t>
            </a:r>
            <a:r>
              <a:rPr lang="ru-RU" b="1" dirty="0" smtClean="0"/>
              <a:t> сюжеты). Педагог должен разъяснять содержа-</a:t>
            </a:r>
            <a:br>
              <a:rPr lang="ru-RU" b="1" dirty="0" smtClean="0"/>
            </a:br>
            <a:r>
              <a:rPr lang="ru-RU" b="1" dirty="0" err="1" smtClean="0"/>
              <a:t>ние</a:t>
            </a:r>
            <a:r>
              <a:rPr lang="ru-RU" b="1" dirty="0" smtClean="0"/>
              <a:t> игры, правила поведения участников в зависимости от</a:t>
            </a:r>
            <a:br>
              <a:rPr lang="ru-RU" b="1" dirty="0" smtClean="0"/>
            </a:br>
            <a:r>
              <a:rPr lang="ru-RU" b="1" dirty="0" smtClean="0"/>
              <a:t>их ролей, поручать разным детям разные роли, чтобы все</a:t>
            </a:r>
            <a:br>
              <a:rPr lang="ru-RU" b="1" dirty="0" smtClean="0"/>
            </a:br>
            <a:r>
              <a:rPr lang="ru-RU" b="1" dirty="0" smtClean="0"/>
              <a:t>могли сыграть, что хотят.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Воспитывающие ситуации </a:t>
            </a:r>
            <a:r>
              <a:rPr lang="ru-RU" b="1" dirty="0" smtClean="0"/>
              <a:t>направлены на усвоение</a:t>
            </a:r>
            <a:br>
              <a:rPr lang="ru-RU" b="1" dirty="0" smtClean="0"/>
            </a:br>
            <a:r>
              <a:rPr lang="ru-RU" b="1" dirty="0" smtClean="0"/>
              <a:t>норм и правил поведения. Ученик ставится в ситуацию вы-</a:t>
            </a:r>
            <a:br>
              <a:rPr lang="ru-RU" b="1" dirty="0" smtClean="0"/>
            </a:br>
            <a:r>
              <a:rPr lang="ru-RU" b="1" dirty="0" smtClean="0"/>
              <a:t>бора варианта поведения. Примеры ситуаций: поручения,</a:t>
            </a:r>
            <a:br>
              <a:rPr lang="ru-RU" b="1" dirty="0" smtClean="0"/>
            </a:br>
            <a:r>
              <a:rPr lang="ru-RU" b="1" dirty="0" smtClean="0"/>
              <a:t>акции благотворительности, дежурство, соревнования, си-</a:t>
            </a:r>
            <a:br>
              <a:rPr lang="ru-RU" b="1" dirty="0" smtClean="0"/>
            </a:br>
            <a:r>
              <a:rPr lang="ru-RU" b="1" dirty="0" err="1" smtClean="0"/>
              <a:t>туации</a:t>
            </a:r>
            <a:r>
              <a:rPr lang="ru-RU" b="1" dirty="0" smtClean="0"/>
              <a:t> с нравственно- и экологически-ориентированным вы-</a:t>
            </a:r>
            <a:br>
              <a:rPr lang="ru-RU" b="1" dirty="0" smtClean="0"/>
            </a:br>
            <a:r>
              <a:rPr lang="ru-RU" b="1" dirty="0" smtClean="0"/>
              <a:t>бором.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Методы воспитания детей с недостатками слуха.</vt:lpstr>
      <vt:lpstr>Слайд 2</vt:lpstr>
      <vt:lpstr>Классификация методов воспитания</vt:lpstr>
      <vt:lpstr>Информационные методы</vt:lpstr>
      <vt:lpstr>Информационные методы</vt:lpstr>
      <vt:lpstr>Информационные методы</vt:lpstr>
      <vt:lpstr>Практически-действенные методы</vt:lpstr>
      <vt:lpstr>Практически-действенные методы</vt:lpstr>
      <vt:lpstr>Практически-действенные методы</vt:lpstr>
      <vt:lpstr>Стимулирующие методы</vt:lpstr>
      <vt:lpstr>Стимулирующие методы</vt:lpstr>
      <vt:lpstr>Стимулирующие методы</vt:lpstr>
      <vt:lpstr>Слайд 13</vt:lpstr>
      <vt:lpstr>Презентацию выполнила: воспитатель КУ «ИКОШИ 1,2 вида» гп.Излучинск Нижневартовского р-на, ХМАО-Югры Козлова Наталья Федоровна.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Наталия</cp:lastModifiedBy>
  <cp:revision>14</cp:revision>
  <dcterms:modified xsi:type="dcterms:W3CDTF">2013-12-01T18:54:27Z</dcterms:modified>
</cp:coreProperties>
</file>