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3" r:id="rId13"/>
    <p:sldId id="269" r:id="rId14"/>
    <p:sldId id="266" r:id="rId15"/>
    <p:sldId id="267" r:id="rId16"/>
    <p:sldId id="274" r:id="rId17"/>
    <p:sldId id="270" r:id="rId18"/>
    <p:sldId id="275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" initials="Л" lastIdx="1" clrIdx="0">
    <p:extLst>
      <p:ext uri="{19B8F6BF-5375-455C-9EA6-DF929625EA0E}">
        <p15:presenceInfo xmlns:p15="http://schemas.microsoft.com/office/powerpoint/2012/main" userId="Леонид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01" autoAdjust="0"/>
  </p:normalViewPr>
  <p:slideViewPr>
    <p:cSldViewPr snapToGrid="0">
      <p:cViewPr>
        <p:scale>
          <a:sx n="64" d="100"/>
          <a:sy n="64" d="100"/>
        </p:scale>
        <p:origin x="1578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0-13T23:45:39.183" idx="1">
    <p:pos x="884" y="1486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3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2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7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1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6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5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FA9A193-55F7-4695-A78D-BA178DF3748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302D917-B2FC-40A3-A892-3FC8947F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4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sz="6600" dirty="0" smtClean="0"/>
              <a:t>ндрей </a:t>
            </a:r>
            <a:r>
              <a:rPr lang="ru-RU" dirty="0"/>
              <a:t>Б</a:t>
            </a:r>
            <a:r>
              <a:rPr lang="ru-RU" sz="6600" dirty="0" smtClean="0"/>
              <a:t>елый.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0728" y="5788152"/>
            <a:ext cx="7891272" cy="1069848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pic>
        <p:nvPicPr>
          <p:cNvPr id="1026" name="Picture 2" descr="http://www.poesis.ru/poeti-poezia/belyj/bel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50" y="1626859"/>
            <a:ext cx="2937070" cy="23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389" y="484632"/>
            <a:ext cx="7984211" cy="567613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х страстные </a:t>
            </a:r>
            <a:r>
              <a:rPr lang="ru-RU" sz="2400" dirty="0">
                <a:solidFill>
                  <a:schemeClr val="tx1"/>
                </a:solidFill>
              </a:rPr>
              <a:t>отношения продолжались два года, а в 1906 году Блок создал знаменитую пьесу о любовном треугольнике, назвав её «Балаганчик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Т</a:t>
            </a:r>
            <a:r>
              <a:rPr lang="ru-RU" sz="2400" dirty="0" smtClean="0">
                <a:solidFill>
                  <a:schemeClr val="tx1"/>
                </a:solidFill>
              </a:rPr>
              <a:t>огда </a:t>
            </a:r>
            <a:r>
              <a:rPr lang="ru-RU" sz="2400" dirty="0">
                <a:solidFill>
                  <a:schemeClr val="tx1"/>
                </a:solidFill>
              </a:rPr>
              <a:t>же Любовь Менделеева, окончательно запутавшись в своих отношениях с мужем и возлюбленным, приняла решение на время расстаться с любовником и подумать о дальнейшей жизни. Так прошло десять трудных месяцев, когда Белый даже подумывал о самоубийстве, а Менделеева не могла определиться окончательно, разрываясь между чувствами и здравым рассудком. Наконец она сообщила поэту, что остаётся с мужем, а его хочет навсегда вычеркнуть из жизни. Расставшись со своей мечтой, подавленный и покинутый, Белый отправился за границу.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18" y="0"/>
            <a:ext cx="3830983" cy="59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730" y="254754"/>
            <a:ext cx="111556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</a:t>
            </a:r>
            <a:r>
              <a:rPr lang="ru-RU" sz="2400" dirty="0" smtClean="0"/>
              <a:t>ернувшись в Россию, в апреле 1909 года поэт сблизился с Асей Тургеневой(1890—1966) и вместе с ней в 1911 году совершил ряд путешествий через Сицилию — Тунис — Египет — Палестину (описано в «Путевых заметках»). 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92" y="6036725"/>
            <a:ext cx="1054308" cy="6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44" y="479684"/>
            <a:ext cx="75850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</a:t>
            </a:r>
            <a:r>
              <a:rPr lang="ru-RU" dirty="0"/>
              <a:t> 1912 в Берлине он познакомился с Рудольфом Штейнером, стал его учеником и без оглядки отдался своему ученичеству. Фактически отойдя от прежнего круга писателей, работал над прозаическими произведениями. Когда разразилась война 1914 года, Штейнер со своими учениками, в том числе и с Андреем Белым, перебрались в Дорнах, Швейцария. Там началось строительство </a:t>
            </a:r>
            <a:r>
              <a:rPr lang="ru-RU" dirty="0" err="1"/>
              <a:t>Иоанова</a:t>
            </a:r>
            <a:r>
              <a:rPr lang="ru-RU" dirty="0"/>
              <a:t> здания — </a:t>
            </a:r>
            <a:r>
              <a:rPr lang="ru-RU" dirty="0" err="1"/>
              <a:t>Гётеанума</a:t>
            </a:r>
            <a:r>
              <a:rPr lang="ru-RU" dirty="0"/>
              <a:t>. Этот храм строился собственными руками учеников и последователей Штейнера. 23 марта 1914 года в швейцарском городе Берне был заключен гражданский брак Анны Алексеевны Тургеневой с Борисом Николаевичем Бугаевым. В 1916 году Б. Н. Бугаев был призван на военную службу и кружным путём через Францию, Англию, Норвегию и Швецию прибыл в Россию. Ася с ним не последовала.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70" y="584618"/>
            <a:ext cx="3416390" cy="54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69532" y="303847"/>
            <a:ext cx="8091488" cy="6172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4000" dirty="0" smtClean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октябре 1923 года Белый вернулся в Москву; Ася навсегда осталась в прошлом. Но в его жизни появилась женщина, которой суждено было провести с ним последние годы. Клавдия Николаевна Васильева (</a:t>
            </a:r>
            <a:r>
              <a:rPr lang="ru-RU" sz="2400" dirty="0" err="1">
                <a:solidFill>
                  <a:schemeClr val="tx1"/>
                </a:solidFill>
              </a:rPr>
              <a:t>урожд</a:t>
            </a:r>
            <a:r>
              <a:rPr lang="ru-RU" sz="2400" dirty="0">
                <a:solidFill>
                  <a:schemeClr val="tx1"/>
                </a:solidFill>
              </a:rPr>
              <a:t>. Алексеева; 1886—1970) стала последней подругой Белого, к которой он не испытывал любовных чувств, однако держался за неё, словно за спасительницу.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Т</a:t>
            </a:r>
            <a:r>
              <a:rPr lang="ru-RU" sz="2400" dirty="0" smtClean="0">
                <a:solidFill>
                  <a:schemeClr val="tx1"/>
                </a:solidFill>
              </a:rPr>
              <a:t>ихая</a:t>
            </a:r>
            <a:r>
              <a:rPr lang="ru-RU" sz="2400" dirty="0">
                <a:solidFill>
                  <a:schemeClr val="tx1"/>
                </a:solidFill>
              </a:rPr>
              <a:t>, покорная, заботливая </a:t>
            </a:r>
            <a:r>
              <a:rPr lang="ru-RU" sz="2400" dirty="0" err="1">
                <a:solidFill>
                  <a:schemeClr val="tx1"/>
                </a:solidFill>
              </a:rPr>
              <a:t>Клодя</a:t>
            </a:r>
            <a:r>
              <a:rPr lang="ru-RU" sz="2400" dirty="0">
                <a:solidFill>
                  <a:schemeClr val="tx1"/>
                </a:solidFill>
              </a:rPr>
              <a:t>, как называл её писатель, стала 18 июля 1931 года супругой Белого. До этого они с марта 1925 по апрель 1931 г. снимают две комнаты в </a:t>
            </a:r>
            <a:r>
              <a:rPr lang="ru-RU" sz="2400" dirty="0" err="1">
                <a:solidFill>
                  <a:schemeClr val="tx1"/>
                </a:solidFill>
              </a:rPr>
              <a:t>Кучино</a:t>
            </a:r>
            <a:r>
              <a:rPr lang="ru-RU" sz="2400" dirty="0">
                <a:solidFill>
                  <a:schemeClr val="tx1"/>
                </a:solidFill>
              </a:rPr>
              <a:t> под Москвой.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Объект 5" descr="751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7127" y="833437"/>
            <a:ext cx="30384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ru-RU" sz="7200" dirty="0" smtClean="0"/>
              <a:t>Т</a:t>
            </a:r>
            <a:r>
              <a:rPr lang="ru-RU" sz="6000" dirty="0" smtClean="0"/>
              <a:t>ворчество поэта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900" y="1267793"/>
            <a:ext cx="1025327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О</a:t>
            </a:r>
            <a:r>
              <a:rPr lang="ru-RU" sz="2400" dirty="0" smtClean="0"/>
              <a:t>громное влияние на А. Белого оказывает творчество Н. Некрасова. Памяти этого поэта посвящается сборник стихотворений “Пепел” (1908). Стихотворения сборника тщательно отобраны и расположены в продуманном порядке. В него не вошли многие из стихотворений, написанных одновременно со стихами “Пепла”, — из них А. Белый составил следующий сборник “Урна” (1909). </a:t>
            </a:r>
            <a:br>
              <a:rPr lang="ru-RU" sz="2400" dirty="0" smtClean="0"/>
            </a:br>
            <a:r>
              <a:rPr lang="ru-RU" sz="4000" dirty="0" smtClean="0"/>
              <a:t>И</a:t>
            </a:r>
            <a:r>
              <a:rPr lang="ru-RU" sz="2400" dirty="0" smtClean="0"/>
              <a:t>дея “Пепла” точнее всего сформулирована самим Белым: “Пепел” — книга самосожжения и смерти, но сама смерть есть только завеса, закрывающая горизонты дальнего, чтоб найти их в ближнем”. Сборник выстроен по принципу все большего и большего просветления “горизонта” (недаром один из последних разделов сборника называется “Просветы”).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9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-1" y="-1"/>
            <a:ext cx="6475751" cy="6340839"/>
          </a:xfrm>
        </p:spPr>
        <p:txBody>
          <a:bodyPr/>
          <a:lstStyle/>
          <a:p>
            <a:r>
              <a:rPr lang="ru-RU" dirty="0" smtClean="0"/>
              <a:t>Пространство </a:t>
            </a:r>
            <a:r>
              <a:rPr lang="ru-RU" dirty="0"/>
              <a:t>“Пепла” — это система вписанных друг в друга кругов, сжимающихся по мере приближения к “центру”. Первый “круг”, самый большой, — почти что безграничные, “пустые”, “страшные”, голодные пространства России, в которых обречен на рассеяние измученный болезнями, голодом и пьянством </a:t>
            </a:r>
            <a:r>
              <a:rPr lang="ru-RU" dirty="0" smtClean="0"/>
              <a:t>народ.</a:t>
            </a:r>
          </a:p>
          <a:p>
            <a:pPr marL="0" indent="0">
              <a:buNone/>
            </a:pPr>
            <a:r>
              <a:rPr lang="ru-RU" dirty="0"/>
              <a:t>     « </a:t>
            </a:r>
            <a:r>
              <a:rPr lang="ru-RU" dirty="0" smtClean="0"/>
              <a:t>Туда </a:t>
            </a:r>
            <a:r>
              <a:rPr lang="ru-RU" dirty="0"/>
              <a:t>— где смертей и болезней </a:t>
            </a:r>
            <a:br>
              <a:rPr lang="ru-RU" dirty="0"/>
            </a:br>
            <a:r>
              <a:rPr lang="ru-RU" dirty="0"/>
              <a:t>    Лихая прошла колея</a:t>
            </a:r>
            <a:r>
              <a:rPr lang="ru-RU" dirty="0" smtClean="0"/>
              <a:t>...»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</a:t>
            </a:r>
            <a:r>
              <a:rPr lang="ru-RU" dirty="0" smtClean="0"/>
              <a:t>Или: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</a:t>
            </a:r>
            <a:r>
              <a:rPr lang="ru-RU" dirty="0" smtClean="0"/>
              <a:t>« Пролетают </a:t>
            </a:r>
            <a:r>
              <a:rPr lang="ru-RU" dirty="0"/>
              <a:t>за селами села, </a:t>
            </a:r>
            <a:br>
              <a:rPr lang="ru-RU" dirty="0"/>
            </a:br>
            <a:r>
              <a:rPr lang="ru-RU" dirty="0"/>
              <a:t>    Пролетает за весями весь... </a:t>
            </a:r>
            <a:br>
              <a:rPr lang="ru-RU" dirty="0"/>
            </a:br>
            <a:r>
              <a:rPr lang="ru-RU" dirty="0"/>
              <a:t>    Там — убогие стаи избенок, </a:t>
            </a:r>
            <a:br>
              <a:rPr lang="ru-RU" dirty="0"/>
            </a:br>
            <a:r>
              <a:rPr lang="ru-RU" dirty="0"/>
              <a:t>    Там — убогие стаи людей</a:t>
            </a:r>
            <a:r>
              <a:rPr lang="ru-RU" dirty="0" smtClean="0"/>
              <a:t>...»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0" y="509663"/>
            <a:ext cx="4316436" cy="58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 txBox="1">
            <a:spLocks/>
          </p:cNvSpPr>
          <p:nvPr/>
        </p:nvSpPr>
        <p:spPr>
          <a:xfrm>
            <a:off x="209863" y="221479"/>
            <a:ext cx="4905756" cy="578358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/>
              <a:t>В этом разделе особенно явно звучит тема хаоса — сквозная тема сборника. Естественная реакция человека на встречу с хаосом — первобытное чувство священного ужаса. Это чувство выражено в образах неизвестности, оторопи (“Где по полю оторопь рыщет,// Восстав сухоруким кустом...”), смерти:  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«От голода, холода тут </a:t>
            </a:r>
            <a:br>
              <a:rPr lang="ru-RU" dirty="0" smtClean="0"/>
            </a:br>
            <a:r>
              <a:rPr lang="ru-RU" dirty="0" smtClean="0"/>
              <a:t>    И мерли, и мрут миллионы... </a:t>
            </a:r>
            <a:br>
              <a:rPr lang="ru-RU" dirty="0" smtClean="0"/>
            </a:br>
            <a:r>
              <a:rPr lang="ru-RU" dirty="0" smtClean="0"/>
              <a:t>    Там Смерть протрубила вдали </a:t>
            </a:r>
            <a:br>
              <a:rPr lang="ru-RU" dirty="0" smtClean="0"/>
            </a:br>
            <a:r>
              <a:rPr lang="ru-RU" dirty="0" smtClean="0"/>
              <a:t>     В леса, города и деревни...»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06" y="629924"/>
            <a:ext cx="5742735" cy="49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9"/>
          <p:cNvSpPr>
            <a:spLocks noGrp="1"/>
          </p:cNvSpPr>
          <p:nvPr>
            <p:ph sz="half" idx="2"/>
          </p:nvPr>
        </p:nvSpPr>
        <p:spPr>
          <a:xfrm>
            <a:off x="160338" y="263525"/>
            <a:ext cx="5664200" cy="5772150"/>
          </a:xfrm>
        </p:spPr>
        <p:txBody>
          <a:bodyPr/>
          <a:lstStyle/>
          <a:p>
            <a:r>
              <a:rPr lang="ru-RU" dirty="0" smtClean="0"/>
              <a:t>Пространство </a:t>
            </a:r>
            <a:r>
              <a:rPr lang="ru-RU" dirty="0"/>
              <a:t>следующего “круга” — “Деревни” — имеет более четкие контуры. Оно уже не пусто, а насыщено предметами. В контексте общего замысла сборника и высунутый “красный язык” висельника, и стаи то черных, то изумрудных мух, и кровь, свищущая пеной “из-под красной рукоятки”, — символы безысходной, тупиковой, совершающейся в одномерном пространстве смерти: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« </a:t>
            </a:r>
            <a:r>
              <a:rPr lang="ru-RU" dirty="0" smtClean="0"/>
              <a:t>Красною </a:t>
            </a:r>
            <a:r>
              <a:rPr lang="ru-RU" dirty="0" err="1"/>
              <a:t>струею</a:t>
            </a:r>
            <a:r>
              <a:rPr lang="ru-RU" dirty="0"/>
              <a:t> прыснул </a:t>
            </a:r>
            <a:br>
              <a:rPr lang="ru-RU" dirty="0"/>
            </a:br>
            <a:r>
              <a:rPr lang="ru-RU" dirty="0"/>
              <a:t>    Красной крови ток. </a:t>
            </a:r>
            <a:br>
              <a:rPr lang="ru-RU" dirty="0"/>
            </a:br>
            <a:r>
              <a:rPr lang="ru-RU" dirty="0"/>
              <a:t>    Ножик хрястнул, ножик свистнул, — </a:t>
            </a:r>
            <a:br>
              <a:rPr lang="ru-RU" dirty="0"/>
            </a:br>
            <a:r>
              <a:rPr lang="ru-RU" dirty="0"/>
              <a:t>    В грудь, в живот и в бок</a:t>
            </a:r>
            <a:r>
              <a:rPr lang="ru-RU" dirty="0" smtClean="0"/>
              <a:t>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8" y="740529"/>
            <a:ext cx="6052941" cy="48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0"/>
          <p:cNvSpPr txBox="1">
            <a:spLocks/>
          </p:cNvSpPr>
          <p:nvPr/>
        </p:nvSpPr>
        <p:spPr>
          <a:xfrm>
            <a:off x="383149" y="232909"/>
            <a:ext cx="5488686" cy="57721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«Пространство следующего раздела “Город” еще конкретнее: Москва “пира во время чумы”. Ритуальная пляска Смерти перенесена в “Городе” с открытых пространств России в замкнутый мирок квартир: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 « ...Здесь хозяин гостье рад. </a:t>
            </a:r>
            <a:br>
              <a:rPr lang="ru-RU" dirty="0" smtClean="0"/>
            </a:br>
            <a:r>
              <a:rPr lang="ru-RU" dirty="0" smtClean="0"/>
              <a:t>    Звякнет в пол железной злостью </a:t>
            </a:r>
            <a:br>
              <a:rPr lang="ru-RU" dirty="0" smtClean="0"/>
            </a:br>
            <a:r>
              <a:rPr lang="ru-RU" dirty="0" smtClean="0"/>
              <a:t>    Там косы сухая трость, — </a:t>
            </a:r>
            <a:br>
              <a:rPr lang="ru-RU" dirty="0" smtClean="0"/>
            </a:br>
            <a:r>
              <a:rPr lang="ru-RU" dirty="0" smtClean="0"/>
              <a:t>    Входит гостья, щелкнет костью, </a:t>
            </a:r>
            <a:br>
              <a:rPr lang="ru-RU" dirty="0" smtClean="0"/>
            </a:br>
            <a:r>
              <a:rPr lang="ru-RU" dirty="0" smtClean="0"/>
              <a:t>    Взвеет саван: гостья смерть.»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В этом мирке живут беспечные богатые люди, которые не видят ничего вокруг себя. Среди участников “пиров” только один поэт — арлекин знает о том, что творится за окнами. Поэт-пророк выступает не только в маске шута — арлекина, но и в облике великомученика: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« Вы мечи </a:t>
            </a:r>
            <a:br>
              <a:rPr lang="ru-RU" dirty="0" smtClean="0"/>
            </a:br>
            <a:r>
              <a:rPr lang="ru-RU" dirty="0" smtClean="0"/>
              <a:t>    На меня обнажали. </a:t>
            </a:r>
            <a:br>
              <a:rPr lang="ru-RU" dirty="0" smtClean="0"/>
            </a:br>
            <a:r>
              <a:rPr lang="ru-RU" dirty="0" smtClean="0"/>
              <a:t>    Палачи, </a:t>
            </a:r>
            <a:br>
              <a:rPr lang="ru-RU" dirty="0" smtClean="0"/>
            </a:br>
            <a:r>
              <a:rPr lang="ru-RU" dirty="0" smtClean="0"/>
              <a:t>    Вы меня затерзали.»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35" y="747071"/>
            <a:ext cx="5997940" cy="4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" y="377190"/>
            <a:ext cx="11269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“Пепел” является самым трагическим стихотворным сборником Андрея Белого. Следующий его сборник — “Урна” (1909) — посвящен Брюсову. Большинство стихотворений сборника носит элегический характер, хотя в “Урне” содержатся и глубоко личные, почти что дневниковые записи о пережитой драме: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  «Год минул встрече роковой, </a:t>
            </a:r>
            <a:br>
              <a:rPr lang="ru-RU" sz="2400" dirty="0" smtClean="0"/>
            </a:br>
            <a:r>
              <a:rPr lang="ru-RU" sz="2400" dirty="0" smtClean="0"/>
              <a:t>    Как мы, любовь лелея, млели...»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  “Урна” — последнее, что создал Андрей Белый в драматическое четырехлетие (1905—1908).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62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indent="-4572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«Давние, давние были</a:t>
            </a:r>
            <a:br>
              <a:rPr lang="ru-RU" sz="5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 Приоткрываются вновь...»</a:t>
            </a:r>
            <a:br>
              <a:rPr lang="ru-RU" sz="5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Рождение и первые годы жизни.</a:t>
            </a:r>
          </a:p>
          <a:p>
            <a:pPr>
              <a:buFontTx/>
              <a:buChar char="-"/>
            </a:pPr>
            <a:r>
              <a:rPr lang="ru-RU" dirty="0" smtClean="0"/>
              <a:t>Обучение в гимназии. </a:t>
            </a:r>
          </a:p>
          <a:p>
            <a:pPr>
              <a:buFontTx/>
              <a:buChar char="-"/>
            </a:pPr>
            <a:r>
              <a:rPr lang="ru-RU" dirty="0"/>
              <a:t>Личная жизнь.</a:t>
            </a:r>
          </a:p>
          <a:p>
            <a:pPr>
              <a:buFontTx/>
              <a:buChar char="-"/>
            </a:pPr>
            <a:r>
              <a:rPr lang="ru-RU" dirty="0" smtClean="0"/>
              <a:t>Творчество писателя.</a:t>
            </a:r>
          </a:p>
          <a:p>
            <a:pPr>
              <a:buFontTx/>
              <a:buChar char="-"/>
            </a:pPr>
            <a:r>
              <a:rPr lang="ru-RU" dirty="0" smtClean="0"/>
              <a:t>Смерть поэта.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6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08" y="470916"/>
            <a:ext cx="9281160" cy="1140714"/>
          </a:xfrm>
        </p:spPr>
        <p:txBody>
          <a:bodyPr/>
          <a:lstStyle/>
          <a:p>
            <a:r>
              <a:rPr lang="ru-RU" sz="7200" dirty="0" smtClean="0"/>
              <a:t>С</a:t>
            </a:r>
            <a:r>
              <a:rPr lang="ru-RU" sz="6000" dirty="0" smtClean="0"/>
              <a:t>мерть поэта.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9850" y="1611630"/>
            <a:ext cx="5773970" cy="4846320"/>
          </a:xfrm>
        </p:spPr>
        <p:txBody>
          <a:bodyPr>
            <a:normAutofit/>
          </a:bodyPr>
          <a:lstStyle/>
          <a:p>
            <a:r>
              <a:rPr lang="ru-RU" sz="4400" dirty="0"/>
              <a:t>П</a:t>
            </a:r>
            <a:r>
              <a:rPr lang="ru-RU" sz="2800" dirty="0"/>
              <a:t>исатель умер </a:t>
            </a:r>
            <a:r>
              <a:rPr lang="ru-RU" sz="2800" dirty="0" smtClean="0"/>
              <a:t>от </a:t>
            </a:r>
            <a:r>
              <a:rPr lang="ru-RU" sz="2800" dirty="0"/>
              <a:t>инсульта, </a:t>
            </a:r>
            <a:r>
              <a:rPr lang="ru-RU" sz="2800" dirty="0" smtClean="0"/>
              <a:t>ставшего последствием</a:t>
            </a:r>
            <a:r>
              <a:rPr lang="ru-RU" sz="2800" dirty="0"/>
              <a:t> солнечного удара, 8 января 1934 года в Москве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4400" dirty="0"/>
              <a:t>Л</a:t>
            </a:r>
            <a:r>
              <a:rPr lang="ru-RU" sz="2800" dirty="0"/>
              <a:t>юбовь Дмитриевна Менделеева пережила бывшего возлюбленного на пять лет.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21" y="470916"/>
            <a:ext cx="4150788" cy="5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478" y="470916"/>
            <a:ext cx="9281160" cy="1129284"/>
          </a:xfrm>
        </p:spPr>
        <p:txBody>
          <a:bodyPr>
            <a:noAutofit/>
          </a:bodyPr>
          <a:lstStyle/>
          <a:p>
            <a:r>
              <a:rPr lang="ru-RU" sz="6000" dirty="0"/>
              <a:t>Р</a:t>
            </a:r>
            <a:r>
              <a:rPr lang="ru-RU" sz="4800" dirty="0"/>
              <a:t>ождение и первые годы жизни.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31670" y="1703070"/>
            <a:ext cx="6572250" cy="5006340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/>
              <a:t>Андрей </a:t>
            </a:r>
            <a:r>
              <a:rPr lang="ru-RU" sz="4000" b="1" dirty="0" smtClean="0"/>
              <a:t>Белый</a:t>
            </a:r>
          </a:p>
          <a:p>
            <a:r>
              <a:rPr lang="ru-RU" sz="4000" dirty="0" smtClean="0"/>
              <a:t>(настоящее </a:t>
            </a:r>
            <a:r>
              <a:rPr lang="ru-RU" sz="4000" dirty="0"/>
              <a:t>имя </a:t>
            </a:r>
            <a:r>
              <a:rPr lang="ru-RU" sz="4000" b="1" dirty="0" err="1" smtClean="0"/>
              <a:t>Бори́с</a:t>
            </a:r>
            <a:r>
              <a:rPr lang="ru-RU" sz="4000" b="1" dirty="0" smtClean="0"/>
              <a:t> </a:t>
            </a:r>
            <a:r>
              <a:rPr lang="ru-RU" sz="4000" b="1" dirty="0" err="1"/>
              <a:t>Никола́евич</a:t>
            </a:r>
            <a:r>
              <a:rPr lang="ru-RU" sz="4000" b="1" dirty="0"/>
              <a:t> </a:t>
            </a:r>
            <a:r>
              <a:rPr lang="ru-RU" sz="4000" b="1" dirty="0" err="1" smtClean="0"/>
              <a:t>Буга́ев</a:t>
            </a:r>
            <a:r>
              <a:rPr lang="ru-RU" sz="4000" dirty="0" smtClean="0"/>
              <a:t>);</a:t>
            </a:r>
            <a:r>
              <a:rPr lang="ru-RU" sz="4000" dirty="0"/>
              <a:t> </a:t>
            </a:r>
            <a:endParaRPr lang="ru-RU" sz="4000" dirty="0" smtClean="0"/>
          </a:p>
          <a:p>
            <a:r>
              <a:rPr lang="ru-RU" sz="4000" dirty="0" smtClean="0"/>
              <a:t>14</a:t>
            </a:r>
            <a:r>
              <a:rPr lang="ru-RU" sz="4000" dirty="0"/>
              <a:t> (26) </a:t>
            </a:r>
            <a:r>
              <a:rPr lang="ru-RU" sz="4000" dirty="0" smtClean="0"/>
              <a:t>октября</a:t>
            </a:r>
            <a:r>
              <a:rPr lang="ru-RU" sz="4000" dirty="0"/>
              <a:t> </a:t>
            </a:r>
            <a:r>
              <a:rPr lang="ru-RU" sz="4000" dirty="0" smtClean="0"/>
              <a:t>1880 год</a:t>
            </a:r>
            <a:r>
              <a:rPr lang="ru-RU" sz="4000" dirty="0"/>
              <a:t>, Москва, Российская империя —8 января 1934, Москва, РСФСР, СССР</a:t>
            </a:r>
            <a:r>
              <a:rPr lang="ru-RU" sz="4000" dirty="0" smtClean="0"/>
              <a:t>)—русский</a:t>
            </a:r>
            <a:r>
              <a:rPr lang="ru-RU" sz="4000" dirty="0"/>
              <a:t> писатель, поэт, критик, </a:t>
            </a:r>
            <a:endParaRPr lang="ru-RU" sz="4000" dirty="0" smtClean="0"/>
          </a:p>
          <a:p>
            <a:r>
              <a:rPr lang="ru-RU" sz="4000" dirty="0" err="1" smtClean="0"/>
              <a:t>стиховед</a:t>
            </a:r>
            <a:r>
              <a:rPr lang="ru-RU" sz="4000" dirty="0"/>
              <a:t>; один из ведущих деятелей русского символизма.</a:t>
            </a:r>
          </a:p>
          <a:p>
            <a:endParaRPr lang="ru-RU" dirty="0"/>
          </a:p>
        </p:txBody>
      </p:sp>
      <p:pic>
        <p:nvPicPr>
          <p:cNvPr id="1026" name="Picture 2" descr="http://upload.wikimedia.org/wikipedia/commons/a/ae/Andrei_Bely_%281910s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99" y="1714500"/>
            <a:ext cx="3199003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2678" y="301752"/>
            <a:ext cx="10058400" cy="1609344"/>
          </a:xfrm>
        </p:spPr>
        <p:txBody>
          <a:bodyPr>
            <a:normAutofit/>
          </a:bodyPr>
          <a:lstStyle/>
          <a:p>
            <a:pPr lvl="0"/>
            <a:r>
              <a:rPr lang="ru-RU" sz="2200" dirty="0"/>
              <a:t>Р</a:t>
            </a:r>
            <a:r>
              <a:rPr lang="ru-RU" sz="1600" dirty="0"/>
              <a:t>одился в семье профессора Николая Васильевича Бугаева (1837—1903), известного математика и философа, президента Московского математического общества (1891—1903), наиболее яркого представителя Московской философско-математической школы.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200px-BugaevNV-MatematicheskySbornik190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678" y="1636776"/>
            <a:ext cx="2357454" cy="3158989"/>
          </a:xfrm>
          <a:prstGeom prst="rect">
            <a:avLst/>
          </a:prstGeom>
        </p:spPr>
      </p:pic>
      <p:pic>
        <p:nvPicPr>
          <p:cNvPr id="11" name="Рисунок 10" descr="Andrei_Bely_(Borya_Bugaev,_188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8657" y="2414016"/>
            <a:ext cx="2025400" cy="3184591"/>
          </a:xfrm>
          <a:prstGeom prst="rect">
            <a:avLst/>
          </a:prstGeom>
        </p:spPr>
      </p:pic>
      <p:pic>
        <p:nvPicPr>
          <p:cNvPr id="12" name="Рисунок 11" descr="bel_mo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2582" y="1636776"/>
            <a:ext cx="2259344" cy="3043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5810" y="5029200"/>
            <a:ext cx="244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Николай Васильевич</a:t>
            </a:r>
          </a:p>
          <a:p>
            <a:r>
              <a:rPr lang="ru-RU" dirty="0" smtClean="0"/>
              <a:t>Бугаев.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58658" y="5830603"/>
            <a:ext cx="202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Боря Бугаев.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810644" y="5091939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Александра Дмитриевна </a:t>
            </a:r>
          </a:p>
          <a:p>
            <a:r>
              <a:rPr lang="ru-RU" dirty="0" smtClean="0"/>
              <a:t>Бугаева.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6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49640" y="880110"/>
            <a:ext cx="3200400" cy="483489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До двадцати шести лет Борис жил в самом центре Москвы, на Арбате. В квартире, где он провёл детские и юношеские годы, в настоящее время действует мемориальная квартира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303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66928" y="128016"/>
            <a:ext cx="9281160" cy="18950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r>
              <a:rPr lang="ru-RU" sz="6700" dirty="0" smtClean="0"/>
              <a:t>бучение в гимназии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062904" y="2023110"/>
            <a:ext cx="4395046" cy="406374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 1891 по 1899 год он учился в знаменитой гимназии Л. И. Поливанова, где в последних классах увлёкся буддизмом, оккультизмом, одновременно изучая литературу. Особое влияние на Бориса оказывали тогда Достоевский, Ибсен, Ницше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Будучи гимназистом, сблизился с братом философа Вл. Соловьёва, издателем его трудов Михаилом Сергеевичем.  Михаил Сергеевич помог Борису Бугаеву сочинить псевдоним “Андрей Белый” (белый — священный, утешительный цвет, представляющий собою гармоническое сочетание всех цветов — любимый цвет Владимира Соловьева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13" name="Рисунок 12" descr="800_7206efd5b50e433ca195ebee39dec4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522" y="2023111"/>
            <a:ext cx="5538325" cy="40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85428" y="185691"/>
            <a:ext cx="7399595" cy="6046470"/>
          </a:xfrm>
        </p:spPr>
        <p:txBody>
          <a:bodyPr>
            <a:noAutofit/>
          </a:bodyPr>
          <a:lstStyle/>
          <a:p>
            <a:r>
              <a:rPr lang="ru-RU" dirty="0"/>
              <a:t>В студенческие годы знакомится со «старшими символистами». С юношеских лет пытался соединить художественно-мистические настроения с позитивизмом, со стремлением к точным наукам. В университете он работает по зоологии беспозвоночных, изучает Дарвина, химию, но не пропускает ни одного номера «Мира искусства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В 1990 году Б. Бугаев окончательно решает стать писателем. В этом году создана первая из четырех его “симфоний” — “Северная” или “Героическая”. Писатель впоследствии признался, что, называя свои первые прозаические опыты “симфониями”, он и сам толком не знал, что это такое. “Симфонии” А. Белого больше схожи с сонатами. Слово “симфония” было для Белого своего рода </a:t>
            </a:r>
            <a:r>
              <a:rPr lang="ru-RU" dirty="0" smtClean="0"/>
              <a:t>символом.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kvartira-belogo.guru.ru/bibliography/simf1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24" y="185691"/>
            <a:ext cx="3832234" cy="61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34416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7200" dirty="0" smtClean="0"/>
              <a:t>А</a:t>
            </a:r>
            <a:r>
              <a:rPr lang="ru-RU" sz="6000" dirty="0" smtClean="0"/>
              <a:t>ргонавты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51973" y="1214202"/>
            <a:ext cx="6740027" cy="5643797"/>
          </a:xfrm>
        </p:spPr>
        <p:txBody>
          <a:bodyPr>
            <a:normAutofit/>
          </a:bodyPr>
          <a:lstStyle/>
          <a:p>
            <a:r>
              <a:rPr lang="ru-RU" dirty="0"/>
              <a:t>В 1904 году «аргонавты» собирались на квартире у Астрова. На одном из заседаний кружка было предложено издать литературно-философский сборник под названием «Свободная совесть», и в 1906 году вышли две книги этого сборника.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 1903 году Белый вступил в переписку с А. А. Блоком, в 1904 году состоялось личное знакомство. До этого, в 1903 году он с отличием окончил университет, но осенью 1904 года поступил на историко-филологический факультет университета, выбрав руководителем Б. А. Фохта; однако в 1905 году прекратил посещать занятия, в 1906 году подал прошение об отчислении и стал сотрудничать в «Весах» (1904—1909).</a:t>
            </a:r>
          </a:p>
          <a:p>
            <a:endParaRPr lang="ru-RU" dirty="0"/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455251" y="1214203"/>
            <a:ext cx="4182256" cy="56437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Осенью 1903 года вокруг Андрея Белого организовался литературный кружок, получивший название «Аргонавты».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«В нашем кружке не было общего, отштампованного мировоззрения, не было догм: от сих пор до сих пор соединялись в исканиях, а не в достижениях, и потому многие среди нас оказывались в кризисе своего вчерашнего дня и в кризисе мировоззрения, казавшегося устарелым; мы приветствовали его в потугах на рождение новых мыслей и новых установок»</a:t>
            </a:r>
            <a:r>
              <a:rPr lang="ru-RU" dirty="0" smtClean="0"/>
              <a:t>, — вспоминал Андрей Белый.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9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358" y="196596"/>
            <a:ext cx="9281160" cy="1369314"/>
          </a:xfrm>
        </p:spPr>
        <p:txBody>
          <a:bodyPr/>
          <a:lstStyle/>
          <a:p>
            <a:r>
              <a:rPr lang="ru-RU" sz="7200" dirty="0" smtClean="0"/>
              <a:t>Л</a:t>
            </a:r>
            <a:r>
              <a:rPr lang="ru-RU" sz="6000" dirty="0" smtClean="0"/>
              <a:t>ичная жизнь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74334" y="1565910"/>
            <a:ext cx="9052560" cy="1066800"/>
          </a:xfrm>
        </p:spPr>
        <p:txBody>
          <a:bodyPr>
            <a:noAutofit/>
          </a:bodyPr>
          <a:lstStyle/>
          <a:p>
            <a:r>
              <a:rPr lang="ru-RU" sz="1600" dirty="0"/>
              <a:t>В то время самым близким другом для Белого был Блок, который мало времени уделял своей молодой жене Любови Менделеевой. Андрей Белый стал так близок Менделеевой, что она неожиданно влюбилась в него и однажды открыла свои чувства. Юноша ответил взаимностью, признавшись в самой пылкой любви. Тонко чувствующая и глубоко переживающая женщина не могла оставить равнодушным такого человека, как Андрей Белый. Они стали </a:t>
            </a:r>
            <a:r>
              <a:rPr lang="ru-RU" sz="1600" dirty="0" smtClean="0"/>
              <a:t>любовниками.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6" name="Рисунок 5" descr="200px-Block_Lubov_Dmitrie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334" y="2935224"/>
            <a:ext cx="2286016" cy="3202687"/>
          </a:xfrm>
          <a:prstGeom prst="rect">
            <a:avLst/>
          </a:prstGeom>
        </p:spPr>
      </p:pic>
      <p:pic>
        <p:nvPicPr>
          <p:cNvPr id="7" name="Рисунок 6" descr="bl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335" y="2777490"/>
            <a:ext cx="2929173" cy="3914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0350" y="5074920"/>
            <a:ext cx="2240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Любовь Менделеева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859518" y="5074920"/>
            <a:ext cx="2039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А. А. Блок.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186</TotalTime>
  <Words>538</Words>
  <Application>Microsoft Office PowerPoint</Application>
  <PresentationFormat>Широкоэкранный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Cambria</vt:lpstr>
      <vt:lpstr>Rockwell</vt:lpstr>
      <vt:lpstr>Rockwell Condensed</vt:lpstr>
      <vt:lpstr>Times New Roman</vt:lpstr>
      <vt:lpstr>Wingdings</vt:lpstr>
      <vt:lpstr>Дерево</vt:lpstr>
      <vt:lpstr>Андрей Белый.</vt:lpstr>
      <vt:lpstr>«Давние, давние были    Приоткрываются вновь...» </vt:lpstr>
      <vt:lpstr>Рождение и первые годы жизни.</vt:lpstr>
      <vt:lpstr>Родился в семье профессора Николая Васильевича Бугаева (1837—1903), известного математика и философа, президента Московского математического общества (1891—1903), наиболее яркого представителя Московской философско-математической школы. </vt:lpstr>
      <vt:lpstr>Презентация PowerPoint</vt:lpstr>
      <vt:lpstr>Обучение в гимназии.</vt:lpstr>
      <vt:lpstr>Презентация PowerPoint</vt:lpstr>
      <vt:lpstr>«Аргонавты».</vt:lpstr>
      <vt:lpstr>Личная жизнь.</vt:lpstr>
      <vt:lpstr>их страстные отношения продолжались два года, а в 1906 году Блок создал знаменитую пьесу о любовном треугольнике, назвав её «Балаганчик».  Тогда же Любовь Менделеева, окончательно запутавшись в своих отношениях с мужем и возлюбленным, приняла решение на время расстаться с любовником и подумать о дальнейшей жизни. Так прошло десять трудных месяцев, когда Белый даже подумывал о самоубийстве, а Менделеева не могла определиться окончательно, разрываясь между чувствами и здравым рассудком. Наконец она сообщила поэту, что остаётся с мужем, а его хочет навсегда вычеркнуть из жизни. Расставшись со своей мечтой, подавленный и покинутый, Белый отправился за границу.</vt:lpstr>
      <vt:lpstr>Презентация PowerPoint</vt:lpstr>
      <vt:lpstr>Презентация PowerPoint</vt:lpstr>
      <vt:lpstr>Презентация PowerPoint</vt:lpstr>
      <vt:lpstr>Творчество поэта.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Смерть поэта.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белый</dc:title>
  <dc:creator>Леонид</dc:creator>
  <cp:lastModifiedBy>Леонид</cp:lastModifiedBy>
  <cp:revision>20</cp:revision>
  <dcterms:created xsi:type="dcterms:W3CDTF">2013-10-13T19:45:19Z</dcterms:created>
  <dcterms:modified xsi:type="dcterms:W3CDTF">2013-10-16T19:47:10Z</dcterms:modified>
</cp:coreProperties>
</file>