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C%D0%BE%D1%81%D0%BA%D0%BE%D0%B2%D1%81%D0%BA%D0%B8%D0%B9_%D0%B3%D0%BE%D1%81%D1%83%D0%B4%D0%B0%D1%80%D1%81%D1%82%D0%B2%D0%B5%D0%BD%D0%BD%D1%8B%D0%B9_%D1%83%D0%BD%D0%B8%D0%B2%D0%B5%D1%80%D1%81%D0%B8%D1%82%D0%B5%D1%82_%D0%BA%D1%83%D0%BB%D1%8C%D1%82%D1%83%D1%80%D1%8B_%D0%B8_%D0%B8%D1%81%D0%BA%D1%83%D1%81%D1%81%D1%82%D0%B2" TargetMode="External"/><Relationship Id="rId13" Type="http://schemas.openxmlformats.org/officeDocument/2006/relationships/hyperlink" Target="http://ru.wikipedia.org/wiki/%D0%91%D1%80%D1%8F%D0%BD%D1%81%D0%BA" TargetMode="External"/><Relationship Id="rId18" Type="http://schemas.openxmlformats.org/officeDocument/2006/relationships/hyperlink" Target="http://ru.wikipedia.org/wiki/1957" TargetMode="External"/><Relationship Id="rId3" Type="http://schemas.openxmlformats.org/officeDocument/2006/relationships/hyperlink" Target="http://ru.wikipedia.org/wiki/1929_%D0%B3%D0%BE%D0%B4" TargetMode="External"/><Relationship Id="rId21" Type="http://schemas.openxmlformats.org/officeDocument/2006/relationships/hyperlink" Target="http://ru.wikipedia.org/wiki/1962" TargetMode="External"/><Relationship Id="rId7" Type="http://schemas.openxmlformats.org/officeDocument/2006/relationships/hyperlink" Target="http://ru.wikipedia.org/wiki/%D0%90%D0%B1%D1%85%D0%B0%D0%B7%D1%81%D0%BA%D0%B0%D1%8F_%D0%90%D0%A1%D0%A1%D0%A0" TargetMode="External"/><Relationship Id="rId12" Type="http://schemas.openxmlformats.org/officeDocument/2006/relationships/hyperlink" Target="http://ru.wikipedia.org/wiki/%D0%9A%D1%83%D1%80%D1%81%D0%BA" TargetMode="External"/><Relationship Id="rId17" Type="http://schemas.openxmlformats.org/officeDocument/2006/relationships/hyperlink" Target="http://ru.wikipedia.org/wiki/%C8%F1%EA%E0%ED%E4%E5%F0,_%D4%E0%E7%E8%EB%FC_%C0%E1%E4%F3%EB%EE%E2%E8%F7#cite_note-autogenerated2-1" TargetMode="External"/><Relationship Id="rId2" Type="http://schemas.openxmlformats.org/officeDocument/2006/relationships/hyperlink" Target="http://ru.wikipedia.org/wiki/6_%D0%BC%D0%B0%D1%80%D1%82%D0%B0" TargetMode="External"/><Relationship Id="rId16" Type="http://schemas.openxmlformats.org/officeDocument/2006/relationships/hyperlink" Target="http://ru.wikipedia.org/wiki/1990" TargetMode="External"/><Relationship Id="rId20" Type="http://schemas.openxmlformats.org/officeDocument/2006/relationships/hyperlink" Target="http://ru.wikipedia.org/wiki/%D0%AE%D0%BD%D0%BE%D1%81%D1%82%D1%8C_(%D0%B6%D1%83%D1%80%D0%BD%D0%B0%D0%BB)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/index.php?title=%D0%A7%D0%B5%D0%B3%D0%B5%D0%BC_(%D0%BF%D0%BE%D1%81%D1%91%D0%BB%D0%BE%D0%BA)&amp;action=edit&amp;redlink=1" TargetMode="External"/><Relationship Id="rId11" Type="http://schemas.openxmlformats.org/officeDocument/2006/relationships/hyperlink" Target="http://ru.wikipedia.org/wiki/1954_%D0%B3%D0%BE%D0%B4" TargetMode="External"/><Relationship Id="rId5" Type="http://schemas.openxmlformats.org/officeDocument/2006/relationships/hyperlink" Target="http://ru.wikipedia.org/wiki/1938_%D0%B3%D0%BE%D0%B4" TargetMode="External"/><Relationship Id="rId15" Type="http://schemas.openxmlformats.org/officeDocument/2006/relationships/hyperlink" Target="http://ru.wikipedia.org/wiki/%D0%93%D0%BE%D1%81%D0%B8%D0%B7%D0%B4%D0%B0%D1%82" TargetMode="External"/><Relationship Id="rId23" Type="http://schemas.openxmlformats.org/officeDocument/2006/relationships/hyperlink" Target="http://ru.wikipedia.org/wiki/%D0%9D%D0%BE%D0%B2%D1%8B%D0%B9_%D0%BC%D0%B8%D1%80_(%D0%B6%D1%83%D1%80%D0%BD%D0%B0%D0%BB)" TargetMode="External"/><Relationship Id="rId10" Type="http://schemas.openxmlformats.org/officeDocument/2006/relationships/hyperlink" Target="http://ru.wikipedia.org/wiki/%D0%9B%D0%B8%D1%82%D0%B5%D1%80%D0%B0%D1%82%D1%83%D1%80%D0%BD%D1%8B%D0%B9_%D0%B8%D0%BD%D1%81%D1%82%D0%B8%D1%82%D1%83%D1%82_%D0%B8%D0%BC._%D0%90._%D0%9C._%D0%93%D0%BE%D1%80%D1%8C%D0%BA%D0%BE%D0%B3%D0%BE" TargetMode="External"/><Relationship Id="rId19" Type="http://schemas.openxmlformats.org/officeDocument/2006/relationships/hyperlink" Target="http://ru.wikipedia.org/wiki/1950-%D0%B5" TargetMode="External"/><Relationship Id="rId4" Type="http://schemas.openxmlformats.org/officeDocument/2006/relationships/hyperlink" Target="http://ru.wikipedia.org/wiki/%D0%A1%D1%83%D1%85%D1%83%D0%BC" TargetMode="External"/><Relationship Id="rId9" Type="http://schemas.openxmlformats.org/officeDocument/2006/relationships/hyperlink" Target="http://ru.wikipedia.org/wiki/%D0%9C%D0%BE%D1%81%D0%BA%D0%B2%D0%B0" TargetMode="External"/><Relationship Id="rId14" Type="http://schemas.openxmlformats.org/officeDocument/2006/relationships/hyperlink" Target="http://ru.wikipedia.org/wiki/1956" TargetMode="External"/><Relationship Id="rId22" Type="http://schemas.openxmlformats.org/officeDocument/2006/relationships/hyperlink" Target="http://ru.wikipedia.org/wiki/1966_%D0%B3%D0%BE%D0%B4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957" TargetMode="External"/><Relationship Id="rId13" Type="http://schemas.openxmlformats.org/officeDocument/2006/relationships/hyperlink" Target="http://ru.wikipedia.org/wiki/%D0%9D%D0%BE%D0%B2%D1%8B%D0%B9_%D0%BC%D0%B8%D1%80_(%D0%B6%D1%83%D1%80%D0%BD%D0%B0%D0%BB)" TargetMode="External"/><Relationship Id="rId3" Type="http://schemas.openxmlformats.org/officeDocument/2006/relationships/hyperlink" Target="http://ru.wikipedia.org/wiki/%D0%91%D1%80%D1%8F%D0%BD%D1%81%D0%BA" TargetMode="External"/><Relationship Id="rId7" Type="http://schemas.openxmlformats.org/officeDocument/2006/relationships/hyperlink" Target="http://ru.wikipedia.org/wiki/%C8%F1%EA%E0%ED%E4%E5%F0,_%D4%E0%E7%E8%EB%FC_%C0%E1%E4%F3%EB%EE%E2%E8%F7#cite_note-autogenerated2-1" TargetMode="External"/><Relationship Id="rId12" Type="http://schemas.openxmlformats.org/officeDocument/2006/relationships/hyperlink" Target="http://ru.wikipedia.org/wiki/1966_%D0%B3%D0%BE%D0%B4" TargetMode="External"/><Relationship Id="rId2" Type="http://schemas.openxmlformats.org/officeDocument/2006/relationships/hyperlink" Target="http://ru.wikipedia.org/wiki/%D0%9A%D1%83%D1%80%D1%81%D0%BA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1990" TargetMode="External"/><Relationship Id="rId11" Type="http://schemas.openxmlformats.org/officeDocument/2006/relationships/hyperlink" Target="http://ru.wikipedia.org/wiki/1962" TargetMode="External"/><Relationship Id="rId5" Type="http://schemas.openxmlformats.org/officeDocument/2006/relationships/hyperlink" Target="http://ru.wikipedia.org/wiki/%D0%93%D0%BE%D1%81%D0%B8%D0%B7%D0%B4%D0%B0%D1%82" TargetMode="External"/><Relationship Id="rId10" Type="http://schemas.openxmlformats.org/officeDocument/2006/relationships/hyperlink" Target="http://ru.wikipedia.org/wiki/%D0%AE%D0%BD%D0%BE%D1%81%D1%82%D1%8C_(%D0%B6%D1%83%D1%80%D0%BD%D0%B0%D0%BB)" TargetMode="External"/><Relationship Id="rId4" Type="http://schemas.openxmlformats.org/officeDocument/2006/relationships/hyperlink" Target="http://ru.wikipedia.org/wiki/1956" TargetMode="External"/><Relationship Id="rId9" Type="http://schemas.openxmlformats.org/officeDocument/2006/relationships/hyperlink" Target="http://ru.wikipedia.org/wiki/1950-%D0%B5" TargetMode="External"/><Relationship Id="rId1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://ru.wikipedia.org/wiki/%D0%A0%D0%B0%D1%81%D1%81%D0%BA%D0%B0%D0%B7" TargetMode="External"/><Relationship Id="rId7" Type="http://schemas.openxmlformats.org/officeDocument/2006/relationships/hyperlink" Target="http://ru.wikipedia.org/wiki/%C8%F1%EA%E0%ED%E4%E5%F0,_%D4%E0%E7%E8%EB%FC_%C0%E1%E4%F3%EB%EE%E2%E8%F7#cite_note-2" TargetMode="External"/><Relationship Id="rId2" Type="http://schemas.openxmlformats.org/officeDocument/2006/relationships/hyperlink" Target="http://ru.wikipedia.org/wiki/%D0%9A%D1%80%D0%BE%D0%BB%D0%B8%D0%BA%D0%B8_%D0%B8_%D1%83%D0%B4%D0%B0%D0%B2%D1%8B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/index.php?title=%D0%A7%D0%B5%D0%B3%D0%B5%D0%BC_(%D0%BF%D0%BE%D1%81%D1%91%D0%BB%D0%BE%D0%BA)&amp;action=edit&amp;redlink=1" TargetMode="External"/><Relationship Id="rId5" Type="http://schemas.openxmlformats.org/officeDocument/2006/relationships/hyperlink" Target="http://ru.wikipedia.org/wiki/%D0%A1%D0%B5%D0%BB%D0%BE" TargetMode="External"/><Relationship Id="rId4" Type="http://schemas.openxmlformats.org/officeDocument/2006/relationships/hyperlink" Target="http://ru.wikipedia.org/wiki/%D0%A2%D1%80%D0%B8%D0%BD%D0%B0%D0%B4%D1%86%D0%B0%D1%82%D1%8B%D0%B9_%D0%BF%D0%BE%D0%B4%D0%B2%D0%B8%D0%B3_%D0%93%D0%B5%D1%80%D0%B0%D0%BA%D0%BB%D0%B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2%D1%8B%D1%81%D1%88%D0%B0%D1%8F_%D0%BB%D0%B8%D0%B3%D0%B0_%D0%9A%D0%92%D0%9D" TargetMode="External"/><Relationship Id="rId13" Type="http://schemas.openxmlformats.org/officeDocument/2006/relationships/hyperlink" Target="http://ru.wikipedia.org/wiki/%C8%F1%EA%E0%ED%E4%E5%F0,_%D4%E0%E7%E8%EB%FC_%C0%E1%E4%F3%EB%EE%E2%E8%F7#cite_note-3" TargetMode="External"/><Relationship Id="rId3" Type="http://schemas.openxmlformats.org/officeDocument/2006/relationships/hyperlink" Target="http://ru.wikipedia.org/wiki/1979_%D0%B3%D0%BE%D0%B4" TargetMode="External"/><Relationship Id="rId7" Type="http://schemas.openxmlformats.org/officeDocument/2006/relationships/hyperlink" Target="http://ru.wikipedia.org/wiki/%D0%96%D1%8E%D1%80%D0%B8_%D0%9A%D0%92%D0%9D" TargetMode="External"/><Relationship Id="rId12" Type="http://schemas.openxmlformats.org/officeDocument/2006/relationships/hyperlink" Target="http://ru.wikipedia.org/wiki/%D0%90%D1%80%D0%B4%D0%B7%D0%B8%D0%BD%D0%B1%D0%B0,_%D0%92%D0%BB%D0%B0%D0%B4%D0%B8%D1%81%D0%BB%D0%B0%D0%B2_%D0%93%D1%80%D0%B8%D0%B3%D0%BE%D1%80%D1%8C%D0%B5%D0%B2%D0%B8%D1%87" TargetMode="External"/><Relationship Id="rId2" Type="http://schemas.openxmlformats.org/officeDocument/2006/relationships/hyperlink" Target="http://ru.wikipedia.org/wiki/%C8%F1%EA%E0%ED%E4%E5%F0,_%D4%E0%E7%E8%EB%FC_%C0%E1%E4%F3%EB%EE%E2%E8%F7#cite_note-autogenerated2-1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C%D0%B5%D1%82%D1%80%D0%BE%D0%BF%D0%BE%D0%BB%D1%8C_(%D0%B0%D0%BB%D1%8C%D0%BC%D0%B0%D0%BD%D0%B0%D1%85)" TargetMode="External"/><Relationship Id="rId11" Type="http://schemas.openxmlformats.org/officeDocument/2006/relationships/hyperlink" Target="http://ru.wikipedia.org/wiki/%D0%A0%D0%B5%D1%81%D0%BF%D1%83%D0%B1%D0%BB%D0%B8%D0%BA%D0%B0_%D0%90%D0%B1%D1%85%D0%B0%D0%B7%D0%B8%D1%8F" TargetMode="External"/><Relationship Id="rId5" Type="http://schemas.openxmlformats.org/officeDocument/2006/relationships/hyperlink" Target="http://ru.wikipedia.org/wiki/%D0%90%D0%BB%D1%8C%D0%BC%D0%B0%D0%BD%D0%B0%D1%85" TargetMode="External"/><Relationship Id="rId10" Type="http://schemas.openxmlformats.org/officeDocument/2006/relationships/hyperlink" Target="http://ru.wikipedia.org/wiki/1987_%D0%B3%D0%BE%D0%B4" TargetMode="External"/><Relationship Id="rId4" Type="http://schemas.openxmlformats.org/officeDocument/2006/relationships/hyperlink" Target="http://ru.wikipedia.org/wiki/%D0%A6%D0%B5%D0%BD%D0%B7%D1%83%D1%80%D0%B0_%D0%B2_%D0%A1%D0%A1%D0%A1%D0%A0" TargetMode="External"/><Relationship Id="rId9" Type="http://schemas.openxmlformats.org/officeDocument/2006/relationships/hyperlink" Target="http://ru.wikipedia.org/wiki/%D0%9A%D0%92%D0%9D_(%D0%B8%D0%B3%D1%80%D0%B0)" TargetMode="External"/><Relationship Id="rId1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C8%F1%EA%E0%ED%E4%E5%F0,_%D4%E0%E7%E8%EB%FC_%C0%E1%E4%F3%EB%EE%E2%E8%F7#cite_note-4" TargetMode="External"/><Relationship Id="rId3" Type="http://schemas.openxmlformats.org/officeDocument/2006/relationships/hyperlink" Target="http://ru.wikipedia.org/wiki/%D0%9C%D0%BE%D1%81%D0%BA%D0%B2%D0%B0" TargetMode="External"/><Relationship Id="rId7" Type="http://schemas.openxmlformats.org/officeDocument/2006/relationships/hyperlink" Target="http://ru.wikipedia.org/wiki/%D0%A2%D1%83%D1%80%D0%B3%D0%B5%D0%BD%D0%B5%D0%B2,_%D0%98%D0%B2%D0%B0%D0%BD_%D0%A1%D0%B5%D1%80%D0%B3%D0%B5%D0%B5%D0%B2%D0%B8%D1%87" TargetMode="External"/><Relationship Id="rId2" Type="http://schemas.openxmlformats.org/officeDocument/2006/relationships/hyperlink" Target="http://ru.wikipedia.org/wiki/%D0%92%D0%B8%D0%BA%D0%B8%D0%BF%D0%B5%D0%B4%D0%B8%D1%8F:%D0%A2%D0%B5%D0%BA%D1%83%D1%89%D0%B8%D0%B5_%D1%81%D0%BE%D0%B1%D1%8B%D1%82%D0%B8%D1%8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4%D0%BE%D1%81%D1%82%D0%BE%D0%B5%D0%B2%D1%81%D0%BA%D0%B8%D0%B9,_%D0%A4%D1%91%D0%B4%D0%BE%D1%80_%D0%9C%D0%B8%D1%85%D0%B0%D0%B9%D0%BB%D0%BE%D0%B2%D0%B8%D1%87" TargetMode="External"/><Relationship Id="rId11" Type="http://schemas.openxmlformats.org/officeDocument/2006/relationships/image" Target="../media/image5.jpeg"/><Relationship Id="rId5" Type="http://schemas.openxmlformats.org/officeDocument/2006/relationships/hyperlink" Target="http://ru.wikipedia.org/wiki/%D0%91%D1%80%D0%BE%D0%B4%D1%81%D0%BA%D0%B8%D0%B9,_%D0%98%D0%BE%D1%81%D0%B8%D1%84_%D0%90%D0%BB%D0%B5%D0%BA%D1%81%D0%B0%D0%BD%D0%B4%D1%80%D0%BE%D0%B2%D0%B8%D1%87" TargetMode="External"/><Relationship Id="rId10" Type="http://schemas.openxmlformats.org/officeDocument/2006/relationships/hyperlink" Target="http://ru.wikipedia.org/wiki/%C8%F1%EA%E0%ED%E4%E5%F0,_%D4%E0%E7%E8%EB%FC_%C0%E1%E4%F3%EB%EE%E2%E8%F7#cite_note-autogenerated1-5" TargetMode="External"/><Relationship Id="rId4" Type="http://schemas.openxmlformats.org/officeDocument/2006/relationships/hyperlink" Target="http://ru.wikipedia.org/wiki/%D0%9F%D1%83%D1%88%D0%BA%D0%B8%D0%BD,_%D0%90%D0%BB%D0%B5%D0%BA%D1%81%D0%B0%D0%BD%D0%B4%D1%80_%D0%A1%D0%B5%D1%80%D0%B3%D0%B5%D0%B5%D0%B2%D0%B8%D1%87" TargetMode="External"/><Relationship Id="rId9" Type="http://schemas.openxmlformats.org/officeDocument/2006/relationships/hyperlink" Target="http://ru.wikipedia.org/wiki/2011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 flipH="1">
            <a:off x="12492880" y="2348880"/>
            <a:ext cx="3024336" cy="76470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600" dirty="0" smtClean="0"/>
              <a:t>Презентация на тему</a:t>
            </a:r>
            <a:r>
              <a:rPr lang="en-US" sz="3600" dirty="0" smtClean="0"/>
              <a:t>:</a:t>
            </a:r>
            <a:br>
              <a:rPr lang="en-US" sz="3600" dirty="0" smtClean="0"/>
            </a:br>
            <a:r>
              <a:rPr lang="ru-RU" sz="3600" dirty="0" smtClean="0"/>
              <a:t>Фазиль </a:t>
            </a:r>
            <a:r>
              <a:rPr lang="ru-RU" sz="3600" dirty="0" err="1" smtClean="0"/>
              <a:t>Абдулович</a:t>
            </a:r>
            <a:r>
              <a:rPr lang="ru-RU" sz="3600" dirty="0" smtClean="0"/>
              <a:t> Искандер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                        Выполнил</a:t>
            </a:r>
            <a:r>
              <a:rPr lang="en-US" sz="3600" dirty="0" smtClean="0"/>
              <a:t>: </a:t>
            </a:r>
            <a:r>
              <a:rPr lang="ru-RU" sz="3600" dirty="0" smtClean="0"/>
              <a:t>Дмитрий Кот</a:t>
            </a:r>
            <a:r>
              <a:rPr lang="ru-RU" sz="3600" b="0" dirty="0"/>
              <a:t/>
            </a:r>
            <a:br>
              <a:rPr lang="ru-RU" sz="3600" b="0" dirty="0"/>
            </a:br>
            <a:r>
              <a:rPr lang="ru-RU" sz="3600" b="0" dirty="0" smtClean="0"/>
              <a:t>                        Проверила</a:t>
            </a:r>
            <a:r>
              <a:rPr lang="en-US" sz="3600" b="0" dirty="0" smtClean="0"/>
              <a:t>:</a:t>
            </a:r>
            <a:r>
              <a:rPr lang="ru-RU" sz="3600" b="0" dirty="0" smtClean="0"/>
              <a:t> Н.В. Генкина</a:t>
            </a:r>
            <a:br>
              <a:rPr lang="ru-RU" sz="3600" b="0" dirty="0" smtClean="0"/>
            </a:br>
            <a:r>
              <a:rPr lang="ru-RU" sz="3600" b="0" dirty="0"/>
              <a:t/>
            </a:r>
            <a:br>
              <a:rPr lang="ru-RU" sz="3600" b="0" dirty="0"/>
            </a:br>
            <a:r>
              <a:rPr lang="ru-RU" sz="3600" b="0" dirty="0" smtClean="0"/>
              <a:t/>
            </a:r>
            <a:br>
              <a:rPr lang="ru-RU" sz="3600" b="0" dirty="0" smtClean="0"/>
            </a:br>
            <a:r>
              <a:rPr lang="ru-RU" sz="3600" b="0" dirty="0"/>
              <a:t/>
            </a:r>
            <a:br>
              <a:rPr lang="ru-RU" sz="3600" b="0" dirty="0"/>
            </a:br>
            <a:r>
              <a:rPr lang="ru-RU" sz="3600" b="0" dirty="0" smtClean="0"/>
              <a:t/>
            </a:r>
            <a:br>
              <a:rPr lang="ru-RU" sz="3600" b="0" dirty="0" smtClean="0"/>
            </a:br>
            <a:r>
              <a:rPr lang="ru-RU" sz="3600" b="0" dirty="0" smtClean="0"/>
              <a:t>2013 год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4298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b="0" dirty="0">
                <a:effectLst/>
              </a:rPr>
              <a:t>Родился </a:t>
            </a:r>
            <a:r>
              <a:rPr lang="ru-RU" sz="2400" b="0" dirty="0">
                <a:effectLst/>
                <a:hlinkClick r:id="rId2" tooltip="6 марта"/>
              </a:rPr>
              <a:t>6 марта</a:t>
            </a:r>
            <a:r>
              <a:rPr lang="ru-RU" sz="2400" b="0" dirty="0">
                <a:effectLst/>
              </a:rPr>
              <a:t> </a:t>
            </a:r>
            <a:r>
              <a:rPr lang="ru-RU" sz="2400" b="0" dirty="0">
                <a:effectLst/>
                <a:hlinkClick r:id="rId3" tooltip="1929 год"/>
              </a:rPr>
              <a:t>1929 года</a:t>
            </a:r>
            <a:r>
              <a:rPr lang="ru-RU" sz="2400" b="0" dirty="0">
                <a:effectLst/>
              </a:rPr>
              <a:t> в </a:t>
            </a:r>
            <a:r>
              <a:rPr lang="ru-RU" sz="2400" b="0" dirty="0">
                <a:effectLst/>
                <a:hlinkClick r:id="rId4" tooltip="Сухум"/>
              </a:rPr>
              <a:t>Сухуми</a:t>
            </a:r>
            <a:r>
              <a:rPr lang="ru-RU" sz="2400" b="0" dirty="0">
                <a:effectLst/>
              </a:rPr>
              <a:t> в семье бывшего владельца кирпичного завода иранского происхождения. В </a:t>
            </a:r>
            <a:r>
              <a:rPr lang="ru-RU" sz="2400" b="0" dirty="0">
                <a:effectLst/>
                <a:hlinkClick r:id="rId5" tooltip="1938 год"/>
              </a:rPr>
              <a:t>1938 году</a:t>
            </a:r>
            <a:r>
              <a:rPr lang="ru-RU" sz="2400" b="0" dirty="0">
                <a:effectLst/>
              </a:rPr>
              <a:t> отец будущего писателя был депортирован из СССР, больше его Фазиль никогда в жизни не видел. Воспитывался родственниками матери-абхазки в селе </a:t>
            </a:r>
            <a:r>
              <a:rPr lang="ru-RU" sz="2400" b="0" dirty="0">
                <a:effectLst/>
                <a:hlinkClick r:id="rId6" tooltip="Чегем (посёлок) (страница отсутствует)"/>
              </a:rPr>
              <a:t>Чегем</a:t>
            </a:r>
            <a:r>
              <a:rPr lang="ru-RU" sz="2400" b="0" dirty="0">
                <a:effectLst/>
              </a:rPr>
              <a:t>.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Окончил русскую школу в </a:t>
            </a:r>
            <a:r>
              <a:rPr lang="ru-RU" sz="2400" b="0" dirty="0">
                <a:effectLst/>
                <a:hlinkClick r:id="rId7" tooltip="Абхазская АССР"/>
              </a:rPr>
              <a:t>Абхазии</a:t>
            </a:r>
            <a:r>
              <a:rPr lang="ru-RU" sz="2400" b="0" dirty="0">
                <a:effectLst/>
              </a:rPr>
              <a:t> с золотой медалью. Поступил в </a:t>
            </a:r>
            <a:r>
              <a:rPr lang="ru-RU" sz="2400" b="0" dirty="0">
                <a:effectLst/>
                <a:hlinkClick r:id="rId8" tooltip="Московский государственный университет культуры и искусств"/>
              </a:rPr>
              <a:t>Библиотечный институт</a:t>
            </a:r>
            <a:r>
              <a:rPr lang="ru-RU" sz="2400" b="0" dirty="0">
                <a:effectLst/>
              </a:rPr>
              <a:t> в </a:t>
            </a:r>
            <a:r>
              <a:rPr lang="ru-RU" sz="2400" b="0" dirty="0">
                <a:effectLst/>
                <a:hlinkClick r:id="rId9" tooltip="Москва"/>
              </a:rPr>
              <a:t>Москве</a:t>
            </a:r>
            <a:r>
              <a:rPr lang="ru-RU" sz="2400" b="0" dirty="0">
                <a:effectLst/>
              </a:rPr>
              <a:t>. После трёх лет обучения перевёлся в </a:t>
            </a:r>
            <a:r>
              <a:rPr lang="ru-RU" sz="2400" b="0" dirty="0">
                <a:effectLst/>
                <a:hlinkClick r:id="rId10" tooltip="Литературный институт им. А. М. Горького"/>
              </a:rPr>
              <a:t>Литературный институт им. А. М. Горького</a:t>
            </a:r>
            <a:r>
              <a:rPr lang="ru-RU" sz="2400" b="0" dirty="0">
                <a:effectLst/>
              </a:rPr>
              <a:t>, который окончил в </a:t>
            </a:r>
            <a:r>
              <a:rPr lang="ru-RU" sz="2400" b="0" dirty="0">
                <a:effectLst/>
                <a:hlinkClick r:id="rId11" tooltip="1954 год"/>
              </a:rPr>
              <a:t>1954 году</a:t>
            </a:r>
            <a:r>
              <a:rPr lang="ru-RU" sz="2400" b="0" dirty="0">
                <a:effectLst/>
              </a:rPr>
              <a:t>.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В 1954—1956 годах работал журналистом в </a:t>
            </a:r>
            <a:r>
              <a:rPr lang="ru-RU" sz="2400" b="0" dirty="0">
                <a:effectLst/>
                <a:hlinkClick r:id="rId12" tooltip="Курск"/>
              </a:rPr>
              <a:t>Курске</a:t>
            </a:r>
            <a:r>
              <a:rPr lang="ru-RU" sz="2400" b="0" dirty="0">
                <a:effectLst/>
              </a:rPr>
              <a:t> и </a:t>
            </a:r>
            <a:r>
              <a:rPr lang="ru-RU" sz="2400" b="0" dirty="0">
                <a:effectLst/>
                <a:hlinkClick r:id="rId13" tooltip="Брянск"/>
              </a:rPr>
              <a:t>Брянске</a:t>
            </a:r>
            <a:r>
              <a:rPr lang="ru-RU" sz="2400" b="0" dirty="0">
                <a:effectLst/>
              </a:rPr>
              <a:t>. В </a:t>
            </a:r>
            <a:r>
              <a:rPr lang="ru-RU" sz="2400" b="0" dirty="0">
                <a:effectLst/>
                <a:hlinkClick r:id="rId14" tooltip="1956"/>
              </a:rPr>
              <a:t>1956</a:t>
            </a:r>
            <a:r>
              <a:rPr lang="ru-RU" sz="2400" b="0" dirty="0">
                <a:effectLst/>
              </a:rPr>
              <a:t> стал редактором в абхазском отделении </a:t>
            </a:r>
            <a:r>
              <a:rPr lang="ru-RU" sz="2400" b="0" dirty="0">
                <a:effectLst/>
                <a:hlinkClick r:id="rId15" tooltip="Госиздат"/>
              </a:rPr>
              <a:t>Госиздата</a:t>
            </a:r>
            <a:r>
              <a:rPr lang="ru-RU" sz="2400" b="0" dirty="0">
                <a:effectLst/>
              </a:rPr>
              <a:t>, где работал до начала </a:t>
            </a:r>
            <a:r>
              <a:rPr lang="ru-RU" sz="2400" b="0" dirty="0">
                <a:effectLst/>
                <a:hlinkClick r:id="rId16" tooltip="1990"/>
              </a:rPr>
              <a:t>1990</a:t>
            </a:r>
            <a:r>
              <a:rPr lang="ru-RU" sz="2400" b="0" dirty="0">
                <a:effectLst/>
              </a:rPr>
              <a:t>-х.</a:t>
            </a:r>
            <a:r>
              <a:rPr lang="ru-RU" sz="2400" b="0" baseline="30000" dirty="0">
                <a:effectLst/>
                <a:hlinkClick r:id="rId17"/>
              </a:rPr>
              <a:t>[1]</a:t>
            </a:r>
            <a:r>
              <a:rPr lang="ru-RU" sz="2400" b="0" dirty="0">
                <a:effectLst/>
              </a:rPr>
              <a:t> С начала 1990-х постоянно живёт в Москве.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Первая книга стихов «Горные тропы» вышла в Сухуми в </a:t>
            </a:r>
            <a:r>
              <a:rPr lang="ru-RU" sz="2400" b="0" dirty="0">
                <a:effectLst/>
                <a:hlinkClick r:id="rId18" tooltip="1957"/>
              </a:rPr>
              <a:t>1957</a:t>
            </a:r>
            <a:r>
              <a:rPr lang="ru-RU" sz="2400" b="0" dirty="0">
                <a:effectLst/>
              </a:rPr>
              <a:t>, в конце </a:t>
            </a:r>
            <a:r>
              <a:rPr lang="ru-RU" sz="2400" b="0" dirty="0">
                <a:effectLst/>
                <a:hlinkClick r:id="rId19" tooltip="1950-е"/>
              </a:rPr>
              <a:t>1950-х</a:t>
            </a:r>
            <a:r>
              <a:rPr lang="ru-RU" sz="2400" b="0" dirty="0">
                <a:effectLst/>
              </a:rPr>
              <a:t> годов начал печататься в </a:t>
            </a:r>
            <a:r>
              <a:rPr lang="ru-RU" sz="2400" b="0" dirty="0">
                <a:effectLst/>
                <a:hlinkClick r:id="rId20" tooltip="Юность (журнал)"/>
              </a:rPr>
              <a:t>журнале «Юность»</a:t>
            </a:r>
            <a:r>
              <a:rPr lang="ru-RU" sz="2400" b="0" dirty="0">
                <a:effectLst/>
              </a:rPr>
              <a:t>. Прозу начал писать с </a:t>
            </a:r>
            <a:r>
              <a:rPr lang="ru-RU" sz="2400" b="0" dirty="0">
                <a:effectLst/>
                <a:hlinkClick r:id="rId21" tooltip="1962"/>
              </a:rPr>
              <a:t>1962</a:t>
            </a:r>
            <a:r>
              <a:rPr lang="ru-RU" sz="2400" b="0" dirty="0">
                <a:effectLst/>
              </a:rPr>
              <a:t>. Известность к писателю пришла в </a:t>
            </a:r>
            <a:r>
              <a:rPr lang="ru-RU" sz="2400" b="0" dirty="0">
                <a:effectLst/>
                <a:hlinkClick r:id="rId22" tooltip="1966 год"/>
              </a:rPr>
              <a:t>1966 году</a:t>
            </a:r>
            <a:r>
              <a:rPr lang="ru-RU" sz="2400" b="0" dirty="0">
                <a:effectLst/>
              </a:rPr>
              <a:t> после публикации в </a:t>
            </a:r>
            <a:r>
              <a:rPr lang="ru-RU" sz="2400" b="0" dirty="0">
                <a:effectLst/>
                <a:hlinkClick r:id="rId23" tooltip="Новый мир (журнал)"/>
              </a:rPr>
              <a:t>«Новом мире»</a:t>
            </a:r>
            <a:r>
              <a:rPr lang="ru-RU" sz="2400" b="0" dirty="0">
                <a:effectLst/>
              </a:rPr>
              <a:t> повести «Созвездие </a:t>
            </a:r>
            <a:r>
              <a:rPr lang="ru-RU" sz="2400" b="0" dirty="0" err="1">
                <a:effectLst/>
              </a:rPr>
              <a:t>Козлотура</a:t>
            </a:r>
            <a:r>
              <a:rPr lang="ru-RU" sz="2400" b="0" dirty="0">
                <a:effectLst/>
              </a:rPr>
              <a:t>».</a:t>
            </a:r>
            <a:br>
              <a:rPr lang="ru-RU" sz="2400" b="0" dirty="0">
                <a:effectLst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7575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" y="0"/>
            <a:ext cx="4571999" cy="6858000"/>
          </a:xfrm>
        </p:spPr>
        <p:txBody>
          <a:bodyPr/>
          <a:lstStyle/>
          <a:p>
            <a:pPr marL="0" indent="0">
              <a:buNone/>
            </a:pPr>
            <a:r>
              <a:rPr lang="ru-RU" sz="2000" b="0" dirty="0">
                <a:effectLst/>
              </a:rPr>
              <a:t>В 1954—1956 годах работал журналистом в </a:t>
            </a:r>
            <a:r>
              <a:rPr lang="ru-RU" sz="2000" b="0" dirty="0">
                <a:effectLst/>
                <a:hlinkClick r:id="rId2" tooltip="Курск"/>
              </a:rPr>
              <a:t>Курске</a:t>
            </a:r>
            <a:r>
              <a:rPr lang="ru-RU" sz="2000" b="0" dirty="0">
                <a:effectLst/>
              </a:rPr>
              <a:t> и </a:t>
            </a:r>
            <a:r>
              <a:rPr lang="ru-RU" sz="2000" b="0" dirty="0">
                <a:effectLst/>
                <a:hlinkClick r:id="rId3" tooltip="Брянск"/>
              </a:rPr>
              <a:t>Брянске</a:t>
            </a:r>
            <a:r>
              <a:rPr lang="ru-RU" sz="2000" b="0" dirty="0">
                <a:effectLst/>
              </a:rPr>
              <a:t>. В </a:t>
            </a:r>
            <a:r>
              <a:rPr lang="ru-RU" sz="2000" b="0" dirty="0">
                <a:effectLst/>
                <a:hlinkClick r:id="rId4" tooltip="1956"/>
              </a:rPr>
              <a:t>1956</a:t>
            </a:r>
            <a:r>
              <a:rPr lang="ru-RU" sz="2000" b="0" dirty="0">
                <a:effectLst/>
              </a:rPr>
              <a:t> стал редактором в абхазском отделении </a:t>
            </a:r>
            <a:r>
              <a:rPr lang="ru-RU" sz="2000" b="0" dirty="0">
                <a:effectLst/>
                <a:hlinkClick r:id="rId5" tooltip="Госиздат"/>
              </a:rPr>
              <a:t>Госиздата</a:t>
            </a:r>
            <a:r>
              <a:rPr lang="ru-RU" sz="2000" b="0" dirty="0">
                <a:effectLst/>
              </a:rPr>
              <a:t>, где работал до начала </a:t>
            </a:r>
            <a:r>
              <a:rPr lang="ru-RU" sz="2000" b="0" dirty="0">
                <a:effectLst/>
                <a:hlinkClick r:id="rId6" tooltip="1990"/>
              </a:rPr>
              <a:t>1990</a:t>
            </a:r>
            <a:r>
              <a:rPr lang="ru-RU" sz="2000" b="0" dirty="0">
                <a:effectLst/>
              </a:rPr>
              <a:t>-х.</a:t>
            </a:r>
            <a:r>
              <a:rPr lang="ru-RU" sz="2000" b="0" baseline="30000" dirty="0">
                <a:effectLst/>
                <a:hlinkClick r:id="rId7"/>
              </a:rPr>
              <a:t>[1]</a:t>
            </a:r>
            <a:r>
              <a:rPr lang="ru-RU" sz="2000" b="0" dirty="0">
                <a:effectLst/>
              </a:rPr>
              <a:t> С начала 1990-х постоянно живёт в Москве.</a:t>
            </a:r>
            <a:br>
              <a:rPr lang="ru-RU" sz="2000" b="0" dirty="0">
                <a:effectLst/>
              </a:rPr>
            </a:br>
            <a:r>
              <a:rPr lang="ru-RU" sz="2000" b="0" dirty="0">
                <a:effectLst/>
              </a:rPr>
              <a:t>Первая книга стихов «Горные тропы» вышла в Сухуми в </a:t>
            </a:r>
            <a:r>
              <a:rPr lang="ru-RU" sz="2000" b="0" dirty="0">
                <a:effectLst/>
                <a:hlinkClick r:id="rId8" tooltip="1957"/>
              </a:rPr>
              <a:t>1957</a:t>
            </a:r>
            <a:r>
              <a:rPr lang="ru-RU" sz="2000" b="0" dirty="0">
                <a:effectLst/>
              </a:rPr>
              <a:t>, в конце </a:t>
            </a:r>
            <a:r>
              <a:rPr lang="ru-RU" sz="2000" b="0" dirty="0">
                <a:effectLst/>
                <a:hlinkClick r:id="rId9" tooltip="1950-е"/>
              </a:rPr>
              <a:t>1950-х</a:t>
            </a:r>
            <a:r>
              <a:rPr lang="ru-RU" sz="2000" b="0" dirty="0">
                <a:effectLst/>
              </a:rPr>
              <a:t> годов начал печататься в </a:t>
            </a:r>
            <a:r>
              <a:rPr lang="ru-RU" sz="2000" b="0" dirty="0">
                <a:effectLst/>
                <a:hlinkClick r:id="rId10" tooltip="Юность (журнал)"/>
              </a:rPr>
              <a:t>журнале «Юность»</a:t>
            </a:r>
            <a:r>
              <a:rPr lang="ru-RU" sz="2000" b="0" dirty="0">
                <a:effectLst/>
              </a:rPr>
              <a:t>. Прозу начал писать с </a:t>
            </a:r>
            <a:r>
              <a:rPr lang="ru-RU" sz="2000" b="0" dirty="0">
                <a:effectLst/>
                <a:hlinkClick r:id="rId11" tooltip="1962"/>
              </a:rPr>
              <a:t>1962</a:t>
            </a:r>
            <a:r>
              <a:rPr lang="ru-RU" sz="2000" b="0" dirty="0">
                <a:effectLst/>
              </a:rPr>
              <a:t>. Известность к писателю пришла в </a:t>
            </a:r>
            <a:r>
              <a:rPr lang="ru-RU" sz="2000" b="0" dirty="0">
                <a:effectLst/>
                <a:hlinkClick r:id="rId12" tooltip="1966 год"/>
              </a:rPr>
              <a:t>1966 году</a:t>
            </a:r>
            <a:r>
              <a:rPr lang="ru-RU" sz="2000" b="0" dirty="0">
                <a:effectLst/>
              </a:rPr>
              <a:t> после публикации в </a:t>
            </a:r>
            <a:r>
              <a:rPr lang="ru-RU" sz="2000" b="0" dirty="0">
                <a:effectLst/>
                <a:hlinkClick r:id="rId13" tooltip="Новый мир (журнал)"/>
              </a:rPr>
              <a:t>«Новом мире»</a:t>
            </a:r>
            <a:r>
              <a:rPr lang="ru-RU" sz="2000" b="0" dirty="0">
                <a:effectLst/>
              </a:rPr>
              <a:t> повести «Созвездие </a:t>
            </a:r>
            <a:r>
              <a:rPr lang="ru-RU" sz="2000" b="0" dirty="0" err="1">
                <a:effectLst/>
              </a:rPr>
              <a:t>Козлотура</a:t>
            </a:r>
            <a:r>
              <a:rPr lang="ru-RU" sz="2000" b="0" dirty="0">
                <a:effectLst/>
              </a:rPr>
              <a:t>».</a:t>
            </a:r>
            <a:br>
              <a:rPr lang="ru-RU" sz="2000" b="0" dirty="0">
                <a:effectLst/>
              </a:rPr>
            </a:br>
            <a:endParaRPr lang="ru-RU" sz="2000" dirty="0"/>
          </a:p>
        </p:txBody>
      </p:sp>
      <p:pic>
        <p:nvPicPr>
          <p:cNvPr id="1026" name="Picture 2" descr="C:\Users\HomeUser\Desktop\фазиль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48680"/>
            <a:ext cx="4569525" cy="557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44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4067944" cy="6858000"/>
          </a:xfrm>
        </p:spPr>
        <p:txBody>
          <a:bodyPr/>
          <a:lstStyle/>
          <a:p>
            <a:pPr marL="0" indent="0">
              <a:buNone/>
            </a:pPr>
            <a:r>
              <a:rPr lang="ru-RU" sz="2000" b="0" dirty="0">
                <a:effectLst/>
              </a:rPr>
              <a:t>Главные книги Искандера написаны в своеобразном жанре: роман-эпопея «</a:t>
            </a:r>
            <a:r>
              <a:rPr lang="ru-RU" sz="2000" b="0" dirty="0" err="1">
                <a:effectLst/>
              </a:rPr>
              <a:t>Сандро</a:t>
            </a:r>
            <a:r>
              <a:rPr lang="ru-RU" sz="2000" b="0" dirty="0">
                <a:effectLst/>
              </a:rPr>
              <a:t> из Чегема», эпос о детстве «</a:t>
            </a:r>
            <a:r>
              <a:rPr lang="ru-RU" sz="2000" b="0" dirty="0" err="1">
                <a:effectLst/>
              </a:rPr>
              <a:t>Чика</a:t>
            </a:r>
            <a:r>
              <a:rPr lang="ru-RU" sz="2000" b="0" dirty="0">
                <a:effectLst/>
              </a:rPr>
              <a:t>», повесть-притча «</a:t>
            </a:r>
            <a:r>
              <a:rPr lang="ru-RU" sz="2000" b="0" dirty="0">
                <a:effectLst/>
                <a:hlinkClick r:id="rId2" tooltip="Кролики и удавы"/>
              </a:rPr>
              <a:t>Кролики и удавы</a:t>
            </a:r>
            <a:r>
              <a:rPr lang="ru-RU" sz="2000" b="0" dirty="0">
                <a:effectLst/>
              </a:rPr>
              <a:t>», повесть-диалог «Думающий о России и американец». А также популярны повести «Человек и его окрестности», «Школьный вальс, или Энергия стыда», «Поэт», «Стоянка человека», «</a:t>
            </a:r>
            <a:r>
              <a:rPr lang="ru-RU" sz="2000" b="0" dirty="0" err="1">
                <a:effectLst/>
              </a:rPr>
              <a:t>Софичка</a:t>
            </a:r>
            <a:r>
              <a:rPr lang="ru-RU" sz="2000" b="0" dirty="0">
                <a:effectLst/>
              </a:rPr>
              <a:t>», </a:t>
            </a:r>
            <a:r>
              <a:rPr lang="ru-RU" sz="2000" b="0" dirty="0">
                <a:effectLst/>
                <a:hlinkClick r:id="rId3" tooltip="Рассказ"/>
              </a:rPr>
              <a:t>рассказы</a:t>
            </a:r>
            <a:r>
              <a:rPr lang="ru-RU" sz="2000" b="0" dirty="0">
                <a:effectLst/>
              </a:rPr>
              <a:t>: «</a:t>
            </a:r>
            <a:r>
              <a:rPr lang="ru-RU" sz="2000" b="0" dirty="0">
                <a:effectLst/>
                <a:hlinkClick r:id="rId4" tooltip="Тринадцатый подвиг Геракла"/>
              </a:rPr>
              <a:t>Тринадцатый подвиг Геракла</a:t>
            </a:r>
            <a:r>
              <a:rPr lang="ru-RU" sz="2000" b="0" dirty="0">
                <a:effectLst/>
              </a:rPr>
              <a:t>», «Начало», «Петух», «Рассказ о море», «Дедушка» и другие произведения.</a:t>
            </a:r>
            <a:br>
              <a:rPr lang="ru-RU" sz="2000" b="0" dirty="0">
                <a:effectLst/>
              </a:rPr>
            </a:br>
            <a:r>
              <a:rPr lang="ru-RU" sz="2000" b="0" dirty="0">
                <a:effectLst/>
              </a:rPr>
              <a:t>Сюжет многих его сочинений разворачивается в </a:t>
            </a:r>
            <a:r>
              <a:rPr lang="ru-RU" sz="2000" b="0" dirty="0">
                <a:effectLst/>
                <a:hlinkClick r:id="rId5" tooltip="Село"/>
              </a:rPr>
              <a:t>селе</a:t>
            </a:r>
            <a:r>
              <a:rPr lang="ru-RU" sz="2000" b="0" dirty="0">
                <a:effectLst/>
              </a:rPr>
              <a:t> </a:t>
            </a:r>
            <a:r>
              <a:rPr lang="ru-RU" sz="2000" b="0" dirty="0">
                <a:effectLst/>
                <a:hlinkClick r:id="rId6" tooltip="Чегем (посёлок) (страница отсутствует)"/>
              </a:rPr>
              <a:t>Чегем</a:t>
            </a:r>
            <a:r>
              <a:rPr lang="ru-RU" sz="2000" b="0" dirty="0">
                <a:effectLst/>
              </a:rPr>
              <a:t>,</a:t>
            </a:r>
            <a:r>
              <a:rPr lang="ru-RU" sz="2000" b="0" baseline="30000" dirty="0">
                <a:effectLst/>
                <a:hlinkClick r:id="rId7"/>
              </a:rPr>
              <a:t>[2]</a:t>
            </a:r>
            <a:r>
              <a:rPr lang="ru-RU" sz="2000" b="0" dirty="0">
                <a:effectLst/>
              </a:rPr>
              <a:t> где автор провёл значительную часть своего детства.</a:t>
            </a:r>
            <a:br>
              <a:rPr lang="ru-RU" sz="2000" b="0" dirty="0">
                <a:effectLst/>
              </a:rPr>
            </a:br>
            <a:endParaRPr lang="ru-RU" sz="2000" dirty="0"/>
          </a:p>
        </p:txBody>
      </p:sp>
      <p:pic>
        <p:nvPicPr>
          <p:cNvPr id="2050" name="Picture 2" descr="C:\Users\HomeUser\Desktop\фазиль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99755"/>
            <a:ext cx="5076056" cy="599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5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3" y="0"/>
            <a:ext cx="4644007" cy="6858000"/>
          </a:xfrm>
        </p:spPr>
        <p:txBody>
          <a:bodyPr/>
          <a:lstStyle/>
          <a:p>
            <a:r>
              <a:rPr lang="ru-RU" sz="2800" b="0" dirty="0">
                <a:effectLst/>
              </a:rPr>
              <a:t>Искандер-прозаик отличается богатством воображения. Искандер предпочитает повествование от первого лица, выступая в роли явно близкого самому автору рассказчика, охотно и далеко отклоняющегося от темы, который среди тонких наблюдений не упускает случая с юмором и критически высказаться о современности.</a:t>
            </a:r>
            <a:br>
              <a:rPr lang="ru-RU" sz="2800" b="0" dirty="0">
                <a:effectLst/>
              </a:rPr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4098" name="Picture 2" descr="C:\Users\HomeUser\Desktop\фазиль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" y="74727"/>
            <a:ext cx="4990677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1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3968" y="0"/>
            <a:ext cx="4860032" cy="6858000"/>
          </a:xfrm>
        </p:spPr>
        <p:txBody>
          <a:bodyPr/>
          <a:lstStyle/>
          <a:p>
            <a:pPr marL="0" indent="0">
              <a:buNone/>
            </a:pPr>
            <a:r>
              <a:rPr lang="ru-RU" sz="2000" b="0" dirty="0">
                <a:effectLst/>
              </a:rPr>
              <a:t>Печатался также в изданиях «Литературная Абхазия», «Новый мир», «Неделя».</a:t>
            </a:r>
            <a:r>
              <a:rPr lang="ru-RU" sz="2000" b="0" baseline="30000" dirty="0">
                <a:effectLst/>
                <a:hlinkClick r:id="rId2"/>
              </a:rPr>
              <a:t>[1]</a:t>
            </a:r>
            <a:r>
              <a:rPr lang="ru-RU" sz="2000" b="0" dirty="0">
                <a:effectLst/>
              </a:rPr>
              <a:t/>
            </a:r>
            <a:br>
              <a:rPr lang="ru-RU" sz="2000" b="0" dirty="0">
                <a:effectLst/>
              </a:rPr>
            </a:br>
            <a:r>
              <a:rPr lang="ru-RU" sz="2000" b="0" dirty="0">
                <a:effectLst/>
              </a:rPr>
              <a:t>В </a:t>
            </a:r>
            <a:r>
              <a:rPr lang="ru-RU" sz="2000" b="0" dirty="0">
                <a:effectLst/>
                <a:hlinkClick r:id="rId3" tooltip="1979 год"/>
              </a:rPr>
              <a:t>1979 году</a:t>
            </a:r>
            <a:r>
              <a:rPr lang="ru-RU" sz="2000" b="0" dirty="0">
                <a:effectLst/>
              </a:rPr>
              <a:t> участвовал в создании </a:t>
            </a:r>
            <a:r>
              <a:rPr lang="ru-RU" sz="2000" b="0" dirty="0" err="1">
                <a:effectLst/>
                <a:hlinkClick r:id="rId4" tooltip="Цензура в СССР"/>
              </a:rPr>
              <a:t>неподцензурного</a:t>
            </a:r>
            <a:r>
              <a:rPr lang="ru-RU" sz="2000" b="0" dirty="0">
                <a:effectLst/>
              </a:rPr>
              <a:t> </a:t>
            </a:r>
            <a:r>
              <a:rPr lang="ru-RU" sz="2000" b="0" dirty="0">
                <a:effectLst/>
                <a:hlinkClick r:id="rId5" tooltip="Альманах"/>
              </a:rPr>
              <a:t>альманаха</a:t>
            </a:r>
            <a:r>
              <a:rPr lang="ru-RU" sz="2000" b="0" dirty="0">
                <a:effectLst/>
              </a:rPr>
              <a:t> «</a:t>
            </a:r>
            <a:r>
              <a:rPr lang="ru-RU" sz="2000" b="0" dirty="0">
                <a:effectLst/>
                <a:hlinkClick r:id="rId6" tooltip="Метрополь (альманах)"/>
              </a:rPr>
              <a:t>Метрополь</a:t>
            </a:r>
            <a:r>
              <a:rPr lang="ru-RU" sz="2000" b="0" dirty="0">
                <a:effectLst/>
              </a:rPr>
              <a:t>» (повесть «Маленький гигант большого секса»). Был членом </a:t>
            </a:r>
            <a:r>
              <a:rPr lang="ru-RU" sz="2000" b="0" dirty="0">
                <a:effectLst/>
                <a:hlinkClick r:id="rId7" tooltip="Жюри КВН"/>
              </a:rPr>
              <a:t>жюри</a:t>
            </a:r>
            <a:r>
              <a:rPr lang="ru-RU" sz="2000" b="0" dirty="0">
                <a:effectLst/>
              </a:rPr>
              <a:t> на финальной игре </a:t>
            </a:r>
            <a:r>
              <a:rPr lang="ru-RU" sz="2000" b="0" dirty="0">
                <a:effectLst/>
                <a:hlinkClick r:id="rId8" tooltip="Высшая лига КВН"/>
              </a:rPr>
              <a:t>Высшей лиги</a:t>
            </a:r>
            <a:r>
              <a:rPr lang="ru-RU" sz="2000" b="0" dirty="0">
                <a:effectLst/>
              </a:rPr>
              <a:t> </a:t>
            </a:r>
            <a:r>
              <a:rPr lang="ru-RU" sz="2000" b="0" dirty="0">
                <a:effectLst/>
                <a:hlinkClick r:id="rId9" tooltip="КВН (игра)"/>
              </a:rPr>
              <a:t>КВН</a:t>
            </a:r>
            <a:r>
              <a:rPr lang="ru-RU" sz="2000" b="0" dirty="0">
                <a:effectLst/>
              </a:rPr>
              <a:t> </a:t>
            </a:r>
            <a:r>
              <a:rPr lang="ru-RU" sz="2000" b="0" dirty="0">
                <a:effectLst/>
                <a:hlinkClick r:id="rId10" tooltip="1987 год"/>
              </a:rPr>
              <a:t>1987 года</a:t>
            </a:r>
            <a:r>
              <a:rPr lang="ru-RU" sz="2000" b="0" dirty="0">
                <a:effectLst/>
              </a:rPr>
              <a:t>.</a:t>
            </a:r>
            <a:br>
              <a:rPr lang="ru-RU" sz="2000" b="0" dirty="0">
                <a:effectLst/>
              </a:rPr>
            </a:br>
            <a:r>
              <a:rPr lang="ru-RU" sz="2000" b="0" dirty="0">
                <a:effectLst/>
              </a:rPr>
              <a:t>Как общественный деятель и духовный авторитет общества, неоднократно выступал в защиту малочисленных народов. Политикой никогда не занимался. От первого президента </a:t>
            </a:r>
            <a:r>
              <a:rPr lang="ru-RU" sz="2000" b="0" dirty="0">
                <a:effectLst/>
                <a:hlinkClick r:id="rId11" tooltip="Республика Абхазия"/>
              </a:rPr>
              <a:t>Абхазии</a:t>
            </a:r>
            <a:r>
              <a:rPr lang="ru-RU" sz="2000" b="0" dirty="0">
                <a:effectLst/>
              </a:rPr>
              <a:t> </a:t>
            </a:r>
            <a:r>
              <a:rPr lang="ru-RU" sz="2000" b="0" dirty="0">
                <a:effectLst/>
                <a:hlinkClick r:id="rId12" tooltip="Ардзинба, Владислав Григорьевич"/>
              </a:rPr>
              <a:t>Владислава Ардзинбы</a:t>
            </a:r>
            <a:r>
              <a:rPr lang="ru-RU" sz="2000" b="0" dirty="0">
                <a:effectLst/>
              </a:rPr>
              <a:t> деликатно дистанцировался.</a:t>
            </a:r>
            <a:r>
              <a:rPr lang="ru-RU" sz="2000" b="0" baseline="30000" dirty="0">
                <a:effectLst/>
                <a:hlinkClick r:id="rId13"/>
              </a:rPr>
              <a:t>[3]</a:t>
            </a:r>
            <a:r>
              <a:rPr lang="ru-RU" sz="2000" b="0" dirty="0">
                <a:effectLst/>
              </a:rPr>
              <a:t/>
            </a:r>
            <a:br>
              <a:rPr lang="ru-RU" sz="2000" b="0" dirty="0">
                <a:effectLst/>
              </a:rPr>
            </a:br>
            <a:endParaRPr lang="ru-RU" sz="2000" dirty="0"/>
          </a:p>
        </p:txBody>
      </p:sp>
      <p:pic>
        <p:nvPicPr>
          <p:cNvPr id="5122" name="Picture 2" descr="C:\Users\HomeUser\Desktop\фазиль3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670" y="1988840"/>
            <a:ext cx="4410524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70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4355975" cy="6858000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b="0" dirty="0">
                <a:effectLst/>
              </a:rPr>
              <a:t>В </a:t>
            </a:r>
            <a:r>
              <a:rPr lang="ru-RU" sz="2000" b="0" dirty="0">
                <a:effectLst/>
                <a:hlinkClick r:id="rId2" tooltip="Википедия:Текущие события"/>
              </a:rPr>
              <a:t>настоящее время</a:t>
            </a:r>
            <a:r>
              <a:rPr lang="ru-RU" sz="2000" b="0" dirty="0">
                <a:effectLst/>
              </a:rPr>
              <a:t> живёт в </a:t>
            </a:r>
            <a:r>
              <a:rPr lang="ru-RU" sz="2000" b="0" dirty="0">
                <a:effectLst/>
                <a:hlinkClick r:id="rId3" tooltip="Москва"/>
              </a:rPr>
              <a:t>Москве</a:t>
            </a:r>
            <a:r>
              <a:rPr lang="ru-RU" sz="2000" b="0" dirty="0">
                <a:effectLst/>
              </a:rPr>
              <a:t>, является старейшиной и наиболее уважаемой фигурой в московской абхазской диаспоре.</a:t>
            </a:r>
            <a:br>
              <a:rPr lang="ru-RU" sz="2000" b="0" dirty="0">
                <a:effectLst/>
              </a:rPr>
            </a:br>
            <a:r>
              <a:rPr lang="ru-RU" sz="2000" b="0" dirty="0">
                <a:effectLst/>
              </a:rPr>
              <a:t>Сам Искандер восхищается поэзией </a:t>
            </a:r>
            <a:r>
              <a:rPr lang="ru-RU" sz="2000" b="0" dirty="0">
                <a:effectLst/>
                <a:hlinkClick r:id="rId4" tooltip="Пушкин, Александр Сергеевич"/>
              </a:rPr>
              <a:t>Александра Пушкина</a:t>
            </a:r>
            <a:r>
              <a:rPr lang="ru-RU" sz="2000" b="0" dirty="0">
                <a:effectLst/>
              </a:rPr>
              <a:t> и </a:t>
            </a:r>
            <a:r>
              <a:rPr lang="ru-RU" sz="2000" b="0" dirty="0">
                <a:effectLst/>
                <a:hlinkClick r:id="rId5" tooltip="Бродский, Иосиф Александрович"/>
              </a:rPr>
              <a:t>Иосифа Бродского</a:t>
            </a:r>
            <a:r>
              <a:rPr lang="ru-RU" sz="2000" b="0" dirty="0">
                <a:effectLst/>
              </a:rPr>
              <a:t>, прозой </a:t>
            </a:r>
            <a:r>
              <a:rPr lang="ru-RU" sz="2000" b="0" dirty="0">
                <a:effectLst/>
                <a:hlinkClick r:id="rId6" tooltip="Достоевский, Фёдор Михайлович"/>
              </a:rPr>
              <a:t>Фёдора Достоевского</a:t>
            </a:r>
            <a:r>
              <a:rPr lang="ru-RU" sz="2000" b="0" dirty="0">
                <a:effectLst/>
              </a:rPr>
              <a:t> и </a:t>
            </a:r>
            <a:r>
              <a:rPr lang="ru-RU" sz="2000" b="0" dirty="0">
                <a:effectLst/>
                <a:hlinkClick r:id="rId7" tooltip="Тургенев, Иван Сергеевич"/>
              </a:rPr>
              <a:t>Ивана Тургенева</a:t>
            </a:r>
            <a:r>
              <a:rPr lang="ru-RU" sz="2000" b="0" dirty="0">
                <a:effectLst/>
              </a:rPr>
              <a:t>.</a:t>
            </a:r>
            <a:r>
              <a:rPr lang="ru-RU" sz="2000" b="0" baseline="30000" dirty="0">
                <a:effectLst/>
                <a:hlinkClick r:id="rId8"/>
              </a:rPr>
              <a:t>[4]</a:t>
            </a:r>
            <a:r>
              <a:rPr lang="ru-RU" sz="2000" b="0" dirty="0">
                <a:effectLst/>
              </a:rPr>
              <a:t/>
            </a:r>
            <a:br>
              <a:rPr lang="ru-RU" sz="2000" b="0" dirty="0">
                <a:effectLst/>
              </a:rPr>
            </a:br>
            <a:r>
              <a:rPr lang="ru-RU" sz="2000" b="0" dirty="0">
                <a:effectLst/>
              </a:rPr>
              <a:t>В </a:t>
            </a:r>
            <a:r>
              <a:rPr lang="ru-RU" sz="2000" b="0" dirty="0">
                <a:effectLst/>
                <a:hlinkClick r:id="rId9" tooltip="2011"/>
              </a:rPr>
              <a:t>2011</a:t>
            </a:r>
            <a:r>
              <a:rPr lang="ru-RU" sz="2000" b="0" dirty="0">
                <a:effectLst/>
              </a:rPr>
              <a:t>, в день своего 82-летия, Фазиль Искандер заявил: «</a:t>
            </a:r>
            <a:r>
              <a:rPr lang="ru-RU" sz="2000" b="0" i="1" dirty="0">
                <a:effectLst/>
              </a:rPr>
              <a:t>Я — безусловно русский писатель, много воспевавший Абхазию. По-абхазски я, к сожалению, не написал ничего. Выбор русской культуры для меня был однозначен</a:t>
            </a:r>
            <a:r>
              <a:rPr lang="ru-RU" sz="2000" b="0" dirty="0">
                <a:effectLst/>
              </a:rPr>
              <a:t>»</a:t>
            </a:r>
            <a:r>
              <a:rPr lang="ru-RU" sz="2000" b="0" baseline="30000" dirty="0">
                <a:effectLst/>
                <a:hlinkClick r:id="rId10"/>
              </a:rPr>
              <a:t>[5]</a:t>
            </a:r>
            <a:r>
              <a:rPr lang="ru-RU" sz="2000" b="0" dirty="0">
                <a:effectLst/>
              </a:rPr>
              <a:t>.</a:t>
            </a:r>
            <a:br>
              <a:rPr lang="ru-RU" sz="2000" b="0" dirty="0">
                <a:effectLst/>
              </a:rPr>
            </a:br>
            <a:endParaRPr lang="ru-RU" sz="2000" dirty="0"/>
          </a:p>
        </p:txBody>
      </p:sp>
      <p:pic>
        <p:nvPicPr>
          <p:cNvPr id="6146" name="Picture 2" descr="C:\Users\HomeUser\Desktop\фазиль4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60648"/>
            <a:ext cx="4860032" cy="6285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58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8623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 за внимание!!!</a:t>
            </a:r>
            <a:endParaRPr lang="ru-RU" dirty="0"/>
          </a:p>
        </p:txBody>
      </p:sp>
      <p:pic>
        <p:nvPicPr>
          <p:cNvPr id="7170" name="Picture 2" descr="C:\Users\HomeUser\Desktop\фазиль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53345"/>
            <a:ext cx="5904655" cy="590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48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</TotalTime>
  <Words>138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на тему: Фазиль Абдулович Искандер                            Выполнил: Дмитрий Кот                         Проверила: Н.В. Генкина     2013 год</vt:lpstr>
      <vt:lpstr>Родился 6 марта 1929 года в Сухуми в семье бывшего владельца кирпичного завода иранского происхождения. В 1938 году отец будущего писателя был депортирован из СССР, больше его Фазиль никогда в жизни не видел. Воспитывался родственниками матери-абхазки в селе Чегем. Окончил русскую школу в Абхазии с золотой медалью. Поступил в Библиотечный институт в Москве. После трёх лет обучения перевёлся в Литературный институт им. А. М. Горького, который окончил в 1954 году. В 1954—1956 годах работал журналистом в Курске и Брянске. В 1956 стал редактором в абхазском отделении Госиздата, где работал до начала 1990-х.[1] С начала 1990-х постоянно живёт в Москве. Первая книга стихов «Горные тропы» вышла в Сухуми в 1957, в конце 1950-х годов начал печататься в журнале «Юность». Прозу начал писать с 1962. Известность к писателю пришла в 1966 году после публикации в «Новом мире» повести «Созвездие Козлотура». </vt:lpstr>
      <vt:lpstr>В 1954—1956 годах работал журналистом в Курске и Брянске. В 1956 стал редактором в абхазском отделении Госиздата, где работал до начала 1990-х.[1] С начала 1990-х постоянно живёт в Москве. Первая книга стихов «Горные тропы» вышла в Сухуми в 1957, в конце 1950-х годов начал печататься в журнале «Юность». Прозу начал писать с 1962. Известность к писателю пришла в 1966 году после публикации в «Новом мире» повести «Созвездие Козлотура». </vt:lpstr>
      <vt:lpstr>Главные книги Искандера написаны в своеобразном жанре: роман-эпопея «Сандро из Чегема», эпос о детстве «Чика», повесть-притча «Кролики и удавы», повесть-диалог «Думающий о России и американец». А также популярны повести «Человек и его окрестности», «Школьный вальс, или Энергия стыда», «Поэт», «Стоянка человека», «Софичка», рассказы: «Тринадцатый подвиг Геракла», «Начало», «Петух», «Рассказ о море», «Дедушка» и другие произведения. Сюжет многих его сочинений разворачивается в селе Чегем,[2] где автор провёл значительную часть своего детства. </vt:lpstr>
      <vt:lpstr>Искандер-прозаик отличается богатством воображения. Искандер предпочитает повествование от первого лица, выступая в роли явно близкого самому автору рассказчика, охотно и далеко отклоняющегося от темы, который среди тонких наблюдений не упускает случая с юмором и критически высказаться о современности.  </vt:lpstr>
      <vt:lpstr>Печатался также в изданиях «Литературная Абхазия», «Новый мир», «Неделя».[1] В 1979 году участвовал в создании неподцензурного альманаха «Метрополь» (повесть «Маленький гигант большого секса»). Был членом жюри на финальной игре Высшей лиги КВН 1987 года. Как общественный деятель и духовный авторитет общества, неоднократно выступал в защиту малочисленных народов. Политикой никогда не занимался. От первого президента Абхазии Владислава Ардзинбы деликатно дистанцировался.[3] </vt:lpstr>
      <vt:lpstr>В настоящее время живёт в Москве, является старейшиной и наиболее уважаемой фигурой в московской абхазской диаспоре. Сам Искандер восхищается поэзией Александра Пушкина и Иосифа Бродского, прозой Фёдора Достоевского и Ивана Тургенева.[4] В 2011, в день своего 82-летия, Фазиль Искандер заявил: «Я — безусловно русский писатель, много воспевавший Абхазию. По-абхазски я, к сожалению, не написал ничего. Выбор русской культуры для меня был однозначен»[5]. 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Фазиль Абдулович Искандер                            Выполнил: Дмитрий Кот                         Проверила: Н.В. Генкина     2013 год</dc:title>
  <dc:creator>HomeUser</dc:creator>
  <cp:lastModifiedBy>HomeUser</cp:lastModifiedBy>
  <cp:revision>4</cp:revision>
  <dcterms:created xsi:type="dcterms:W3CDTF">2013-03-31T15:28:30Z</dcterms:created>
  <dcterms:modified xsi:type="dcterms:W3CDTF">2013-03-31T16:16:27Z</dcterms:modified>
</cp:coreProperties>
</file>