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300" r:id="rId4"/>
    <p:sldId id="258" r:id="rId5"/>
    <p:sldId id="259" r:id="rId6"/>
    <p:sldId id="260" r:id="rId7"/>
    <p:sldId id="264" r:id="rId8"/>
    <p:sldId id="263" r:id="rId9"/>
    <p:sldId id="262" r:id="rId10"/>
    <p:sldId id="267" r:id="rId11"/>
    <p:sldId id="265" r:id="rId12"/>
    <p:sldId id="299" r:id="rId13"/>
    <p:sldId id="272" r:id="rId14"/>
    <p:sldId id="301" r:id="rId15"/>
    <p:sldId id="302" r:id="rId16"/>
    <p:sldId id="269" r:id="rId17"/>
    <p:sldId id="270" r:id="rId18"/>
    <p:sldId id="303" r:id="rId19"/>
    <p:sldId id="297" r:id="rId20"/>
    <p:sldId id="271" r:id="rId21"/>
    <p:sldId id="298" r:id="rId22"/>
    <p:sldId id="304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05" r:id="rId33"/>
    <p:sldId id="282" r:id="rId34"/>
    <p:sldId id="284" r:id="rId35"/>
    <p:sldId id="285" r:id="rId36"/>
    <p:sldId id="306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7" r:id="rId4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2D36-962F-4A9E-A672-737C03566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2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CDCD-A730-4895-A174-A4C3527C6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461A-1E03-4B8A-A128-0AF8E76C7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3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1ADC64-15D1-4734-9CD1-608FD5276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2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30DB-4BEA-46E4-B7CD-62EAAB293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5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3831A-9DD2-4F95-9BD0-4E2978FB9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7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C9A416-CFF6-4FEC-845F-ADF1EB81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5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B939E7-EC9D-4C8E-AF49-04783230C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94782-7D92-42A6-BE6F-953B9ABDF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4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F5E69A-0E22-48CD-8299-ED77AFA6F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F26B-1324-44CA-9306-D130F8C47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6277B5-4B12-4D24-BAFF-28FD4CA2A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3B346-7EEA-495D-99A8-6BE398052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34E9D2D9-195F-4FA3-BF36-3C2AB92E1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797" r:id="rId7"/>
    <p:sldLayoutId id="2147483807" r:id="rId8"/>
    <p:sldLayoutId id="2147483808" r:id="rId9"/>
    <p:sldLayoutId id="2147483798" r:id="rId10"/>
    <p:sldLayoutId id="2147483799" r:id="rId11"/>
    <p:sldLayoutId id="2147483809" r:id="rId12"/>
    <p:sldLayoutId id="2147483800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2;&#1099;&#1089;&#1086;&#1094;&#1082;&#1080;&#1081;\&#1053;&#1086;&#1074;&#1072;&#1103;%20&#1087;&#1072;&#1087;&#1082;&#1072;\&#1040;&#1091;&#1076;&#1080;&#1086;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99;&#1089;&#1086;&#1094;&#1082;&#1080;&#1081;\&#1042;&#1083;&#1072;&#1076;&#1080;&#1084;&#1080;&#1088;%20&#1042;&#1099;&#1089;&#1086;&#1094;&#1082;&#1080;&#1081;%20-%20&#1071;%20&#1085;&#1077;%20&#1083;&#1102;&#1073;&#1083;&#1102;%20(1969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99;&#1089;&#1086;&#1094;&#1082;&#1080;&#1081;\&#1042;&#1083;&#1072;&#1076;&#1080;&#1084;&#1080;&#1088;%20&#1042;&#1099;&#1089;&#1086;&#1094;&#1082;&#1080;&#1081;%20-%20&#1055;&#1072;&#1088;&#1091;&#1089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99;&#1089;&#1086;&#1094;&#1082;&#1080;&#1081;\&#1042;&#1083;&#1072;&#1076;&#1080;&#1084;&#1080;&#1088;%20&#1042;&#1099;&#1089;&#1086;&#1094;&#1082;&#1080;&#1081;%20-%20&#1071;%20&#1085;&#1077;%20&#1083;&#1102;&#1073;&#1083;&#1102;%20(1969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42;&#1099;&#1089;&#1086;&#1094;&#1082;&#1080;&#1081;\&#1053;&#1086;&#1074;&#1072;&#1103;%20&#1087;&#1072;&#1087;&#1082;&#1072;\&#1040;&#1091;&#1076;&#1080;&#1086;_0002.wma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42;&#1099;&#1089;&#1086;&#1094;&#1082;&#1080;&#1081;\&#1042;.&#1042;&#1099;&#1089;&#1086;&#1094;&#1082;&#1080;&#1081;_-_&#1057;&#1087;&#1072;&#1089;&#1080;&#1090;&#1077;_&#1085;&#1072;&#1096;&#1080;_&#1076;&#1091;&#1096;&#1080;_(mp3ostrov.com)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2;&#1099;&#1089;&#1086;&#1094;&#1082;&#1080;&#1081;\&#1042;&#1083;&#1072;&#1076;&#1080;&#1084;&#1080;&#1088;%20&#1042;&#1099;&#1089;&#1086;&#1094;&#1082;&#1080;&#1081;%20-%20&#1042;%20&#1090;&#1086;&#1090;%20&#1074;&#1077;&#1095;&#1077;&#1088;%20&#1103;%20&#1085;&#1077;%20&#1087;&#1080;&#1083;%20&#1085;&#1077;%20&#1087;&#1077;&#1083;..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2;&#1099;&#1089;&#1086;&#1094;&#1082;&#1080;&#1081;\&#1041;&#1088;&#1072;&#1090;&#1089;&#1082;&#1080;&#1077;%20&#1084;&#1086;&#1075;&#1080;&#1083;&#1099;.mp3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&#1042;&#1099;&#1089;&#1086;&#1094;&#1082;&#1080;&#1081;\&#1042;&#1083;&#1072;&#1076;&#1080;&#1084;&#1080;&#1088;%20&#1042;&#1099;&#1089;&#1086;&#1094;&#1082;&#1080;&#1081;%20-%20&#1050;&#1086;&#1085;&#1080;.wm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42;&#1099;&#1089;&#1086;&#1094;&#1082;&#1080;&#1081;\&#1053;&#1086;&#1074;&#1072;&#1103;%20&#1087;&#1072;&#1087;&#1082;&#1072;\&#1040;&#1091;&#1076;&#1080;&#1086;_0004.wma" TargetMode="Externa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99;&#1089;&#1086;&#1094;&#1082;&#1080;&#1081;\&#1042;&#1083;&#1072;&#1076;&#1080;&#1084;&#1080;&#1088;_&#1042;&#1099;&#1089;&#1086;&#1094;&#1082;&#1080;&#1081;_-_&#1055;&#1077;&#1089;&#1077;&#1085;&#1082;&#1072;_&#1089;&#1077;&#1085;&#1090;&#1080;&#1084;&#1077;&#1085;&#1090;&#1072;&#1083;&#1100;&#1085;&#1086;&#1075;&#1086;_&#1073;&#1086;&#1082;&#1089;&#1077;&#1088;&#1072;_(mp3ostrov.com).mp3" TargetMode="Externa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42;&#1099;&#1089;&#1086;&#1094;&#1082;&#1080;&#1081;\&#1053;&#1086;&#1074;&#1072;&#1103;%20&#1087;&#1072;&#1087;&#1082;&#1072;\&#1040;&#1091;&#1076;&#1080;&#1086;_0005.wma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99;&#1089;&#1086;&#1094;&#1082;&#1080;&#1081;\&#1053;&#1086;&#1074;&#1072;&#1103;%20&#1087;&#1072;&#1087;&#1082;&#1072;\&#1040;&#1091;&#1076;&#1080;&#1086;_0006.wma" TargetMode="Externa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99;&#1089;&#1086;&#1094;&#1082;&#1080;&#1081;\&#1053;&#1086;&#1074;&#1072;&#1103;%20&#1087;&#1072;&#1087;&#1082;&#1072;\&#1040;&#1091;&#1076;&#1080;&#1086;_0001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/>
          </p:cNvSpPr>
          <p:nvPr>
            <p:ph type="subTitle" idx="4294967295"/>
          </p:nvPr>
        </p:nvSpPr>
        <p:spPr>
          <a:xfrm>
            <a:off x="215900" y="333375"/>
            <a:ext cx="8677275" cy="2065338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sz="2800" b="1" i="1" smtClean="0">
                <a:solidFill>
                  <a:srgbClr val="00CCFF"/>
                </a:solidFill>
                <a:latin typeface="Arial" panose="020B0604020202020204" pitchFamily="34" charset="0"/>
              </a:rPr>
              <a:t>Мне есть что рассказать перед Всевышним,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sz="2800" b="1" i="1" smtClean="0">
                <a:solidFill>
                  <a:srgbClr val="00CCFF"/>
                </a:solidFill>
                <a:latin typeface="Arial" panose="020B0604020202020204" pitchFamily="34" charset="0"/>
              </a:rPr>
              <a:t>Мне есть в чем оправдаться перед ним…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ru-RU" sz="2800" b="1" i="1" smtClean="0">
              <a:solidFill>
                <a:srgbClr val="00CCFF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sz="2800" b="1" i="1" smtClean="0">
                <a:solidFill>
                  <a:srgbClr val="00CCFF"/>
                </a:solidFill>
                <a:latin typeface="Arial" panose="020B0604020202020204" pitchFamily="34" charset="0"/>
              </a:rPr>
              <a:t>                               (творчество В. Высоцкого</a:t>
            </a:r>
            <a:r>
              <a:rPr lang="ru-RU" sz="2800" i="1" smtClean="0">
                <a:solidFill>
                  <a:srgbClr val="00CCFF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1267" name="Picture 4" descr="bg00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95739"/>
            <a:ext cx="4681538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4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762000"/>
            <a:ext cx="4724400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1682816">
            <a:off x="395288" y="1773238"/>
            <a:ext cx="51133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6000">
                <a:solidFill>
                  <a:srgbClr val="FFFF00"/>
                </a:solidFill>
                <a:latin typeface="Mistral" panose="03090702030407020403" pitchFamily="66" charset="0"/>
              </a:rPr>
              <a:t>«… как на себя самого положись на него.»</a:t>
            </a:r>
          </a:p>
        </p:txBody>
      </p:sp>
      <p:pic>
        <p:nvPicPr>
          <p:cNvPr id="20487" name="Владимир Высоцкий - Я не люблю (196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8090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Любим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508317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9800" y="2133600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>
                <a:latin typeface="Monotype Corsiva" panose="03010101010201010101" pitchFamily="66" charset="0"/>
              </a:rPr>
              <a:t>Юрий Любимов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6263" y="4724400"/>
            <a:ext cx="89646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400">
                <a:solidFill>
                  <a:srgbClr val="FFFF00"/>
                </a:solidFill>
                <a:latin typeface="Mistral" panose="03090702030407020403" pitchFamily="66" charset="0"/>
              </a:rPr>
              <a:t>«Пастернак, Ахматова или Высоцкий вызывали своими стихами больше, чем восхищение.»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09825"/>
            <a:ext cx="325755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visotsky_bbmvtu_midd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420938"/>
            <a:ext cx="51816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-26988"/>
            <a:ext cx="9293225" cy="25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000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Высоцкий обладал удивительной энергией, которая,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4000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как луч сильного прожектора, била в зал.</a:t>
            </a:r>
          </a:p>
        </p:txBody>
      </p:sp>
      <p:pic>
        <p:nvPicPr>
          <p:cNvPr id="21512" name="Владимир Высоцкий - Пару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614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14400"/>
            <a:ext cx="4724400" cy="477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1687447">
            <a:off x="5076825" y="2205038"/>
            <a:ext cx="4392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000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«Моя песня – это почти </a:t>
            </a:r>
            <a:r>
              <a:rPr lang="ru-RU" sz="4000" b="1">
                <a:solidFill>
                  <a:srgbClr val="FF33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КРИК.</a:t>
            </a:r>
            <a:r>
              <a:rPr lang="ru-RU" sz="4000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7" name="Владимир Высоцкий - Я не люблю (196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xfrm>
            <a:off x="395288" y="4508500"/>
            <a:ext cx="8207375" cy="2016125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i="1" smtClean="0">
                <a:solidFill>
                  <a:srgbClr val="FFFF00"/>
                </a:solidFill>
                <a:effectLst/>
                <a:latin typeface="Baskerville Old Face" pitchFamily="18" charset="0"/>
              </a:rPr>
              <a:t>Возвращаются все - кроме лучших друзей, кроме самых любимых и преданных женщин. </a:t>
            </a:r>
            <a:br>
              <a:rPr lang="ru-RU" sz="2800" i="1" smtClean="0">
                <a:solidFill>
                  <a:srgbClr val="FFFF00"/>
                </a:solidFill>
                <a:effectLst/>
                <a:latin typeface="Baskerville Old Face" pitchFamily="18" charset="0"/>
              </a:rPr>
            </a:br>
            <a:r>
              <a:rPr lang="ru-RU" sz="2800" i="1" smtClean="0">
                <a:solidFill>
                  <a:srgbClr val="FFFF00"/>
                </a:solidFill>
                <a:effectLst/>
                <a:latin typeface="Baskerville Old Face" pitchFamily="18" charset="0"/>
              </a:rPr>
              <a:t>Возвращаются все - кроме тех, кто нужней…</a:t>
            </a:r>
            <a:r>
              <a:rPr lang="ru-RU" sz="4200" smtClean="0">
                <a:effectLst/>
              </a:rPr>
              <a:t> </a:t>
            </a:r>
          </a:p>
        </p:txBody>
      </p:sp>
      <p:pic>
        <p:nvPicPr>
          <p:cNvPr id="24579" name="Picture 4" descr="1303113762_vysockiy-vladimir-semenovich-1938-1980-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04996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Аудио_000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323850" y="5157788"/>
            <a:ext cx="8280400" cy="1430337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600" i="1" smtClean="0">
                <a:solidFill>
                  <a:srgbClr val="FFFF00"/>
                </a:solidFill>
                <a:effectLst/>
              </a:rPr>
              <a:t>Счастлив тот, кто видел Высоцкого </a:t>
            </a:r>
            <a:r>
              <a:rPr lang="ru-RU" sz="3600" i="1" u="sng" smtClean="0">
                <a:solidFill>
                  <a:srgbClr val="FFFF00"/>
                </a:solidFill>
                <a:effectLst/>
              </a:rPr>
              <a:t>нежным</a:t>
            </a:r>
            <a:r>
              <a:rPr lang="ru-RU" sz="3600" i="1" smtClean="0">
                <a:solidFill>
                  <a:srgbClr val="FFFF00"/>
                </a:solidFill>
                <a:effectLst/>
              </a:rPr>
              <a:t>…</a:t>
            </a:r>
          </a:p>
        </p:txBody>
      </p:sp>
      <p:pic>
        <p:nvPicPr>
          <p:cNvPr id="25603" name="Picture 4" descr="1429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2250"/>
            <a:ext cx="56896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8" y="1582738"/>
            <a:ext cx="4767262" cy="363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01523994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3581400" cy="601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1000"/>
            <a:ext cx="3503613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_pa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58913"/>
            <a:ext cx="4551363" cy="37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xfrm>
            <a:off x="0" y="5300663"/>
            <a:ext cx="9144000" cy="1223962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i="1" smtClean="0">
                <a:solidFill>
                  <a:srgbClr val="FFFF00"/>
                </a:solidFill>
                <a:effectLst/>
              </a:rPr>
              <a:t>Он говорил о людях, которых вроде бы списали со счетов, но они живут и хотят жить…</a:t>
            </a:r>
          </a:p>
        </p:txBody>
      </p:sp>
      <p:pic>
        <p:nvPicPr>
          <p:cNvPr id="28675" name="Picture 4" descr="d3fc6c2d1222869245d36facbdabff6a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72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В.Высоцкий_-_Спасите_наши_души_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29" fill="hold"/>
                                        <p:tgtEl>
                                          <p:spTgt spid="7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000" smtClean="0">
              <a:solidFill>
                <a:srgbClr val="918DEB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smtClean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FF3300"/>
                </a:solidFill>
              </a:rPr>
              <a:t>Как появились первые песни?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panose="020B0604020202020204" pitchFamily="34" charset="0"/>
              </a:rPr>
              <a:t>  </a:t>
            </a:r>
            <a:r>
              <a:rPr lang="ru-RU" i="1" smtClean="0">
                <a:solidFill>
                  <a:srgbClr val="FFFF00"/>
                </a:solidFill>
                <a:latin typeface="Arial" panose="020B0604020202020204" pitchFamily="34" charset="0"/>
              </a:rPr>
              <a:t>«</a:t>
            </a:r>
            <a:r>
              <a:rPr lang="ru-RU" i="1" smtClean="0">
                <a:solidFill>
                  <a:srgbClr val="FFFF00"/>
                </a:solidFill>
              </a:rPr>
              <a:t>Гитара у меня появилась не сразу. Сначала я играл на рояле, потом- на аккордеоне. Я тогда ещё не слышал, что можно петь стихи под гитару, а просто стучал ритм песни по гитаре и пел свои и чужие песни на разные ритмы. Первые мои песни- это дань времени. Это были так называемые «дворовые», городские песни, ещё их почему-то называют блатными. Эти песни принесли мне большую пользу в смысле поиска формы, поиска простого языка в песенном изложении, в поисках удачного слова, строчки.</a:t>
            </a:r>
            <a:r>
              <a:rPr lang="ru-RU" i="1" smtClean="0">
                <a:solidFill>
                  <a:srgbClr val="FFFF00"/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4" name="Владимир Высоцкий - В тот вечер я не пил не пел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15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1770802_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"/>
            <a:ext cx="4800600" cy="6192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d_6cf4662456d46c65a8a476462eb0d748_user_164_4070c4240686a460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6400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07950" y="5300663"/>
            <a:ext cx="9653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sz="40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Высоцкий читает военные стихи </a:t>
            </a:r>
            <a:endParaRPr lang="ru-RU" sz="4000" i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ru-RU" sz="40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С. Гудзенко.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i="1" smtClean="0">
                <a:solidFill>
                  <a:srgbClr val="FF3300"/>
                </a:solidFill>
                <a:effectLst/>
                <a:latin typeface="Arial" charset="0"/>
              </a:rPr>
              <a:t>Песни о войне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964612" cy="6021387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3600" smtClean="0">
                <a:solidFill>
                  <a:srgbClr val="FFFF00"/>
                </a:solidFill>
                <a:latin typeface="Arial" panose="020B0604020202020204" pitchFamily="34" charset="0"/>
              </a:rPr>
              <a:t>«</a:t>
            </a:r>
            <a:r>
              <a:rPr lang="ru-RU" sz="3600" smtClean="0">
                <a:solidFill>
                  <a:srgbClr val="FFFF00"/>
                </a:solidFill>
              </a:rPr>
              <a:t>Почему я пишу о войне? Потому что во- первых, нельзя забывать об этом- о беде, постигшей нашу землю., страданиях, которые испытал народ.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3600" smtClean="0">
                <a:solidFill>
                  <a:srgbClr val="FFFF00"/>
                </a:solidFill>
              </a:rPr>
              <a:t>Во-вторых, дети военных лет «довоёвывают» в своих песнях. У всех болит совесть, что не довелось тогда участвовать в боях. 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3600" smtClean="0">
                <a:solidFill>
                  <a:srgbClr val="FFFF00"/>
                </a:solidFill>
              </a:rPr>
              <a:t>В-третьих, на войне человек всегда ярче раскрывается. Тут не соврёшь, за полшага до смерти. Люди чисты, а о таких всегда интересно писать.</a:t>
            </a:r>
            <a:r>
              <a:rPr lang="ru-RU" sz="3600" smtClean="0">
                <a:solidFill>
                  <a:srgbClr val="FFFF00"/>
                </a:solidFill>
                <a:latin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07950" y="-260350"/>
            <a:ext cx="4427538" cy="6858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smtClean="0">
                <a:solidFill>
                  <a:srgbClr val="FFFF00"/>
                </a:solidFill>
                <a:effectLst/>
              </a:rPr>
              <a:t>…Он молчал невпопад и не в такт подпевал,</a:t>
            </a:r>
            <a:br>
              <a:rPr lang="ru-RU" sz="3200" smtClean="0">
                <a:solidFill>
                  <a:srgbClr val="FFFF00"/>
                </a:solidFill>
                <a:effectLst/>
              </a:rPr>
            </a:br>
            <a:r>
              <a:rPr lang="ru-RU" sz="3200" smtClean="0">
                <a:solidFill>
                  <a:srgbClr val="FFFF00"/>
                </a:solidFill>
                <a:effectLst/>
              </a:rPr>
              <a:t/>
            </a:r>
            <a:br>
              <a:rPr lang="ru-RU" sz="3200" smtClean="0">
                <a:solidFill>
                  <a:srgbClr val="FFFF00"/>
                </a:solidFill>
                <a:effectLst/>
              </a:rPr>
            </a:br>
            <a:r>
              <a:rPr lang="ru-RU" sz="3200" smtClean="0">
                <a:solidFill>
                  <a:srgbClr val="FFFF00"/>
                </a:solidFill>
                <a:effectLst/>
              </a:rPr>
              <a:t>Он всегда говорил про другое,</a:t>
            </a:r>
            <a:br>
              <a:rPr lang="ru-RU" sz="3200" smtClean="0">
                <a:solidFill>
                  <a:srgbClr val="FFFF00"/>
                </a:solidFill>
                <a:effectLst/>
              </a:rPr>
            </a:br>
            <a:r>
              <a:rPr lang="ru-RU" sz="3200" smtClean="0">
                <a:solidFill>
                  <a:srgbClr val="FFFF00"/>
                </a:solidFill>
                <a:effectLst/>
              </a:rPr>
              <a:t/>
            </a:r>
            <a:br>
              <a:rPr lang="ru-RU" sz="3200" smtClean="0">
                <a:solidFill>
                  <a:srgbClr val="FFFF00"/>
                </a:solidFill>
                <a:effectLst/>
              </a:rPr>
            </a:br>
            <a:r>
              <a:rPr lang="ru-RU" sz="3200" smtClean="0">
                <a:solidFill>
                  <a:srgbClr val="FFFF00"/>
                </a:solidFill>
                <a:effectLst/>
              </a:rPr>
              <a:t>Он мне спать не давал, он с восходом вставал,</a:t>
            </a:r>
            <a:br>
              <a:rPr lang="ru-RU" sz="3200" smtClean="0">
                <a:solidFill>
                  <a:srgbClr val="FFFF00"/>
                </a:solidFill>
                <a:effectLst/>
              </a:rPr>
            </a:br>
            <a:r>
              <a:rPr lang="ru-RU" sz="3200" smtClean="0">
                <a:solidFill>
                  <a:srgbClr val="FFFF00"/>
                </a:solidFill>
                <a:effectLst/>
              </a:rPr>
              <a:t/>
            </a:r>
            <a:br>
              <a:rPr lang="ru-RU" sz="3200" smtClean="0">
                <a:solidFill>
                  <a:srgbClr val="FFFF00"/>
                </a:solidFill>
                <a:effectLst/>
              </a:rPr>
            </a:br>
            <a:r>
              <a:rPr lang="ru-RU" sz="3200" smtClean="0">
                <a:solidFill>
                  <a:srgbClr val="FFFF00"/>
                </a:solidFill>
                <a:effectLst/>
              </a:rPr>
              <a:t>А вчера не вернулся из боя.</a:t>
            </a:r>
            <a:r>
              <a:rPr lang="ru-RU" smtClean="0">
                <a:effectLst/>
              </a:rPr>
              <a:t> </a:t>
            </a:r>
          </a:p>
        </p:txBody>
      </p:sp>
      <p:pic>
        <p:nvPicPr>
          <p:cNvPr id="32771" name="Picture 4" descr="загруженно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8" y="1700213"/>
            <a:ext cx="474186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Братские могил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1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8100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ocu0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2846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609600"/>
            <a:ext cx="3733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Кадр из фильма «Вертикаль»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953000"/>
            <a:ext cx="4038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Кадр из фильма «Служили два товарища»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2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3350" y="228600"/>
            <a:ext cx="3581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Кадр из фильма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«Место встречи изменить нельзя»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5334000"/>
            <a:ext cx="3595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Кадр из фильма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«Хозяин тайги»</a:t>
            </a:r>
          </a:p>
        </p:txBody>
      </p:sp>
      <p:pic>
        <p:nvPicPr>
          <p:cNvPr id="12" name="Рисунок 11" descr="00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609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SC000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63" y="333375"/>
            <a:ext cx="4187825" cy="6048375"/>
          </a:xfrm>
          <a:noFill/>
        </p:spPr>
      </p:pic>
      <p:pic>
        <p:nvPicPr>
          <p:cNvPr id="35843" name="Picture 3" descr="DSC001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333375"/>
            <a:ext cx="4206875" cy="6048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/>
          </p:cNvSpPr>
          <p:nvPr>
            <p:ph type="subTitle" idx="4294967295"/>
          </p:nvPr>
        </p:nvSpPr>
        <p:spPr>
          <a:xfrm>
            <a:off x="0" y="215900"/>
            <a:ext cx="9144000" cy="1412875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i="1" smtClean="0">
                <a:solidFill>
                  <a:srgbClr val="FFFF00"/>
                </a:solidFill>
                <a:latin typeface="Arial" panose="020B0604020202020204" pitchFamily="34" charset="0"/>
              </a:rPr>
              <a:t>Кадры из фильмов «Хозяин тайги», «Служили два товарища»</a:t>
            </a:r>
          </a:p>
        </p:txBody>
      </p:sp>
      <p:pic>
        <p:nvPicPr>
          <p:cNvPr id="36867" name="Picture 3" descr="DSC000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175" y="1341438"/>
            <a:ext cx="3916363" cy="5516562"/>
          </a:xfrm>
          <a:noFill/>
        </p:spPr>
      </p:pic>
      <p:pic>
        <p:nvPicPr>
          <p:cNvPr id="36868" name="Picture 4" descr="DSC001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7088" y="1268413"/>
            <a:ext cx="3967162" cy="55895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/>
          </p:cNvSpPr>
          <p:nvPr>
            <p:ph type="subTitle" idx="4294967295"/>
          </p:nvPr>
        </p:nvSpPr>
        <p:spPr>
          <a:xfrm>
            <a:off x="0" y="215900"/>
            <a:ext cx="9144000" cy="1341438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3600" i="1" smtClean="0">
                <a:solidFill>
                  <a:srgbClr val="FFFF00"/>
                </a:solidFill>
                <a:latin typeface="Arial" panose="020B0604020202020204" pitchFamily="34" charset="0"/>
              </a:rPr>
              <a:t>Кадры из фильмов «Короткие встречи», «Вертикаль».</a:t>
            </a:r>
          </a:p>
        </p:txBody>
      </p:sp>
      <p:pic>
        <p:nvPicPr>
          <p:cNvPr id="37891" name="Picture 3" descr="DSC000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4244975" cy="5472113"/>
          </a:xfrm>
          <a:noFill/>
        </p:spPr>
      </p:pic>
      <p:pic>
        <p:nvPicPr>
          <p:cNvPr id="37892" name="Picture 4" descr="DSC000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2349500"/>
            <a:ext cx="4716463" cy="3536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/>
          </p:cNvSpPr>
          <p:nvPr>
            <p:ph type="subTitle" idx="4294967295"/>
          </p:nvPr>
        </p:nvSpPr>
        <p:spPr>
          <a:xfrm>
            <a:off x="36513" y="215900"/>
            <a:ext cx="9144000" cy="1412875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3600" i="1" smtClean="0">
                <a:solidFill>
                  <a:srgbClr val="FFFF00"/>
                </a:solidFill>
                <a:latin typeface="Arial" panose="020B0604020202020204" pitchFamily="34" charset="0"/>
              </a:rPr>
              <a:t>Кадры из фильмов «Стряпуха», 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3600" i="1" smtClean="0">
                <a:solidFill>
                  <a:srgbClr val="FFFF00"/>
                </a:solidFill>
                <a:latin typeface="Arial" panose="020B0604020202020204" pitchFamily="34" charset="0"/>
              </a:rPr>
              <a:t>«713 просит посадки»</a:t>
            </a:r>
          </a:p>
        </p:txBody>
      </p:sp>
      <p:pic>
        <p:nvPicPr>
          <p:cNvPr id="38915" name="Picture 3" descr="DSC000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392612" cy="3294063"/>
          </a:xfrm>
          <a:noFill/>
        </p:spPr>
      </p:pic>
      <p:pic>
        <p:nvPicPr>
          <p:cNvPr id="38916" name="Picture 4" descr="DSC000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2924175"/>
            <a:ext cx="5040313" cy="3781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DSC001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00" y="765175"/>
            <a:ext cx="3924300" cy="5903913"/>
          </a:xfrm>
          <a:noFill/>
        </p:spPr>
      </p:pic>
      <p:pic>
        <p:nvPicPr>
          <p:cNvPr id="39939" name="Picture 4" descr="DSC001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836613"/>
            <a:ext cx="4392613" cy="2905125"/>
          </a:xfrm>
          <a:noFill/>
        </p:spPr>
      </p:pic>
      <p:pic>
        <p:nvPicPr>
          <p:cNvPr id="39940" name="Picture 3" descr="DSC000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3789363"/>
            <a:ext cx="4464050" cy="2916237"/>
          </a:xfrm>
          <a:noFill/>
        </p:spPr>
      </p:pic>
      <p:sp>
        <p:nvSpPr>
          <p:cNvPr id="35848" name="Rectangle 8"/>
          <p:cNvSpPr>
            <a:spLocks noGrp="1"/>
          </p:cNvSpPr>
          <p:nvPr>
            <p:ph type="ctrTitle" idx="4294967295"/>
          </p:nvPr>
        </p:nvSpPr>
        <p:spPr bwMode="auto">
          <a:xfrm>
            <a:off x="38100" y="-747713"/>
            <a:ext cx="8782050" cy="1470026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defRPr/>
            </a:pPr>
            <a:r>
              <a:rPr lang="ru-RU" sz="3600" smtClean="0">
                <a:solidFill>
                  <a:srgbClr val="FFFF00"/>
                </a:solidFill>
                <a:effectLst/>
                <a:latin typeface="Arial" charset="0"/>
              </a:rPr>
              <a:t>«Место встречи изменить нельзя»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ладимир Высоцкий - Кон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14375"/>
            <a:ext cx="72151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SC001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3" y="765175"/>
            <a:ext cx="4464050" cy="5832475"/>
          </a:xfrm>
          <a:noFill/>
        </p:spPr>
      </p:pic>
      <p:pic>
        <p:nvPicPr>
          <p:cNvPr id="40963" name="Picture 3" descr="DSC00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0250" y="765175"/>
            <a:ext cx="4495800" cy="5832475"/>
          </a:xfrm>
          <a:noFill/>
        </p:spPr>
      </p:pic>
      <p:sp>
        <p:nvSpPr>
          <p:cNvPr id="40964" name="Rectangle 6"/>
          <p:cNvSpPr>
            <a:spLocks/>
          </p:cNvSpPr>
          <p:nvPr/>
        </p:nvSpPr>
        <p:spPr bwMode="auto">
          <a:xfrm>
            <a:off x="38100" y="-747713"/>
            <a:ext cx="8782050" cy="1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FF00"/>
                </a:solidFill>
                <a:latin typeface="Arial" panose="020B0604020202020204" pitchFamily="34" charset="0"/>
              </a:rPr>
              <a:t>«Место встречи изменить нельзя»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35600" y="2209800"/>
            <a:ext cx="328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latin typeface="Monotype Corsiva" panose="03010101010201010101" pitchFamily="66" charset="0"/>
                <a:cs typeface="Arial" panose="020B0604020202020204" pitchFamily="34" charset="0"/>
              </a:rPr>
              <a:t>Марина Влади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5229225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«Ты не любишь рассказов о войне, но… </a:t>
            </a:r>
            <a:endParaRPr lang="ru-RU" sz="3600" i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sz="36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на твоих концертах ветераны плачут.»</a:t>
            </a:r>
          </a:p>
        </p:txBody>
      </p:sp>
      <p:pic>
        <p:nvPicPr>
          <p:cNvPr id="6" name="Рисунок 5" descr="4603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52400"/>
            <a:ext cx="3886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0" y="4625975"/>
            <a:ext cx="9144000" cy="2232025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i="1" smtClean="0">
                <a:solidFill>
                  <a:srgbClr val="FFFF00"/>
                </a:solidFill>
                <a:effectLst/>
              </a:rPr>
              <a:t>Я не люблю себя, когда я трушу, обидно мне, когда невинных бьют, я не люблю, когда мне лезут в душу, тем более, когда в нее плюют</a:t>
            </a:r>
            <a:r>
              <a:rPr lang="ru-RU" sz="3200" b="1" smtClean="0">
                <a:solidFill>
                  <a:srgbClr val="FFFF00"/>
                </a:solidFill>
                <a:effectLst/>
              </a:rPr>
              <a:t>.</a:t>
            </a:r>
            <a:br>
              <a:rPr lang="ru-RU" sz="3200" b="1" smtClean="0">
                <a:solidFill>
                  <a:srgbClr val="FFFF00"/>
                </a:solidFill>
                <a:effectLst/>
              </a:rPr>
            </a:br>
            <a:endParaRPr lang="ru-RU" sz="3200" b="1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3011" name="Picture 4" descr="1040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646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Аудио_000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88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810000" cy="35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4400" y="1371600"/>
            <a:ext cx="363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latin typeface="Monotype Corsiva" panose="03010101010201010101" pitchFamily="66" charset="0"/>
                <a:cs typeface="Arial" panose="020B0604020202020204" pitchFamily="34" charset="0"/>
              </a:rPr>
              <a:t>Людмила Абрамова</a:t>
            </a:r>
          </a:p>
        </p:txBody>
      </p:sp>
      <p:pic>
        <p:nvPicPr>
          <p:cNvPr id="6" name="Рисунок 5" descr="0_8fe3_d533164f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95600"/>
            <a:ext cx="3581400" cy="368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4876800"/>
            <a:ext cx="275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latin typeface="Monotype Corsiva" panose="03010101010201010101" pitchFamily="66" charset="0"/>
                <a:cs typeface="Arial" panose="020B0604020202020204" pitchFamily="34" charset="0"/>
              </a:rPr>
              <a:t>Марина Влади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e4d3797dcea7ad2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838200"/>
            <a:ext cx="3657600" cy="52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1977402">
            <a:off x="222250" y="2200275"/>
            <a:ext cx="55451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4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«Я её не ощущаю,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44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      эту популярность.»</a:t>
            </a:r>
          </a:p>
        </p:txBody>
      </p:sp>
      <p:pic>
        <p:nvPicPr>
          <p:cNvPr id="40965" name="Владимир_Высоцкий_-_Песенка_сентиментального_боксера_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742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ysock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3429000" cy="55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1909237">
            <a:off x="3995738" y="1976438"/>
            <a:ext cx="5400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«…обладал нечеловеческой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36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работоспособностью.»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1403350" y="0"/>
            <a:ext cx="6192838" cy="1944688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i="1" smtClean="0">
                <a:solidFill>
                  <a:srgbClr val="FFFF00"/>
                </a:solidFill>
                <a:effectLst/>
              </a:rPr>
              <a:t>«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Я поля влюбленным постелю,</a:t>
            </a:r>
            <a:br>
              <a:rPr lang="ru-RU" sz="2800" i="1" smtClean="0">
                <a:solidFill>
                  <a:srgbClr val="FFFF00"/>
                </a:solidFill>
                <a:effectLst/>
              </a:rPr>
            </a:br>
            <a:r>
              <a:rPr lang="ru-RU" sz="2800" i="1" smtClean="0">
                <a:solidFill>
                  <a:srgbClr val="FFFF00"/>
                </a:solidFill>
                <a:effectLst/>
              </a:rPr>
              <a:t>Пусть поют во сне и наяву!</a:t>
            </a:r>
            <a:br>
              <a:rPr lang="ru-RU" sz="2800" i="1" smtClean="0">
                <a:solidFill>
                  <a:srgbClr val="FFFF00"/>
                </a:solidFill>
                <a:effectLst/>
              </a:rPr>
            </a:br>
            <a:r>
              <a:rPr lang="ru-RU" sz="2800" i="1" smtClean="0">
                <a:solidFill>
                  <a:srgbClr val="FFFF00"/>
                </a:solidFill>
                <a:effectLst/>
              </a:rPr>
              <a:t>Я </a:t>
            </a:r>
            <a:r>
              <a:rPr lang="ru-RU" sz="2800" b="1" i="1" smtClean="0">
                <a:solidFill>
                  <a:srgbClr val="FF3300"/>
                </a:solidFill>
                <a:effectLst/>
              </a:rPr>
              <a:t>дышу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, и, значит, я </a:t>
            </a:r>
            <a:r>
              <a:rPr lang="ru-RU" sz="2800" b="1" i="1" smtClean="0">
                <a:solidFill>
                  <a:srgbClr val="FF3300"/>
                </a:solidFill>
                <a:effectLst/>
              </a:rPr>
              <a:t>люблю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!</a:t>
            </a:r>
            <a:br>
              <a:rPr lang="ru-RU" sz="2800" i="1" smtClean="0">
                <a:solidFill>
                  <a:srgbClr val="FFFF00"/>
                </a:solidFill>
                <a:effectLst/>
              </a:rPr>
            </a:br>
            <a:r>
              <a:rPr lang="ru-RU" sz="2800" i="1" smtClean="0">
                <a:solidFill>
                  <a:srgbClr val="FFFF00"/>
                </a:solidFill>
                <a:effectLst/>
              </a:rPr>
              <a:t>Я </a:t>
            </a:r>
            <a:r>
              <a:rPr lang="ru-RU" sz="2800" b="1" i="1" smtClean="0">
                <a:solidFill>
                  <a:srgbClr val="FF3300"/>
                </a:solidFill>
                <a:effectLst/>
              </a:rPr>
              <a:t>люблю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, и, значит я </a:t>
            </a:r>
            <a:r>
              <a:rPr lang="ru-RU" sz="2800" b="1" i="1" smtClean="0">
                <a:solidFill>
                  <a:srgbClr val="FF3300"/>
                </a:solidFill>
                <a:effectLst/>
              </a:rPr>
              <a:t>живу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!»</a:t>
            </a:r>
          </a:p>
        </p:txBody>
      </p:sp>
      <p:pic>
        <p:nvPicPr>
          <p:cNvPr id="3" name="Рисунок 2" descr="0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2214563"/>
            <a:ext cx="4643437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5" descr="visotskiy_vla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868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Аудио_000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339725"/>
            <a:ext cx="770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 u="sng">
                <a:solidFill>
                  <a:schemeClr val="tx2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Из анкеты Владимира Высоцкого: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2211388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Любимые черты характера человека?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3325813"/>
            <a:ext cx="7210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Одержимость, отдача.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1131888"/>
            <a:ext cx="7986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Отвратительные качества человека?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957388"/>
            <a:ext cx="79708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Глупость, серость, гнусь.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3933825"/>
            <a:ext cx="479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Чего тебе не достаёт?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4800600"/>
            <a:ext cx="3140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8650" y="627063"/>
            <a:ext cx="819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Хочешь ли ты быть великим? Почему?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3213" y="1557338"/>
            <a:ext cx="38846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Хочу и буду.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3390900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Что бы ты подарил любимому человеку, если бы был всемогущим?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513" y="4941888"/>
            <a:ext cx="5156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Ещё одну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7010400" cy="52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5715000"/>
            <a:ext cx="480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 b="1">
                <a:solidFill>
                  <a:srgbClr val="FFFF00"/>
                </a:solidFill>
                <a:latin typeface="Monotype Corsiva" panose="03010101010201010101" pitchFamily="66" charset="0"/>
              </a:rPr>
              <a:t>Театр на Таганке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8538" y="476250"/>
            <a:ext cx="494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>
                <a:solidFill>
                  <a:schemeClr val="tx2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Из интервью с Высоцким.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1733550"/>
            <a:ext cx="82089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 каким человеческим недостаткам Вы относитесь снисходительно?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3386138"/>
            <a:ext cx="66960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К физической слабости.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555625"/>
            <a:ext cx="889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А недостаток, который Вы не прощаете?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2988" y="1412875"/>
            <a:ext cx="75438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sz="4400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</a:t>
            </a: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Жадность, отсутствие твёрдой позиции человека.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4005263"/>
            <a:ext cx="590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Что вы цените в мужчинах?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22388" y="4797425"/>
            <a:ext cx="6708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Char char="-"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Сочетание доброты,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силы и 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476250"/>
            <a:ext cx="606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Что Вы цените в женщинах?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13" y="1039813"/>
            <a:ext cx="9144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4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Ну, скажем, так, я бы написал: «Будь умной, красивой и доброй.» Красивой необязательно внешне.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65250" y="3357563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Какой вопрос Вы бы хотели задать самому себе?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4581525"/>
            <a:ext cx="8001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4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Сколько мне осталось лет, месяцев, недель, дней, часов творчества?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803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Ваше любимое изречение, афоризм?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-"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Вени, види, вици – Пришёл, увидел, победил.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3462338"/>
            <a:ext cx="868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3600">
                <a:solidFill>
                  <a:srgbClr val="FF33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Если бы Вы не были Высоцким, кем бы Вы хотели стать?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75" y="5013325"/>
            <a:ext cx="35163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800" i="1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- Высоцким.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167_9eb25d81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" y="108798"/>
            <a:ext cx="4502727" cy="6636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8647952" flipV="1">
            <a:off x="3995738" y="2492375"/>
            <a:ext cx="5651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sz="4000" i="1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«Мне судьба до последней черты, до креста…»</a:t>
            </a:r>
          </a:p>
        </p:txBody>
      </p:sp>
      <p:pic>
        <p:nvPicPr>
          <p:cNvPr id="6" name="Аудио_000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5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sotsky_200701261613108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67042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6513" y="5516563"/>
            <a:ext cx="9161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5400">
                <a:solidFill>
                  <a:srgbClr val="FFFF00"/>
                </a:solidFill>
                <a:latin typeface="Mistral" panose="03090702030407020403" pitchFamily="66" charset="0"/>
              </a:rPr>
              <a:t>«Основная моя профессия–актёрская.»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ff3f3fa1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3962400" cy="560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463" y="1662113"/>
            <a:ext cx="51482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5400">
                <a:solidFill>
                  <a:srgbClr val="FFFF00"/>
                </a:solidFill>
                <a:latin typeface="Mistral" panose="03090702030407020403" pitchFamily="66" charset="0"/>
              </a:rPr>
              <a:t>Гамлет – основная и любимая роль Высоцкого…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086225" cy="546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amlet28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8600"/>
            <a:ext cx="3833813" cy="494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0c6e8ee9b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200400"/>
            <a:ext cx="5562600" cy="342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Аудио_00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76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32350" y="1479550"/>
            <a:ext cx="43481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000">
                <a:solidFill>
                  <a:srgbClr val="FFFF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«Я не играю принца Датского. Я стараюсь показать современного человека.»</a:t>
            </a:r>
          </a:p>
        </p:txBody>
      </p:sp>
      <p:pic>
        <p:nvPicPr>
          <p:cNvPr id="5" name="Рисунок 4" descr="gamlet09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1148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amlet2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3375"/>
            <a:ext cx="3352800" cy="519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5661025"/>
            <a:ext cx="7934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sz="4400">
                <a:solidFill>
                  <a:srgbClr val="FFFF00"/>
                </a:solidFill>
                <a:latin typeface="Monotype Corsiva" panose="03010101010201010101" pitchFamily="66" charset="0"/>
              </a:rPr>
              <a:t>«Гул затих. Я вышел на подмостки.»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755</TotalTime>
  <Words>715</Words>
  <Application>Microsoft Office PowerPoint</Application>
  <PresentationFormat>Экран (4:3)</PresentationFormat>
  <Paragraphs>85</Paragraphs>
  <Slides>45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Cambria</vt:lpstr>
      <vt:lpstr>Wingdings 2</vt:lpstr>
      <vt:lpstr>Calibri</vt:lpstr>
      <vt:lpstr>Rockwell</vt:lpstr>
      <vt:lpstr>Monotype Corsiva</vt:lpstr>
      <vt:lpstr>Mistral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Возвращаются все - кроме лучших друзей, кроме самых любимых и преданных женщин.  Возвращаются все - кроме тех, кто нужней… </vt:lpstr>
      <vt:lpstr>Счастлив тот, кто видел Высоцкого нежным…</vt:lpstr>
      <vt:lpstr>Презентация PowerPoint</vt:lpstr>
      <vt:lpstr>Презентация PowerPoint</vt:lpstr>
      <vt:lpstr>Он говорил о людях, которых вроде бы списали со счетов, но они живут и хотят жить…</vt:lpstr>
      <vt:lpstr>Презентация PowerPoint</vt:lpstr>
      <vt:lpstr>Презентация PowerPoint</vt:lpstr>
      <vt:lpstr>Песни о войне</vt:lpstr>
      <vt:lpstr>…Он молчал невпопад и не в такт подпевал,  Он всегда говорил про другое,  Он мне спать не давал, он с восходом вставал,  А вчера не вернулся из боя.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«Место встречи изменить нельзя»</vt:lpstr>
      <vt:lpstr>Презентация PowerPoint</vt:lpstr>
      <vt:lpstr>Презентация PowerPoint</vt:lpstr>
      <vt:lpstr>Я не люблю себя, когда я трушу, обидно мне, когда невинных бьют, я не люблю, когда мне лезут в душу, тем более, когда в нее плюют. </vt:lpstr>
      <vt:lpstr>Презентация PowerPoint</vt:lpstr>
      <vt:lpstr>Презентация PowerPoint</vt:lpstr>
      <vt:lpstr>Презентация PowerPoint</vt:lpstr>
      <vt:lpstr>«Я поля влюбленным постелю, Пусть поют во сне и наяву! Я дышу, и, значит, я люблю! Я люблю, и, значит я живу!»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KYKA</cp:lastModifiedBy>
  <cp:revision>41</cp:revision>
  <dcterms:created xsi:type="dcterms:W3CDTF">2011-11-06T16:30:17Z</dcterms:created>
  <dcterms:modified xsi:type="dcterms:W3CDTF">2013-10-05T18:46:08Z</dcterms:modified>
</cp:coreProperties>
</file>