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9" r:id="rId2"/>
    <p:sldId id="267" r:id="rId3"/>
    <p:sldId id="258" r:id="rId4"/>
    <p:sldId id="262" r:id="rId5"/>
    <p:sldId id="257" r:id="rId6"/>
    <p:sldId id="260" r:id="rId7"/>
    <p:sldId id="261" r:id="rId8"/>
    <p:sldId id="263" r:id="rId9"/>
    <p:sldId id="256" r:id="rId10"/>
    <p:sldId id="264" r:id="rId11"/>
    <p:sldId id="266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660033"/>
    <a:srgbClr val="FF9900"/>
    <a:srgbClr val="990033"/>
    <a:srgbClr val="3B4A1E"/>
    <a:srgbClr val="CC6600"/>
    <a:srgbClr val="CC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CF965-C8DF-4930-B759-4E724FF45D0A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54A15-4BFB-40B6-B52D-86B971EC0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54A15-4BFB-40B6-B52D-86B971EC0BA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D:\Мои рисунки\Фон для презентации\falista-zielonym-tle_865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9144000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      Муниципальное автономное образовательное учреждение дополнительного образования детей центр детского творчества г.Курганинска</a:t>
            </a:r>
          </a:p>
          <a:p>
            <a:pPr algn="ctr"/>
            <a:endParaRPr lang="ru-RU" sz="2000" dirty="0" smtClean="0"/>
          </a:p>
          <a:p>
            <a:pPr algn="ctr"/>
            <a:endParaRPr lang="ru-RU" sz="2000" dirty="0" smtClean="0"/>
          </a:p>
          <a:p>
            <a:pPr algn="ctr"/>
            <a:endParaRPr lang="ru-RU" sz="2000" dirty="0" smtClean="0"/>
          </a:p>
          <a:p>
            <a:r>
              <a:rPr lang="ru-RU" sz="5400" b="1" i="1" dirty="0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Конфликт в системе   «педагог – родитель»</a:t>
            </a:r>
          </a:p>
          <a:p>
            <a:endParaRPr lang="ru-RU" sz="5400" b="1" i="1" dirty="0" smtClean="0">
              <a:ln>
                <a:solidFill>
                  <a:srgbClr val="0070C0"/>
                </a:solidFill>
              </a:ln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5400" b="1" i="1" dirty="0" smtClean="0">
              <a:ln>
                <a:solidFill>
                  <a:srgbClr val="0070C0"/>
                </a:solidFill>
              </a:ln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i="1" dirty="0" smtClean="0">
              <a:ln>
                <a:solidFill>
                  <a:srgbClr val="0070C0"/>
                </a:solidFill>
              </a:ln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5400" b="1" i="1" dirty="0" smtClean="0">
              <a:ln>
                <a:solidFill>
                  <a:srgbClr val="0070C0"/>
                </a:solidFill>
              </a:ln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Подготовила: социальный педагог  Вецвагарис А.В. </a:t>
            </a:r>
            <a:endParaRPr lang="ru-RU" sz="2800" i="1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3" descr="D:\Мои рисунки\семья\8630761-strict-teacher-with-book-and-pen-isolated-on-whit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40" y="1357298"/>
            <a:ext cx="2250298" cy="3500462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D:\Мои рисунки\Фон для презентации\clip-art-backgroun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</p:pic>
      <p:pic>
        <p:nvPicPr>
          <p:cNvPr id="8" name="Рисунок 7" descr="http://www.coolreferat.com/ref-1_819050055-11295.coolpic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14290"/>
            <a:ext cx="8572560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D:\Мои рисунки\Фон для презентации\clip-art-backgroun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285720" y="571480"/>
            <a:ext cx="85895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rgbClr val="7030A0"/>
                </a:solidFill>
              </a:rPr>
              <a:t>Упражнение для снятия стресса:</a:t>
            </a:r>
            <a:endParaRPr lang="ru-RU" sz="4400" dirty="0">
              <a:solidFill>
                <a:srgbClr val="7030A0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571472" y="1857364"/>
            <a:ext cx="450059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«Волшебный ластик»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  <p:pic>
        <p:nvPicPr>
          <p:cNvPr id="1032" name="Picture 8" descr="D:\Мои рисунки\семья\p1040300.jpg"/>
          <p:cNvPicPr>
            <a:picLocks noChangeAspect="1" noChangeArrowheads="1"/>
          </p:cNvPicPr>
          <p:nvPr/>
        </p:nvPicPr>
        <p:blipFill>
          <a:blip r:embed="rId3" cstate="print">
            <a:lum bright="10000"/>
          </a:blip>
          <a:srcRect/>
          <a:stretch>
            <a:fillRect/>
          </a:stretch>
        </p:blipFill>
        <p:spPr bwMode="auto">
          <a:xfrm>
            <a:off x="3929058" y="2928934"/>
            <a:ext cx="4953000" cy="3714750"/>
          </a:xfrm>
          <a:prstGeom prst="roundRect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Циальный</a:t>
            </a:r>
            <a:r>
              <a:rPr lang="ru-RU" dirty="0" smtClean="0"/>
              <a:t> педагог МАОУ ДОД ЦДТ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D:\Мои рисунки\Фон для презентации\clip-art-backgroun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85720" y="889419"/>
            <a:ext cx="857256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baseline="0" dirty="0" smtClean="0">
                <a:ln w="12700">
                  <a:solidFill>
                    <a:srgbClr val="660033"/>
                  </a:solidFill>
                </a:ln>
                <a:solidFill>
                  <a:srgbClr val="FF99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«Бодрое и веселое расположение духа - не только богатый источник жизненного наслаждения, </a:t>
            </a:r>
            <a:br>
              <a:rPr kumimoji="0" lang="ru-RU" sz="4400" b="1" i="1" u="none" strike="noStrike" cap="none" normalizeH="0" baseline="0" dirty="0" smtClean="0">
                <a:ln w="12700">
                  <a:solidFill>
                    <a:srgbClr val="660033"/>
                  </a:solidFill>
                </a:ln>
                <a:solidFill>
                  <a:srgbClr val="FF99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4400" b="1" i="1" u="none" strike="noStrike" cap="none" normalizeH="0" baseline="0" dirty="0" smtClean="0">
                <a:ln w="12700">
                  <a:solidFill>
                    <a:srgbClr val="660033"/>
                  </a:solidFill>
                </a:ln>
                <a:solidFill>
                  <a:srgbClr val="FF99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 в то же время и сильная охрана характера».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baseline="0" dirty="0" smtClean="0">
                <a:ln w="12700">
                  <a:solidFill>
                    <a:srgbClr val="660033"/>
                  </a:solidFill>
                </a:ln>
                <a:solidFill>
                  <a:srgbClr val="FF99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С. </a:t>
            </a:r>
            <a:r>
              <a:rPr kumimoji="0" lang="ru-RU" sz="4400" b="1" i="1" u="none" strike="noStrike" cap="none" normalizeH="0" baseline="0" dirty="0" err="1" smtClean="0">
                <a:ln w="12700">
                  <a:solidFill>
                    <a:srgbClr val="660033"/>
                  </a:solidFill>
                </a:ln>
                <a:solidFill>
                  <a:srgbClr val="FF99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Смайлс</a:t>
            </a:r>
            <a:endParaRPr kumimoji="0" lang="ru-RU" sz="4400" b="1" i="1" u="none" strike="noStrike" cap="none" normalizeH="0" baseline="0" dirty="0" smtClean="0">
              <a:ln w="12700">
                <a:solidFill>
                  <a:srgbClr val="660033"/>
                </a:solidFill>
              </a:ln>
              <a:solidFill>
                <a:srgbClr val="FF99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D:\Мои рисунки\Фон для презентации\e6b77cef664290400b0b8dbe2c833aca0318029a_larg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12872" b="11881"/>
          <a:stretch>
            <a:fillRect/>
          </a:stretch>
        </p:blipFill>
        <p:spPr bwMode="auto">
          <a:xfrm>
            <a:off x="1" y="1"/>
            <a:ext cx="9144000" cy="6880586"/>
          </a:xfrm>
          <a:prstGeom prst="rect">
            <a:avLst/>
          </a:prstGeom>
          <a:noFill/>
          <a:ln w="76200">
            <a:solidFill>
              <a:srgbClr val="CC9900"/>
            </a:solidFill>
          </a:ln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14282" y="84544"/>
            <a:ext cx="685801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54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Умение избежать конфликт - одна из составных частей педагогической мудрости учителя».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57422" y="5072074"/>
            <a:ext cx="45286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В. А. Сухомлинский </a:t>
            </a:r>
            <a:endParaRPr lang="ru-RU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D:\Мои рисунки\Фон для презентации\0a27ea5a99af995781e5686c9d6ee3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71628" cy="6858000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</p:pic>
      <p:pic>
        <p:nvPicPr>
          <p:cNvPr id="3075" name="Picture 3" descr="D:\Мои рисунки\Фон для презентации\68.jpg"/>
          <p:cNvPicPr>
            <a:picLocks noChangeAspect="1" noChangeArrowheads="1"/>
          </p:cNvPicPr>
          <p:nvPr/>
        </p:nvPicPr>
        <p:blipFill>
          <a:blip r:embed="rId3" cstate="print"/>
          <a:srcRect l="29000" t="-11766" r="3500" b="19957"/>
          <a:stretch>
            <a:fillRect/>
          </a:stretch>
        </p:blipFill>
        <p:spPr bwMode="auto">
          <a:xfrm rot="462780">
            <a:off x="5852748" y="3567148"/>
            <a:ext cx="3214710" cy="1357322"/>
          </a:xfrm>
          <a:prstGeom prst="cloud">
            <a:avLst/>
          </a:prstGeom>
          <a:noFill/>
        </p:spPr>
      </p:pic>
      <p:sp>
        <p:nvSpPr>
          <p:cNvPr id="8" name="Овальная выноска 7"/>
          <p:cNvSpPr/>
          <p:nvPr/>
        </p:nvSpPr>
        <p:spPr>
          <a:xfrm>
            <a:off x="5643570" y="1428736"/>
            <a:ext cx="2571768" cy="1928826"/>
          </a:xfrm>
          <a:prstGeom prst="wedgeEllipseCallou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000760" y="1714488"/>
            <a:ext cx="20002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Сейчас я тебя буду есть!</a:t>
            </a:r>
            <a:endParaRPr lang="ru-RU" sz="280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857488" y="5411617"/>
            <a:ext cx="521497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3B4A1E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Упражнение «Яблочко и червячок»</a:t>
            </a:r>
            <a:endParaRPr kumimoji="0" lang="ru-RU" sz="3600" b="0" i="1" u="none" strike="noStrike" cap="none" normalizeH="0" baseline="0" dirty="0" smtClean="0">
              <a:ln>
                <a:noFill/>
              </a:ln>
              <a:solidFill>
                <a:srgbClr val="3B4A1E"/>
              </a:solidFill>
              <a:effectLst/>
              <a:latin typeface="Arial" pitchFamily="34" charset="0"/>
            </a:endParaRPr>
          </a:p>
        </p:txBody>
      </p:sp>
      <p:pic>
        <p:nvPicPr>
          <p:cNvPr id="9217" name="Picture 1" descr="D:\Мои рисунки\семья\jonagold72dpil.jpg"/>
          <p:cNvPicPr>
            <a:picLocks noChangeAspect="1" noChangeArrowheads="1"/>
          </p:cNvPicPr>
          <p:nvPr/>
        </p:nvPicPr>
        <p:blipFill>
          <a:blip r:embed="rId4" cstate="print"/>
          <a:srcRect l="11779" t="14913" r="30769" b="13816"/>
          <a:stretch>
            <a:fillRect/>
          </a:stretch>
        </p:blipFill>
        <p:spPr bwMode="auto">
          <a:xfrm>
            <a:off x="1785918" y="4143380"/>
            <a:ext cx="142876" cy="147824"/>
          </a:xfrm>
          <a:prstGeom prst="ellipse">
            <a:avLst/>
          </a:prstGeom>
          <a:noFill/>
        </p:spPr>
      </p:pic>
      <p:pic>
        <p:nvPicPr>
          <p:cNvPr id="10" name="Picture 1" descr="D:\Мои рисунки\семья\jonagold72dpil.jpg"/>
          <p:cNvPicPr>
            <a:picLocks noChangeAspect="1" noChangeArrowheads="1"/>
          </p:cNvPicPr>
          <p:nvPr/>
        </p:nvPicPr>
        <p:blipFill>
          <a:blip r:embed="rId5" cstate="print"/>
          <a:srcRect l="9971" t="13253" r="30769" b="13816"/>
          <a:stretch>
            <a:fillRect/>
          </a:stretch>
        </p:blipFill>
        <p:spPr bwMode="auto">
          <a:xfrm flipV="1">
            <a:off x="2714612" y="3853850"/>
            <a:ext cx="142876" cy="146654"/>
          </a:xfrm>
          <a:prstGeom prst="ellipse">
            <a:avLst/>
          </a:prstGeom>
          <a:noFill/>
        </p:spPr>
      </p:pic>
      <p:pic>
        <p:nvPicPr>
          <p:cNvPr id="11" name="Picture 1" descr="D:\Мои рисунки\семья\jonagold72dpil.jpg"/>
          <p:cNvPicPr>
            <a:picLocks noChangeAspect="1" noChangeArrowheads="1"/>
          </p:cNvPicPr>
          <p:nvPr/>
        </p:nvPicPr>
        <p:blipFill>
          <a:blip r:embed="rId6" cstate="print"/>
          <a:srcRect l="7692" t="7787" r="30769" b="13816"/>
          <a:stretch>
            <a:fillRect/>
          </a:stretch>
        </p:blipFill>
        <p:spPr bwMode="auto">
          <a:xfrm>
            <a:off x="1500166" y="3857628"/>
            <a:ext cx="142876" cy="151806"/>
          </a:xfrm>
          <a:prstGeom prst="ellipse">
            <a:avLst/>
          </a:prstGeom>
          <a:noFill/>
        </p:spPr>
      </p:pic>
      <p:pic>
        <p:nvPicPr>
          <p:cNvPr id="12" name="Picture 1" descr="D:\Мои рисунки\семья\jonagold72dpil.jpg"/>
          <p:cNvPicPr>
            <a:picLocks noChangeAspect="1" noChangeArrowheads="1"/>
          </p:cNvPicPr>
          <p:nvPr/>
        </p:nvPicPr>
        <p:blipFill>
          <a:blip r:embed="rId7" cstate="print"/>
          <a:srcRect l="7692" t="7787" r="30769" b="13816"/>
          <a:stretch>
            <a:fillRect/>
          </a:stretch>
        </p:blipFill>
        <p:spPr bwMode="auto">
          <a:xfrm>
            <a:off x="285719" y="4143380"/>
            <a:ext cx="134471" cy="142876"/>
          </a:xfrm>
          <a:prstGeom prst="ellipse">
            <a:avLst/>
          </a:prstGeom>
          <a:noFill/>
        </p:spPr>
      </p:pic>
      <p:pic>
        <p:nvPicPr>
          <p:cNvPr id="13" name="Picture 1" descr="D:\Мои рисунки\семья\jonagold72dpil.jpg"/>
          <p:cNvPicPr>
            <a:picLocks noChangeAspect="1" noChangeArrowheads="1"/>
          </p:cNvPicPr>
          <p:nvPr/>
        </p:nvPicPr>
        <p:blipFill>
          <a:blip r:embed="rId8" cstate="print"/>
          <a:srcRect l="7692" t="7787" r="30769" b="13816"/>
          <a:stretch>
            <a:fillRect/>
          </a:stretch>
        </p:blipFill>
        <p:spPr bwMode="auto">
          <a:xfrm flipH="1">
            <a:off x="357158" y="2500306"/>
            <a:ext cx="80994" cy="86056"/>
          </a:xfrm>
          <a:prstGeom prst="ellipse">
            <a:avLst/>
          </a:prstGeom>
          <a:noFill/>
        </p:spPr>
      </p:pic>
      <p:pic>
        <p:nvPicPr>
          <p:cNvPr id="14" name="Picture 1" descr="D:\Мои рисунки\семья\jonagold72dpil.jpg"/>
          <p:cNvPicPr>
            <a:picLocks noChangeAspect="1" noChangeArrowheads="1"/>
          </p:cNvPicPr>
          <p:nvPr/>
        </p:nvPicPr>
        <p:blipFill>
          <a:blip r:embed="rId9" cstate="print"/>
          <a:srcRect l="7692" t="7787" r="30769" b="13816"/>
          <a:stretch>
            <a:fillRect/>
          </a:stretch>
        </p:blipFill>
        <p:spPr bwMode="auto">
          <a:xfrm>
            <a:off x="500035" y="2857496"/>
            <a:ext cx="71438" cy="75903"/>
          </a:xfrm>
          <a:prstGeom prst="ellipse">
            <a:avLst/>
          </a:prstGeom>
          <a:noFill/>
        </p:spPr>
      </p:pic>
      <p:pic>
        <p:nvPicPr>
          <p:cNvPr id="15" name="Picture 1" descr="D:\Мои рисунки\семья\jonagold72dpil.jpg"/>
          <p:cNvPicPr>
            <a:picLocks noChangeAspect="1" noChangeArrowheads="1"/>
          </p:cNvPicPr>
          <p:nvPr/>
        </p:nvPicPr>
        <p:blipFill>
          <a:blip r:embed="rId8" cstate="print"/>
          <a:srcRect l="7692" t="7787" r="30769" b="13816"/>
          <a:stretch>
            <a:fillRect/>
          </a:stretch>
        </p:blipFill>
        <p:spPr bwMode="auto">
          <a:xfrm flipH="1">
            <a:off x="142844" y="2643182"/>
            <a:ext cx="80994" cy="86056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D:\Мои рисунки\Фон для презентации\e6b77cef664290400b0b8dbe2c833aca0318029a_larg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12872" b="11881"/>
          <a:stretch>
            <a:fillRect/>
          </a:stretch>
        </p:blipFill>
        <p:spPr bwMode="auto">
          <a:xfrm>
            <a:off x="0" y="0"/>
            <a:ext cx="9113984" cy="6858000"/>
          </a:xfrm>
          <a:prstGeom prst="rect">
            <a:avLst/>
          </a:prstGeom>
          <a:noFill/>
          <a:ln w="76200">
            <a:solidFill>
              <a:srgbClr val="CC9900"/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214282" y="1500174"/>
            <a:ext cx="564357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i="1" dirty="0" smtClean="0">
                <a:solidFill>
                  <a:srgbClr val="3B4A1E"/>
                </a:solidFill>
                <a:latin typeface="Book Antiqua" pitchFamily="18" charset="0"/>
              </a:rPr>
              <a:t>Конфликт </a:t>
            </a:r>
            <a:r>
              <a:rPr lang="ru-RU" sz="4800" b="1" i="1" dirty="0" smtClean="0">
                <a:solidFill>
                  <a:srgbClr val="3B4A1E"/>
                </a:solidFill>
                <a:latin typeface="Book Antiqua" pitchFamily="18" charset="0"/>
              </a:rPr>
              <a:t>- (</a:t>
            </a:r>
            <a:r>
              <a:rPr lang="ru-RU" sz="3200" b="1" i="1" dirty="0" err="1" smtClean="0">
                <a:solidFill>
                  <a:srgbClr val="3B4A1E"/>
                </a:solidFill>
                <a:latin typeface="Book Antiqua" pitchFamily="18" charset="0"/>
              </a:rPr>
              <a:t>лат.conflictus</a:t>
            </a:r>
            <a:r>
              <a:rPr lang="ru-RU" sz="3200" b="1" i="1" dirty="0" smtClean="0">
                <a:solidFill>
                  <a:srgbClr val="3B4A1E"/>
                </a:solidFill>
                <a:latin typeface="Book Antiqua" pitchFamily="18" charset="0"/>
              </a:rPr>
              <a:t> </a:t>
            </a:r>
            <a:r>
              <a:rPr lang="ru-RU" sz="4800" b="1" i="1" dirty="0" smtClean="0">
                <a:solidFill>
                  <a:srgbClr val="3B4A1E"/>
                </a:solidFill>
                <a:latin typeface="Book Antiqua" pitchFamily="18" charset="0"/>
              </a:rPr>
              <a:t>— </a:t>
            </a:r>
            <a:r>
              <a:rPr lang="ru-RU" sz="4800" b="1" i="1" dirty="0" err="1" smtClean="0">
                <a:solidFill>
                  <a:srgbClr val="3B4A1E"/>
                </a:solidFill>
                <a:latin typeface="Book Antiqua" pitchFamily="18" charset="0"/>
              </a:rPr>
              <a:t>cтолкновение</a:t>
            </a:r>
            <a:r>
              <a:rPr lang="ru-RU" sz="4800" b="1" i="1" dirty="0" smtClean="0">
                <a:solidFill>
                  <a:srgbClr val="3B4A1E"/>
                </a:solidFill>
                <a:latin typeface="Book Antiqua" pitchFamily="18" charset="0"/>
              </a:rPr>
              <a:t>) – противоречие, противоборство</a:t>
            </a:r>
            <a:endParaRPr lang="ru-RU" sz="4800" b="1" i="1" dirty="0">
              <a:solidFill>
                <a:srgbClr val="3B4A1E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2" name="Picture 4" descr="D:\Мои рисунки\Фон для презентации\e6b77cef664290400b0b8dbe2c833aca0318029a_large.jpg"/>
          <p:cNvPicPr>
            <a:picLocks noChangeAspect="1" noChangeArrowheads="1"/>
          </p:cNvPicPr>
          <p:nvPr/>
        </p:nvPicPr>
        <p:blipFill>
          <a:blip r:embed="rId2" cstate="print"/>
          <a:srcRect t="12872" b="11881"/>
          <a:stretch>
            <a:fillRect/>
          </a:stretch>
        </p:blipFill>
        <p:spPr bwMode="auto">
          <a:xfrm>
            <a:off x="30064" y="0"/>
            <a:ext cx="9113936" cy="6858000"/>
          </a:xfrm>
          <a:prstGeom prst="rect">
            <a:avLst/>
          </a:prstGeom>
          <a:noFill/>
          <a:ln w="76200">
            <a:solidFill>
              <a:srgbClr val="CC9900"/>
            </a:solidFill>
          </a:ln>
        </p:spPr>
      </p:pic>
      <p:sp>
        <p:nvSpPr>
          <p:cNvPr id="8" name="Прямоугольник 7"/>
          <p:cNvSpPr/>
          <p:nvPr/>
        </p:nvSpPr>
        <p:spPr>
          <a:xfrm>
            <a:off x="214282" y="500042"/>
            <a:ext cx="671517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CC6600"/>
                </a:solidFill>
                <a:latin typeface="Times New Roman" pitchFamily="18" charset="0"/>
                <a:cs typeface="Times New Roman" pitchFamily="18" charset="0"/>
              </a:rPr>
              <a:t>Негативные последствия конфликта:</a:t>
            </a:r>
          </a:p>
          <a:p>
            <a:endParaRPr lang="ru-RU" sz="4400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большие эмоциональные затраты;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 ухудшение здоровья;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 снижение работоспособности</a:t>
            </a:r>
            <a:endParaRPr lang="ru-RU" sz="40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D:\Мои рисунки\Фон для презентации\e6b77cef664290400b0b8dbe2c833aca0318029a_large.jpg"/>
          <p:cNvPicPr>
            <a:picLocks noChangeAspect="1" noChangeArrowheads="1"/>
          </p:cNvPicPr>
          <p:nvPr/>
        </p:nvPicPr>
        <p:blipFill>
          <a:blip r:embed="rId2" cstate="print"/>
          <a:srcRect t="12872" b="11881"/>
          <a:stretch>
            <a:fillRect/>
          </a:stretch>
        </p:blipFill>
        <p:spPr bwMode="auto">
          <a:xfrm>
            <a:off x="30064" y="0"/>
            <a:ext cx="9113936" cy="6858000"/>
          </a:xfrm>
          <a:prstGeom prst="rect">
            <a:avLst/>
          </a:prstGeom>
          <a:noFill/>
          <a:ln w="76200">
            <a:solidFill>
              <a:srgbClr val="CC9900"/>
            </a:solidFill>
          </a:ln>
        </p:spPr>
      </p:pic>
      <p:sp>
        <p:nvSpPr>
          <p:cNvPr id="7" name="Прямоугольник 6"/>
          <p:cNvSpPr/>
          <p:nvPr/>
        </p:nvSpPr>
        <p:spPr>
          <a:xfrm>
            <a:off x="110052" y="214290"/>
            <a:ext cx="6676526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CC6600"/>
                </a:solidFill>
                <a:latin typeface="Times New Roman" pitchFamily="18" charset="0"/>
                <a:cs typeface="Times New Roman" pitchFamily="18" charset="0"/>
              </a:rPr>
              <a:t>Позитивные функции конфликта: </a:t>
            </a:r>
          </a:p>
          <a:p>
            <a:endParaRPr lang="ru-RU" sz="1200" b="1" i="1" dirty="0" smtClean="0">
              <a:solidFill>
                <a:srgbClr val="CC66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способствует получению новой информации;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разрядке напряженности;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 стимулирует позитивные изменения;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 помогает прояснить отношения</a:t>
            </a:r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ru-RU" sz="4400" b="1" i="1" dirty="0">
              <a:solidFill>
                <a:srgbClr val="CC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D:\Мои рисунки\Фон для презентации\e6b77cef664290400b0b8dbe2c833aca0318029a_large.jpg"/>
          <p:cNvPicPr>
            <a:picLocks noChangeAspect="1" noChangeArrowheads="1"/>
          </p:cNvPicPr>
          <p:nvPr/>
        </p:nvPicPr>
        <p:blipFill>
          <a:blip r:embed="rId2" cstate="print"/>
          <a:srcRect t="12872" b="11881"/>
          <a:stretch>
            <a:fillRect/>
          </a:stretch>
        </p:blipFill>
        <p:spPr bwMode="auto">
          <a:xfrm>
            <a:off x="30064" y="0"/>
            <a:ext cx="9113936" cy="6858000"/>
          </a:xfrm>
          <a:prstGeom prst="rect">
            <a:avLst/>
          </a:prstGeom>
          <a:noFill/>
          <a:ln w="76200">
            <a:solidFill>
              <a:srgbClr val="CC9900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285720" y="357166"/>
            <a:ext cx="607222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3B4A1E"/>
                </a:solidFill>
                <a:latin typeface="Times New Roman" pitchFamily="18" charset="0"/>
                <a:cs typeface="Times New Roman" pitchFamily="18" charset="0"/>
              </a:rPr>
              <a:t>Причины конфликта:</a:t>
            </a:r>
          </a:p>
          <a:p>
            <a:endParaRPr lang="ru-RU" sz="1200" b="1" i="1" dirty="0" smtClean="0">
              <a:solidFill>
                <a:srgbClr val="3B4A1E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i="1" dirty="0" smtClean="0">
              <a:solidFill>
                <a:srgbClr val="3B4A1E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600" i="1" dirty="0" smtClean="0">
                <a:solidFill>
                  <a:srgbClr val="3B4A1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несоответствие целей, </a:t>
            </a:r>
          </a:p>
          <a:p>
            <a:pPr>
              <a:buFont typeface="Wingdings" pitchFamily="2" charset="2"/>
              <a:buChar char="ü"/>
            </a:pP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недостаточная информированность сторон о событии, </a:t>
            </a:r>
          </a:p>
          <a:p>
            <a:pPr>
              <a:buFont typeface="Wingdings" pitchFamily="2" charset="2"/>
              <a:buChar char="ü"/>
            </a:pP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некомпетентность одной из сторон,</a:t>
            </a:r>
          </a:p>
          <a:p>
            <a:pPr>
              <a:buFont typeface="Wingdings" pitchFamily="2" charset="2"/>
              <a:buChar char="ü"/>
            </a:pP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 низкая культура поведения и др.</a:t>
            </a:r>
          </a:p>
          <a:p>
            <a:endParaRPr lang="ru-RU" sz="4400" b="1" i="1" dirty="0">
              <a:solidFill>
                <a:srgbClr val="3B4A1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D:\Мои рисунки\Фон для презентации\e6b77cef664290400b0b8dbe2c833aca0318029a_large.jpg"/>
          <p:cNvPicPr>
            <a:picLocks noChangeAspect="1" noChangeArrowheads="1"/>
          </p:cNvPicPr>
          <p:nvPr/>
        </p:nvPicPr>
        <p:blipFill>
          <a:blip r:embed="rId2" cstate="print"/>
          <a:srcRect t="12872" b="11881"/>
          <a:stretch>
            <a:fillRect/>
          </a:stretch>
        </p:blipFill>
        <p:spPr bwMode="auto">
          <a:xfrm>
            <a:off x="30064" y="0"/>
            <a:ext cx="9113936" cy="6858000"/>
          </a:xfrm>
          <a:prstGeom prst="rect">
            <a:avLst/>
          </a:prstGeom>
          <a:noFill/>
          <a:ln w="76200">
            <a:solidFill>
              <a:srgbClr val="CC9900"/>
            </a:solidFill>
          </a:ln>
        </p:spPr>
      </p:pic>
      <p:sp>
        <p:nvSpPr>
          <p:cNvPr id="2052" name="Rectangle 4"/>
          <p:cNvSpPr>
            <a:spLocks noGrp="1" noChangeArrowheads="1"/>
          </p:cNvSpPr>
          <p:nvPr>
            <p:ph idx="1"/>
          </p:nvPr>
        </p:nvSpPr>
        <p:spPr>
          <a:xfrm>
            <a:off x="214282" y="571480"/>
            <a:ext cx="6929486" cy="5768997"/>
          </a:xfrm>
        </p:spPr>
        <p:txBody>
          <a:bodyPr>
            <a:normAutofit lnSpcReduction="10000"/>
          </a:bodyPr>
          <a:lstStyle/>
          <a:p>
            <a:pPr lvl="0" algn="ctr">
              <a:buNone/>
            </a:pPr>
            <a:r>
              <a:rPr lang="ru-RU" sz="4000" b="1" i="1" dirty="0" smtClean="0">
                <a:solidFill>
                  <a:srgbClr val="660033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Четыре стадии прохождения конфликта:</a:t>
            </a:r>
          </a:p>
          <a:p>
            <a:pPr lvl="0">
              <a:buNone/>
            </a:pPr>
            <a:endParaRPr lang="ru-RU" sz="1200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600" i="1" dirty="0" smtClean="0">
                <a:solidFill>
                  <a:schemeClr val="accent2">
                    <a:lumMod val="75000"/>
                  </a:schemeClr>
                </a:solidFill>
              </a:rPr>
              <a:t>возникновение конфликта (появление противоречия);</a:t>
            </a:r>
            <a:endParaRPr lang="ru-RU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3600" i="1" dirty="0" smtClean="0">
                <a:solidFill>
                  <a:schemeClr val="accent2">
                    <a:lumMod val="75000"/>
                  </a:schemeClr>
                </a:solidFill>
              </a:rPr>
              <a:t> осознание данной ситуации как конфликтной хотя бы одной из сторон;</a:t>
            </a:r>
            <a:endParaRPr lang="ru-RU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3600" i="1" dirty="0" smtClean="0">
                <a:solidFill>
                  <a:schemeClr val="accent2">
                    <a:lumMod val="75000"/>
                  </a:schemeClr>
                </a:solidFill>
              </a:rPr>
              <a:t> конфликтное поведение;</a:t>
            </a:r>
            <a:endParaRPr lang="ru-RU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3600" i="1" dirty="0" smtClean="0">
                <a:solidFill>
                  <a:schemeClr val="accent2">
                    <a:lumMod val="75000"/>
                  </a:schemeClr>
                </a:solidFill>
              </a:rPr>
              <a:t> исход конфликта.</a:t>
            </a:r>
            <a:endParaRPr lang="ru-RU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>
              <a:buNone/>
            </a:pPr>
            <a:endParaRPr lang="ru-RU" b="1" i="1" dirty="0" smtClean="0"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Мои рисунки\Фон для презентации\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145"/>
            <a:ext cx="9144000" cy="6876287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571736" y="580233"/>
            <a:ext cx="700092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1" u="none" strike="noStrike" cap="none" normalizeH="0" baseline="0" dirty="0" smtClean="0">
                <a:ln w="9525">
                  <a:solidFill>
                    <a:srgbClr val="00B05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«Способы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1" u="none" strike="noStrike" cap="none" normalizeH="0" baseline="0" dirty="0" smtClean="0">
                <a:ln w="9525">
                  <a:solidFill>
                    <a:srgbClr val="00B05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выхода из конфликтных ситуаций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1" u="none" strike="noStrike" cap="none" normalizeH="0" baseline="0" dirty="0" smtClean="0">
                <a:ln w="9525">
                  <a:solidFill>
                    <a:srgbClr val="00B05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работе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1" u="none" strike="noStrike" cap="none" normalizeH="0" baseline="0" dirty="0" smtClean="0">
                <a:ln w="9525">
                  <a:solidFill>
                    <a:srgbClr val="00B05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семьей»</a:t>
            </a:r>
            <a:endParaRPr kumimoji="0" lang="ru-RU" sz="6000" b="0" i="1" u="none" strike="noStrike" cap="none" normalizeH="0" baseline="0" dirty="0" smtClean="0">
              <a:ln w="9525">
                <a:solidFill>
                  <a:srgbClr val="00B050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1189</TotalTime>
  <Words>204</Words>
  <Application>Microsoft Office PowerPoint</Application>
  <PresentationFormat>Экран (4:3)</PresentationFormat>
  <Paragraphs>49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Циальный педагог МАОУ ДОД ЦДТ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Анна</cp:lastModifiedBy>
  <cp:revision>104</cp:revision>
  <dcterms:modified xsi:type="dcterms:W3CDTF">2012-11-27T05:36:39Z</dcterms:modified>
</cp:coreProperties>
</file>