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74" r:id="rId8"/>
    <p:sldId id="261" r:id="rId9"/>
    <p:sldId id="266" r:id="rId10"/>
    <p:sldId id="272" r:id="rId11"/>
    <p:sldId id="267" r:id="rId12"/>
    <p:sldId id="268" r:id="rId13"/>
    <p:sldId id="269" r:id="rId14"/>
    <p:sldId id="270" r:id="rId15"/>
    <p:sldId id="275" r:id="rId16"/>
    <p:sldId id="271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7729"/>
    <a:srgbClr val="04989C"/>
    <a:srgbClr val="11C6CF"/>
    <a:srgbClr val="0E8292"/>
    <a:srgbClr val="F567EB"/>
    <a:srgbClr val="F666E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005466-7AA3-463F-B903-44B6D86095E7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4A08A3-BD00-4E0A-AEE5-F0F710F14A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005466-7AA3-463F-B903-44B6D86095E7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4A08A3-BD00-4E0A-AEE5-F0F710F14A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005466-7AA3-463F-B903-44B6D86095E7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4A08A3-BD00-4E0A-AEE5-F0F710F14A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005466-7AA3-463F-B903-44B6D86095E7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4A08A3-BD00-4E0A-AEE5-F0F710F14A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005466-7AA3-463F-B903-44B6D86095E7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4A08A3-BD00-4E0A-AEE5-F0F710F14A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005466-7AA3-463F-B903-44B6D86095E7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4A08A3-BD00-4E0A-AEE5-F0F710F14A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005466-7AA3-463F-B903-44B6D86095E7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4A08A3-BD00-4E0A-AEE5-F0F710F14A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005466-7AA3-463F-B903-44B6D86095E7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4A08A3-BD00-4E0A-AEE5-F0F710F14A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005466-7AA3-463F-B903-44B6D86095E7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4A08A3-BD00-4E0A-AEE5-F0F710F14A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005466-7AA3-463F-B903-44B6D86095E7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4A08A3-BD00-4E0A-AEE5-F0F710F14A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005466-7AA3-463F-B903-44B6D86095E7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4A08A3-BD00-4E0A-AEE5-F0F710F14A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B005466-7AA3-463F-B903-44B6D86095E7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14A08A3-BD00-4E0A-AEE5-F0F710F14A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1785926"/>
            <a:ext cx="7406640" cy="1571636"/>
          </a:xfrm>
        </p:spPr>
        <p:txBody>
          <a:bodyPr>
            <a:normAutofit/>
          </a:bodyPr>
          <a:lstStyle/>
          <a:p>
            <a:r>
              <a:rPr lang="ru-RU" i="1" dirty="0" smtClean="0"/>
              <a:t>Сложение и вычитание целых чисел и десятичных дробей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6248" y="274320"/>
            <a:ext cx="4643470" cy="62265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Задача 4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</a:rPr>
              <a:t>У школы в с. Михайловское посажана аллея лиственниц. Все деревья имеют разные размеры (по толщине): 1,8 м; 2,08 м; </a:t>
            </a:r>
            <a:br>
              <a:rPr lang="ru-RU" sz="2400" dirty="0" smtClean="0">
                <a:solidFill>
                  <a:schemeClr val="tx1"/>
                </a:solidFill>
                <a:effectLst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</a:rPr>
              <a:t>1,008 м ; 0,98 м. Расположите  в порядке возрастания размеры деревьев.</a:t>
            </a:r>
            <a:br>
              <a:rPr lang="ru-RU" sz="2400" dirty="0" smtClean="0">
                <a:solidFill>
                  <a:schemeClr val="tx1"/>
                </a:solidFill>
                <a:effectLst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</a:rPr>
              <a:t>0,98 м; 1,008 м; 1,8 м; 2,08 м</a:t>
            </a:r>
            <a:br>
              <a:rPr lang="ru-RU" sz="2400" dirty="0" smtClean="0">
                <a:solidFill>
                  <a:schemeClr val="tx1"/>
                </a:solidFill>
                <a:effectLst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/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E:\Остроумова\SAM_027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85728"/>
            <a:ext cx="2199872" cy="2933163"/>
          </a:xfrm>
          <a:prstGeom prst="rect">
            <a:avLst/>
          </a:prstGeom>
          <a:noFill/>
        </p:spPr>
      </p:pic>
      <p:pic>
        <p:nvPicPr>
          <p:cNvPr id="3075" name="Picture 3" descr="E:\Остроумова\SAM_02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3429000"/>
            <a:ext cx="2139538" cy="285271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429124" y="5143512"/>
            <a:ext cx="407196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0"/>
            <a:ext cx="7422672" cy="642918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00B0F0"/>
                </a:solidFill>
              </a:rPr>
              <a:t>Почтовая</a:t>
            </a:r>
            <a:endParaRPr lang="ru-RU" i="1" dirty="0">
              <a:solidFill>
                <a:srgbClr val="00B0F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071538" y="770877"/>
          <a:ext cx="7929624" cy="61083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0802"/>
                <a:gridCol w="660802"/>
                <a:gridCol w="660802"/>
                <a:gridCol w="660802"/>
                <a:gridCol w="660802"/>
                <a:gridCol w="660802"/>
                <a:gridCol w="660802"/>
                <a:gridCol w="660802"/>
                <a:gridCol w="660802"/>
                <a:gridCol w="660802"/>
                <a:gridCol w="660802"/>
                <a:gridCol w="660802"/>
              </a:tblGrid>
              <a:tr h="1113801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 smtClean="0"/>
                    </a:p>
                    <a:p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kumimoji="0" lang="ru-RU" sz="2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 smtClean="0"/>
                    </a:p>
                    <a:p>
                      <a:r>
                        <a:rPr lang="ru-RU" b="1" dirty="0" smtClean="0"/>
                        <a:t>    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 smtClean="0"/>
                    </a:p>
                    <a:p>
                      <a:r>
                        <a:rPr lang="ru-RU" b="1" dirty="0" smtClean="0"/>
                        <a:t>       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 smtClean="0"/>
                    </a:p>
                    <a:p>
                      <a:endParaRPr lang="ru-RU" b="1" dirty="0" smtClean="0"/>
                    </a:p>
                    <a:p>
                      <a:r>
                        <a:rPr lang="ru-RU" b="1" dirty="0" smtClean="0"/>
                        <a:t>      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 smtClean="0"/>
                    </a:p>
                    <a:p>
                      <a:r>
                        <a:rPr lang="ru-RU" b="1" dirty="0" smtClean="0"/>
                        <a:t>       </a:t>
                      </a:r>
                      <a:r>
                        <a:rPr lang="ru-RU" b="1" baseline="0" dirty="0" smtClean="0"/>
                        <a:t>1</a:t>
                      </a:r>
                      <a:endParaRPr lang="ru-RU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</a:tr>
              <a:tr h="1454810">
                <a:tc>
                  <a:txBody>
                    <a:bodyPr/>
                    <a:lstStyle/>
                    <a:p>
                      <a:endParaRPr lang="ru-RU" b="1" dirty="0" smtClean="0"/>
                    </a:p>
                    <a:p>
                      <a:r>
                        <a:rPr lang="ru-RU" b="1" dirty="0" smtClean="0"/>
                        <a:t>      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 smtClean="0"/>
                    </a:p>
                    <a:p>
                      <a:endParaRPr lang="ru-RU" b="1" dirty="0" smtClean="0"/>
                    </a:p>
                    <a:p>
                      <a:endParaRPr lang="ru-RU" b="1" dirty="0" smtClean="0"/>
                    </a:p>
                    <a:p>
                      <a:r>
                        <a:rPr lang="ru-RU" b="1" dirty="0" smtClean="0"/>
                        <a:t>озеро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</a:tr>
              <a:tr h="1160781"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 smtClean="0"/>
                    </a:p>
                    <a:p>
                      <a:endParaRPr lang="ru-RU" b="1" dirty="0" smtClean="0"/>
                    </a:p>
                    <a:p>
                      <a:r>
                        <a:rPr lang="ru-RU" b="1" dirty="0" smtClean="0"/>
                        <a:t>     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 smtClean="0"/>
                    </a:p>
                    <a:p>
                      <a:endParaRPr lang="ru-RU" b="1" dirty="0" smtClean="0"/>
                    </a:p>
                    <a:p>
                      <a:r>
                        <a:rPr lang="ru-RU" b="1" dirty="0" smtClean="0"/>
                        <a:t>       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 smtClean="0"/>
                    </a:p>
                    <a:p>
                      <a:r>
                        <a:rPr lang="ru-RU" b="1" dirty="0" smtClean="0"/>
                        <a:t>       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 smtClean="0"/>
                    </a:p>
                    <a:p>
                      <a:endParaRPr lang="ru-RU" b="1" dirty="0" smtClean="0"/>
                    </a:p>
                    <a:p>
                      <a:r>
                        <a:rPr lang="ru-RU" b="1" dirty="0" smtClean="0"/>
                        <a:t>болото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 smtClean="0"/>
                    </a:p>
                    <a:p>
                      <a:r>
                        <a:rPr lang="ru-RU" b="1" dirty="0" smtClean="0"/>
                        <a:t>     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</a:tr>
              <a:tr h="1160781"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</a:tr>
              <a:tr h="1182034"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     3</a:t>
                      </a:r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 smtClean="0"/>
                    </a:p>
                    <a:p>
                      <a:endParaRPr lang="ru-RU" b="1" dirty="0" smtClean="0"/>
                    </a:p>
                    <a:p>
                      <a:r>
                        <a:rPr lang="ru-RU" b="1" dirty="0" smtClean="0"/>
                        <a:t>      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 smtClean="0"/>
                    </a:p>
                    <a:p>
                      <a:r>
                        <a:rPr lang="ru-RU" b="1" dirty="0" smtClean="0"/>
                        <a:t>       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 smtClean="0"/>
                    </a:p>
                    <a:p>
                      <a:r>
                        <a:rPr lang="ru-RU" b="1" dirty="0" smtClean="0"/>
                        <a:t>    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 smtClean="0"/>
                    </a:p>
                    <a:p>
                      <a:endParaRPr lang="ru-RU" b="1" dirty="0" smtClean="0"/>
                    </a:p>
                    <a:p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>
            <a:off x="2428860" y="150017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000100" y="614364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429124" y="621508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1000894" y="2356636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4287042" y="1213628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5715802" y="1213628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7073124" y="114219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 flipH="1" flipV="1">
            <a:off x="2322497" y="3963991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 flipH="1" flipV="1">
            <a:off x="3036877" y="6321445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 flipH="1" flipV="1">
            <a:off x="7608909" y="6107131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 flipH="1" flipV="1">
            <a:off x="6965967" y="3821115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786446" y="378619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0800000">
            <a:off x="3071802" y="4071942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0800000">
            <a:off x="7786710" y="1071546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блако 28"/>
          <p:cNvSpPr/>
          <p:nvPr/>
        </p:nvSpPr>
        <p:spPr>
          <a:xfrm>
            <a:off x="7072330" y="1857364"/>
            <a:ext cx="714380" cy="71438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ятно 1 29"/>
          <p:cNvSpPr/>
          <p:nvPr/>
        </p:nvSpPr>
        <p:spPr>
          <a:xfrm>
            <a:off x="6357950" y="3357562"/>
            <a:ext cx="642910" cy="642942"/>
          </a:xfrm>
          <a:prstGeom prst="irregularSeal1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2132" y="500042"/>
            <a:ext cx="3267068" cy="1571636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Озеро ИЛОВЕЦ</a:t>
            </a:r>
          </a:p>
          <a:p>
            <a:pPr algn="ctr"/>
            <a:r>
              <a:rPr lang="ru-RU" dirty="0" smtClean="0"/>
              <a:t>Его площадь 512 га</a:t>
            </a:r>
            <a:endParaRPr lang="ru-RU" dirty="0"/>
          </a:p>
        </p:txBody>
      </p:sp>
      <p:pic>
        <p:nvPicPr>
          <p:cNvPr id="2050" name="Picture 2" descr="E:\Дудонова Н.Н\logo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5" y="357166"/>
            <a:ext cx="4071967" cy="3053976"/>
          </a:xfrm>
          <a:prstGeom prst="rect">
            <a:avLst/>
          </a:prstGeom>
          <a:noFill/>
        </p:spPr>
      </p:pic>
      <p:pic>
        <p:nvPicPr>
          <p:cNvPr id="2051" name="Picture 3" descr="E:\Дудонова Н.Н\slide_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500438"/>
            <a:ext cx="4643470" cy="3097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22672" cy="939784"/>
          </a:xfrm>
        </p:spPr>
        <p:txBody>
          <a:bodyPr/>
          <a:lstStyle/>
          <a:p>
            <a:pPr algn="ctr"/>
            <a:r>
              <a:rPr lang="ru-RU" dirty="0" smtClean="0"/>
              <a:t> курган</a:t>
            </a:r>
            <a:endParaRPr lang="ru-RU" dirty="0"/>
          </a:p>
        </p:txBody>
      </p:sp>
      <p:pic>
        <p:nvPicPr>
          <p:cNvPr id="3074" name="Picture 2" descr="E:\Дудонова Н.Н\rent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86124" y="1447800"/>
            <a:ext cx="7197301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286644" y="3143248"/>
            <a:ext cx="1647044" cy="2071702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БОБР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РЫСЬ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ЛОСЬ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100" name="Picture 4" descr="E:\Дудонова Н.Н\11_2_1па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85728"/>
            <a:ext cx="2746375" cy="1643063"/>
          </a:xfrm>
          <a:prstGeom prst="rect">
            <a:avLst/>
          </a:prstGeom>
          <a:noFill/>
        </p:spPr>
      </p:pic>
      <p:pic>
        <p:nvPicPr>
          <p:cNvPr id="4101" name="Picture 5" descr="E:\Дудонова Н.Н\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85729"/>
            <a:ext cx="2500330" cy="1750810"/>
          </a:xfrm>
          <a:prstGeom prst="rect">
            <a:avLst/>
          </a:prstGeom>
          <a:noFill/>
        </p:spPr>
      </p:pic>
      <p:pic>
        <p:nvPicPr>
          <p:cNvPr id="4102" name="Picture 6" descr="E:\Дудонова Н.Н\pic_13588986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2214554"/>
            <a:ext cx="2597137" cy="2000264"/>
          </a:xfrm>
          <a:prstGeom prst="rect">
            <a:avLst/>
          </a:prstGeom>
          <a:noFill/>
        </p:spPr>
      </p:pic>
      <p:pic>
        <p:nvPicPr>
          <p:cNvPr id="4103" name="Picture 7" descr="E:\Дудонова Н.Н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06704" y="2214554"/>
            <a:ext cx="2575082" cy="1928826"/>
          </a:xfrm>
          <a:prstGeom prst="rect">
            <a:avLst/>
          </a:prstGeom>
          <a:noFill/>
        </p:spPr>
      </p:pic>
      <p:pic>
        <p:nvPicPr>
          <p:cNvPr id="4104" name="Picture 8" descr="E:\Дудонова Н.Н\лось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0" y="4429132"/>
            <a:ext cx="2659050" cy="1773966"/>
          </a:xfrm>
          <a:prstGeom prst="rect">
            <a:avLst/>
          </a:prstGeom>
          <a:noFill/>
        </p:spPr>
      </p:pic>
      <p:pic>
        <p:nvPicPr>
          <p:cNvPr id="4105" name="Picture 9" descr="E:\Дудонова Н.Н\1380529127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4811" y="4357695"/>
            <a:ext cx="2571768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                                           Глухарь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half" idx="3"/>
          </p:nvPr>
        </p:nvSpPr>
        <p:spPr>
          <a:xfrm>
            <a:off x="5643570" y="642918"/>
            <a:ext cx="3043230" cy="335758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6" name="Picture 6" descr="E:\Дудонова Н.Н\tokovanieglux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20" y="285728"/>
            <a:ext cx="4397835" cy="2928958"/>
          </a:xfrm>
          <a:prstGeom prst="rect">
            <a:avLst/>
          </a:prstGeom>
          <a:noFill/>
        </p:spPr>
      </p:pic>
      <p:pic>
        <p:nvPicPr>
          <p:cNvPr id="5127" name="Picture 7" descr="E:\Дудонова Н.Н\0_15812_67dae711_-3-XL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857" y="3357562"/>
            <a:ext cx="4234143" cy="2974679"/>
          </a:xfrm>
          <a:prstGeom prst="rect">
            <a:avLst/>
          </a:prstGeom>
          <a:noFill/>
        </p:spPr>
      </p:pic>
      <p:pic>
        <p:nvPicPr>
          <p:cNvPr id="5128" name="Picture 8" descr="E:\Дудонова Н.Н\150px-Coat_of_Arms_of_Lesnoi_rayon_(Tver_oblast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642918"/>
            <a:ext cx="3029035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357166"/>
            <a:ext cx="7790712" cy="5891234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800" dirty="0" smtClean="0"/>
              <a:t>Найдите фигуру, которая нарушает закономерность.</a:t>
            </a:r>
          </a:p>
          <a:p>
            <a:pPr>
              <a:buNone/>
            </a:pPr>
            <a:r>
              <a:rPr lang="ru-RU" sz="2800" dirty="0" smtClean="0"/>
              <a:t>Как расположены фигуры?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1000108"/>
            <a:ext cx="7786742" cy="121444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3214686"/>
            <a:ext cx="7786742" cy="121444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1214422"/>
            <a:ext cx="428628" cy="57150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14414" y="3500438"/>
            <a:ext cx="428628" cy="5715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10800000">
            <a:off x="1785918" y="1214422"/>
            <a:ext cx="500066" cy="500066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1785918" y="3500438"/>
            <a:ext cx="500066" cy="500066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омб 10"/>
          <p:cNvSpPr/>
          <p:nvPr/>
        </p:nvSpPr>
        <p:spPr>
          <a:xfrm>
            <a:off x="2285984" y="1214422"/>
            <a:ext cx="857256" cy="642942"/>
          </a:xfrm>
          <a:prstGeom prst="diamon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омб 11"/>
          <p:cNvSpPr/>
          <p:nvPr/>
        </p:nvSpPr>
        <p:spPr>
          <a:xfrm>
            <a:off x="2285984" y="3429000"/>
            <a:ext cx="714380" cy="642942"/>
          </a:xfrm>
          <a:prstGeom prst="diamon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Капля 12"/>
          <p:cNvSpPr/>
          <p:nvPr/>
        </p:nvSpPr>
        <p:spPr>
          <a:xfrm rot="8347971">
            <a:off x="3227693" y="1139468"/>
            <a:ext cx="700775" cy="737591"/>
          </a:xfrm>
          <a:prstGeom prst="teardrop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Капля 13"/>
          <p:cNvSpPr/>
          <p:nvPr/>
        </p:nvSpPr>
        <p:spPr>
          <a:xfrm rot="18971434">
            <a:off x="3229573" y="3497467"/>
            <a:ext cx="700775" cy="737591"/>
          </a:xfrm>
          <a:prstGeom prst="teardrop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авильный пятиугольник 14"/>
          <p:cNvSpPr/>
          <p:nvPr/>
        </p:nvSpPr>
        <p:spPr>
          <a:xfrm>
            <a:off x="4071934" y="3357562"/>
            <a:ext cx="714380" cy="785818"/>
          </a:xfrm>
          <a:prstGeom prst="pentag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авильный пятиугольник 15"/>
          <p:cNvSpPr/>
          <p:nvPr/>
        </p:nvSpPr>
        <p:spPr>
          <a:xfrm>
            <a:off x="4071934" y="1142984"/>
            <a:ext cx="642942" cy="785818"/>
          </a:xfrm>
          <a:prstGeom prst="pentag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72066" y="1214422"/>
            <a:ext cx="714380" cy="57150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143504" y="3500438"/>
            <a:ext cx="714380" cy="57150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Нашивка 18"/>
          <p:cNvSpPr/>
          <p:nvPr/>
        </p:nvSpPr>
        <p:spPr>
          <a:xfrm rot="5400000">
            <a:off x="6143636" y="1214422"/>
            <a:ext cx="642942" cy="642942"/>
          </a:xfrm>
          <a:prstGeom prst="chevron">
            <a:avLst/>
          </a:prstGeom>
          <a:solidFill>
            <a:srgbClr val="F567EB"/>
          </a:solidFill>
          <a:ln>
            <a:solidFill>
              <a:srgbClr val="F666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Нашивка 19"/>
          <p:cNvSpPr/>
          <p:nvPr/>
        </p:nvSpPr>
        <p:spPr>
          <a:xfrm rot="16200000">
            <a:off x="6072198" y="3429000"/>
            <a:ext cx="642942" cy="642942"/>
          </a:xfrm>
          <a:prstGeom prst="chevron">
            <a:avLst/>
          </a:prstGeom>
          <a:solidFill>
            <a:srgbClr val="F567EB"/>
          </a:solidFill>
          <a:ln>
            <a:solidFill>
              <a:srgbClr val="F666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072330" y="1142984"/>
            <a:ext cx="714380" cy="714380"/>
          </a:xfrm>
          <a:prstGeom prst="ellipse">
            <a:avLst/>
          </a:prstGeom>
          <a:solidFill>
            <a:srgbClr val="11C6CF"/>
          </a:solidFill>
          <a:ln>
            <a:solidFill>
              <a:srgbClr val="049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929454" y="3429000"/>
            <a:ext cx="714380" cy="714380"/>
          </a:xfrm>
          <a:prstGeom prst="ellipse">
            <a:avLst/>
          </a:prstGeom>
          <a:solidFill>
            <a:srgbClr val="11C6CF"/>
          </a:solidFill>
          <a:ln>
            <a:solidFill>
              <a:srgbClr val="049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ятиугольник 22"/>
          <p:cNvSpPr/>
          <p:nvPr/>
        </p:nvSpPr>
        <p:spPr>
          <a:xfrm rot="5400000">
            <a:off x="8001024" y="1142984"/>
            <a:ext cx="714380" cy="714380"/>
          </a:xfrm>
          <a:prstGeom prst="homePlate">
            <a:avLst/>
          </a:prstGeom>
          <a:solidFill>
            <a:srgbClr val="3F7729"/>
          </a:solidFill>
          <a:ln>
            <a:solidFill>
              <a:srgbClr val="3F77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ятиугольник 23"/>
          <p:cNvSpPr/>
          <p:nvPr/>
        </p:nvSpPr>
        <p:spPr>
          <a:xfrm rot="16200000">
            <a:off x="7929586" y="3429000"/>
            <a:ext cx="714380" cy="714380"/>
          </a:xfrm>
          <a:prstGeom prst="homePlate">
            <a:avLst/>
          </a:prstGeom>
          <a:solidFill>
            <a:srgbClr val="3F7729"/>
          </a:solidFill>
          <a:ln>
            <a:solidFill>
              <a:srgbClr val="3F77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Итог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Повторили сложение и вычитание целых чисел, десятичных дробей, возрастание десятичных дробей.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Памятники природы в Лесном районе.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i="1" dirty="0" smtClean="0">
                <a:solidFill>
                  <a:srgbClr val="FF0000"/>
                </a:solidFill>
              </a:rPr>
              <a:t>СПАСИБО ЗА УРОК!</a:t>
            </a:r>
            <a:endParaRPr lang="ru-R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500042"/>
            <a:ext cx="7922738" cy="6357958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1   </a:t>
            </a:r>
            <a:r>
              <a:rPr lang="ru-RU" sz="2800" dirty="0" smtClean="0"/>
              <a:t>+ 79 = 80;                4      : 4 = 1;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67 *     0         = 0 ;            98 :     1        = 98;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10 -     10    = 0;                    0      : 2    =   0          </a:t>
            </a:r>
          </a:p>
          <a:p>
            <a:pPr>
              <a:buNone/>
            </a:pPr>
            <a:r>
              <a:rPr lang="ru-RU" sz="2800" dirty="0" smtClean="0"/>
              <a:t>                    </a:t>
            </a:r>
          </a:p>
          <a:p>
            <a:pPr>
              <a:buNone/>
            </a:pPr>
            <a:r>
              <a:rPr lang="ru-RU" dirty="0" smtClean="0"/>
              <a:t>                         : 0 =  </a:t>
            </a:r>
            <a:r>
              <a:rPr lang="ru-RU" dirty="0" smtClean="0">
                <a:solidFill>
                  <a:srgbClr val="FF0000"/>
                </a:solidFill>
              </a:rPr>
              <a:t>на нуль делить нельзя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928794" y="1071546"/>
            <a:ext cx="7143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072066" y="1142984"/>
            <a:ext cx="7143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428860" y="2571744"/>
            <a:ext cx="7143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500694" y="2571744"/>
            <a:ext cx="7143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285984" y="4143380"/>
            <a:ext cx="7143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786314" y="4071942"/>
            <a:ext cx="7143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643702" y="4071942"/>
            <a:ext cx="7143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714612" y="5214950"/>
            <a:ext cx="7143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500562" y="5143512"/>
            <a:ext cx="42148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1" animBg="1"/>
      <p:bldP spid="18" grpId="0" animBg="1"/>
      <p:bldP spid="19" grpId="0" animBg="1"/>
      <p:bldP spid="20" grpId="0" animBg="1"/>
      <p:bldP spid="21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22672" cy="9397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i="1" dirty="0" smtClean="0">
                <a:solidFill>
                  <a:srgbClr val="00B0F0"/>
                </a:solidFill>
              </a:rPr>
              <a:t>Сами с усами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Вопрос:  чему посвящен 2013 год?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28" y="1447800"/>
          <a:ext cx="3286148" cy="505303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217839"/>
                <a:gridCol w="1068309"/>
              </a:tblGrid>
              <a:tr h="631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/>
                        <a:t>5000 + 3000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/>
                        <a:t>Л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1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/>
                        <a:t> 7000 – 4000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/>
                        <a:t>И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1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/>
                        <a:t>9000 – 8000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/>
                        <a:t>К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1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/>
                        <a:t>6000 + 3000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/>
                        <a:t>О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1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/>
                        <a:t>1000+ 4000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/>
                        <a:t>Э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1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/>
                        <a:t>9000 – 2000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/>
                        <a:t>Я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1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/>
                        <a:t>2000 + 2000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/>
                        <a:t>Г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1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/>
                        <a:t>7000 - 5000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/>
                        <a:t>О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5286380" y="1428736"/>
          <a:ext cx="3500462" cy="5058961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214578"/>
                <a:gridCol w="1285884"/>
              </a:tblGrid>
              <a:tr h="6325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/>
                        <a:t>5000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25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/>
                        <a:t>1000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25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/>
                        <a:t>2000</a:t>
                      </a:r>
                      <a:endParaRPr lang="ru-RU" sz="3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2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/>
                        <a:t>8000</a:t>
                      </a:r>
                      <a:endParaRPr lang="ru-RU" sz="3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25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/>
                        <a:t>9000</a:t>
                      </a:r>
                      <a:endParaRPr lang="ru-RU" sz="3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25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/>
                        <a:t>4000</a:t>
                      </a:r>
                      <a:endParaRPr lang="ru-RU" sz="3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25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/>
                        <a:t>3000</a:t>
                      </a:r>
                      <a:endParaRPr lang="ru-RU" sz="3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25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/>
                        <a:t>7000</a:t>
                      </a:r>
                      <a:endParaRPr lang="ru-RU" sz="3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8000" dirty="0" smtClean="0"/>
              <a:t>ЭКОЛОГИЯ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25720" cy="783086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00B0F0"/>
                </a:solidFill>
              </a:rPr>
              <a:t>Узнавайка</a:t>
            </a:r>
            <a:endParaRPr lang="ru-RU" i="1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357298"/>
            <a:ext cx="7711440" cy="5000660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/>
              <a:t>Задача 1. </a:t>
            </a:r>
          </a:p>
          <a:p>
            <a:endParaRPr lang="ru-RU" dirty="0" smtClean="0"/>
          </a:p>
          <a:p>
            <a:r>
              <a:rPr lang="ru-RU" dirty="0" smtClean="0"/>
              <a:t> Общая площадь Лесного района составляет 163 299 гектаров. Охраняемая территория на 108 866 гектаров меньше общей площади района. Найдите охраняемую территорию района?</a:t>
            </a:r>
          </a:p>
          <a:p>
            <a:endParaRPr lang="ru-RU" dirty="0" smtClean="0"/>
          </a:p>
          <a:p>
            <a:pPr algn="ctr"/>
            <a:r>
              <a:rPr lang="ru-RU" dirty="0" smtClean="0"/>
              <a:t> 54 433 га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85728"/>
            <a:ext cx="7498080" cy="596267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/>
              <a:t>Задача 2.</a:t>
            </a:r>
          </a:p>
          <a:p>
            <a:pPr>
              <a:buNone/>
            </a:pPr>
            <a:r>
              <a:rPr lang="ru-RU" dirty="0" smtClean="0"/>
              <a:t> В некотором царстве, в Лесном государстве жил-был Иван - царевич. Было у него 3 брата. Решил он их проведать и отправился в путь. Долго ли ехал, коротко ли… На пути у него возник огромный валун, который мешал проехать Ивану – царевичу к своим братьям. А на том камне – валуне  надпись: «Чтобы меня отодвинуть , нужно решить 3 уравнения».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Порогский каменюка</a:t>
            </a:r>
            <a:endParaRPr lang="ru-RU" dirty="0"/>
          </a:p>
        </p:txBody>
      </p:sp>
      <p:pic>
        <p:nvPicPr>
          <p:cNvPr id="1027" name="Picture 3" descr="E:\Порогский каменюка\IMG_66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857628"/>
            <a:ext cx="3571875" cy="2678906"/>
          </a:xfrm>
          <a:prstGeom prst="rect">
            <a:avLst/>
          </a:prstGeom>
          <a:noFill/>
        </p:spPr>
      </p:pic>
      <p:pic>
        <p:nvPicPr>
          <p:cNvPr id="1028" name="Picture 4" descr="E:\Порогский каменюка\IMG_65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643050"/>
            <a:ext cx="4071966" cy="3054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marL="596646" indent="-514350" algn="ctr">
              <a:buClr>
                <a:srgbClr val="FF0000"/>
              </a:buClr>
              <a:buFont typeface="+mj-lt"/>
              <a:buAutoNum type="arabicPeriod"/>
            </a:pPr>
            <a:r>
              <a:rPr lang="ru-RU" b="1" dirty="0" smtClean="0"/>
              <a:t>Х + 2 = 6, 2</a:t>
            </a:r>
          </a:p>
          <a:p>
            <a:pPr marL="596646" indent="-514350" algn="ctr">
              <a:buFont typeface="+mj-lt"/>
              <a:buAutoNum type="arabicPeriod"/>
            </a:pPr>
            <a:endParaRPr lang="ru-RU" dirty="0" smtClean="0"/>
          </a:p>
          <a:p>
            <a:pPr marL="596646" indent="-514350" algn="ctr">
              <a:buClr>
                <a:srgbClr val="FF0000"/>
              </a:buClr>
              <a:buFont typeface="+mj-lt"/>
              <a:buAutoNum type="arabicPeriod"/>
            </a:pPr>
            <a:r>
              <a:rPr lang="ru-RU" b="1" dirty="0" smtClean="0"/>
              <a:t>19 – Х = 16, 7</a:t>
            </a:r>
          </a:p>
          <a:p>
            <a:pPr marL="596646" indent="-514350" algn="ctr">
              <a:buFont typeface="+mj-lt"/>
              <a:buAutoNum type="arabicPeriod"/>
            </a:pPr>
            <a:endParaRPr lang="ru-RU" dirty="0" smtClean="0"/>
          </a:p>
          <a:p>
            <a:pPr marL="596646" indent="-514350" algn="ctr">
              <a:buClr>
                <a:srgbClr val="FF0000"/>
              </a:buClr>
              <a:buFont typeface="+mj-lt"/>
              <a:buAutoNum type="arabicPeriod" startAt="3"/>
            </a:pPr>
            <a:r>
              <a:rPr lang="ru-RU" b="1" dirty="0" smtClean="0"/>
              <a:t>97,6 + Х = 100</a:t>
            </a:r>
            <a:endParaRPr lang="ru-RU" dirty="0" smtClean="0"/>
          </a:p>
          <a:p>
            <a:pPr marL="596646" indent="-514350" algn="ctr">
              <a:buFont typeface="+mj-lt"/>
              <a:buAutoNum type="arabicPeriod"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96646" indent="-514350" algn="ctr">
              <a:buClr>
                <a:srgbClr val="FF0000"/>
              </a:buClr>
              <a:buFont typeface="+mj-lt"/>
              <a:buAutoNum type="arabicPeriod"/>
            </a:pPr>
            <a:endParaRPr lang="ru-RU" dirty="0" smtClean="0"/>
          </a:p>
          <a:p>
            <a:pPr marL="596646" indent="-514350" algn="ctr">
              <a:buClr>
                <a:srgbClr val="FF0000"/>
              </a:buClr>
              <a:buSzPct val="86000"/>
              <a:buFont typeface="+mj-lt"/>
              <a:buAutoNum type="arabicPeriod"/>
            </a:pPr>
            <a:r>
              <a:rPr lang="ru-RU" dirty="0" smtClean="0"/>
              <a:t>4,2</a:t>
            </a:r>
          </a:p>
          <a:p>
            <a:pPr marL="596646" indent="-514350" algn="ctr">
              <a:buClr>
                <a:srgbClr val="FF0000"/>
              </a:buClr>
              <a:buNone/>
            </a:pPr>
            <a:endParaRPr lang="ru-RU" dirty="0" smtClean="0"/>
          </a:p>
          <a:p>
            <a:pPr marL="596646" indent="-514350" algn="ctr">
              <a:buClr>
                <a:srgbClr val="FF0000"/>
              </a:buClr>
              <a:buSzPct val="90000"/>
              <a:buFont typeface="+mj-lt"/>
              <a:buAutoNum type="arabicPeriod" startAt="2"/>
            </a:pPr>
            <a:r>
              <a:rPr lang="ru-RU" dirty="0" smtClean="0"/>
              <a:t>  2,3</a:t>
            </a:r>
          </a:p>
          <a:p>
            <a:pPr marL="596646" indent="-514350" algn="ctr">
              <a:buClr>
                <a:srgbClr val="FF0000"/>
              </a:buClr>
              <a:buNone/>
            </a:pPr>
            <a:endParaRPr lang="ru-RU" dirty="0" smtClean="0"/>
          </a:p>
          <a:p>
            <a:pPr marL="596646" indent="-514350" algn="ctr">
              <a:buClr>
                <a:srgbClr val="FF0000"/>
              </a:buClr>
              <a:buSzPct val="90000"/>
              <a:buFont typeface="+mj-lt"/>
              <a:buAutoNum type="arabicPeriod" startAt="3"/>
            </a:pPr>
            <a:r>
              <a:rPr lang="ru-RU" dirty="0" smtClean="0"/>
              <a:t>2,4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857752" y="274320"/>
            <a:ext cx="4075936" cy="725788"/>
          </a:xfrm>
        </p:spPr>
        <p:txBody>
          <a:bodyPr>
            <a:normAutofit fontScale="90000"/>
          </a:bodyPr>
          <a:lstStyle/>
          <a:p>
            <a:r>
              <a:rPr lang="ru-RU" smtClean="0">
                <a:solidFill>
                  <a:srgbClr val="00B0F0"/>
                </a:solidFill>
              </a:rPr>
              <a:t>Путь в </a:t>
            </a:r>
            <a:r>
              <a:rPr lang="ru-RU" dirty="0" smtClean="0">
                <a:solidFill>
                  <a:srgbClr val="00B0F0"/>
                </a:solidFill>
              </a:rPr>
              <a:t>космос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42976" y="214290"/>
            <a:ext cx="3516284" cy="209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072066" y="857232"/>
            <a:ext cx="3861622" cy="578647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b="1" dirty="0" smtClean="0">
              <a:solidFill>
                <a:srgbClr val="00B0F0"/>
              </a:solidFill>
            </a:endParaRPr>
          </a:p>
          <a:p>
            <a:pPr algn="ctr">
              <a:buNone/>
            </a:pPr>
            <a:r>
              <a:rPr lang="ru-RU" dirty="0" smtClean="0"/>
              <a:t>          </a:t>
            </a:r>
            <a:r>
              <a:rPr lang="ru-RU" sz="4400" b="1" dirty="0" smtClean="0"/>
              <a:t>Задача  3</a:t>
            </a:r>
          </a:p>
          <a:p>
            <a:pPr algn="ctr">
              <a:buNone/>
            </a:pPr>
            <a:endParaRPr lang="ru-RU" sz="4400" b="1" dirty="0" smtClean="0"/>
          </a:p>
          <a:p>
            <a:pPr algn="ctr">
              <a:buNone/>
            </a:pPr>
            <a:r>
              <a:rPr lang="ru-RU" sz="4400" dirty="0" smtClean="0"/>
              <a:t>Первый спутник Земли</a:t>
            </a:r>
          </a:p>
          <a:p>
            <a:pPr algn="ctr">
              <a:buNone/>
            </a:pPr>
            <a:r>
              <a:rPr lang="ru-RU" sz="4400" dirty="0" smtClean="0"/>
              <a:t>полетел в космос 4 октября</a:t>
            </a:r>
          </a:p>
          <a:p>
            <a:pPr algn="ctr">
              <a:buNone/>
            </a:pPr>
            <a:r>
              <a:rPr lang="ru-RU" sz="4400" dirty="0" smtClean="0"/>
              <a:t>1957 году, а  аллея была заложена в мае 1958 года.</a:t>
            </a:r>
          </a:p>
          <a:p>
            <a:pPr algn="ctr">
              <a:buNone/>
            </a:pPr>
            <a:r>
              <a:rPr lang="ru-RU" sz="4400" dirty="0" smtClean="0"/>
              <a:t>     Сколько лет березам?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00B0F0"/>
                </a:solidFill>
              </a:rPr>
              <a:t>      </a:t>
            </a:r>
            <a:r>
              <a:rPr lang="ru-RU" sz="4400" dirty="0" smtClean="0"/>
              <a:t>Когда эта дата исполни</a:t>
            </a:r>
            <a:endParaRPr lang="ru-RU" sz="4400" dirty="0" smtClean="0">
              <a:solidFill>
                <a:srgbClr val="00B0F0"/>
              </a:solidFill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rgbClr val="00B0F0"/>
                </a:solidFill>
              </a:rPr>
              <a:t>       </a:t>
            </a:r>
            <a:r>
              <a:rPr lang="ru-RU" sz="4400" dirty="0" smtClean="0"/>
              <a:t>лась в 2013 году?</a:t>
            </a:r>
          </a:p>
          <a:p>
            <a:pPr algn="ctr">
              <a:buNone/>
            </a:pPr>
            <a:endParaRPr lang="ru-RU" sz="4400" dirty="0" smtClean="0"/>
          </a:p>
          <a:p>
            <a:pPr>
              <a:buNone/>
            </a:pPr>
            <a:endParaRPr lang="ru-RU" b="1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ru-RU" sz="5800" dirty="0" smtClean="0"/>
              <a:t>                  55 лет</a:t>
            </a:r>
          </a:p>
          <a:p>
            <a:pPr>
              <a:buNone/>
            </a:pPr>
            <a:r>
              <a:rPr lang="ru-RU" sz="5800" dirty="0" smtClean="0"/>
              <a:t>              май 2013 г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285992"/>
            <a:ext cx="3500462" cy="2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5" y="4647504"/>
            <a:ext cx="3429024" cy="221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219</TotalTime>
  <Words>335</Words>
  <Application>Microsoft Office PowerPoint</Application>
  <PresentationFormat>Экран (4:3)</PresentationFormat>
  <Paragraphs>143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Сложение и вычитание целых чисел и десятичных дробей</vt:lpstr>
      <vt:lpstr>Слайд 2</vt:lpstr>
      <vt:lpstr>Сами с усами Вопрос:  чему посвящен 2013 год?</vt:lpstr>
      <vt:lpstr>Слайд 4</vt:lpstr>
      <vt:lpstr>Узнавайка</vt:lpstr>
      <vt:lpstr>Слайд 6</vt:lpstr>
      <vt:lpstr>Порогский каменюка</vt:lpstr>
      <vt:lpstr>Слайд 8</vt:lpstr>
      <vt:lpstr>Путь в космос</vt:lpstr>
      <vt:lpstr>  Задача 4   У школы в с. Михайловское посажана аллея лиственниц. Все деревья имеют разные размеры (по толщине): 1,8 м; 2,08 м;  1,008 м ; 0,98 м. Расположите  в порядке возрастания размеры деревьев.      0,98 м; 1,008 м; 1,8 м; 2,08 м    </vt:lpstr>
      <vt:lpstr>Почтовая</vt:lpstr>
      <vt:lpstr>Слайд 12</vt:lpstr>
      <vt:lpstr> курган</vt:lpstr>
      <vt:lpstr>                 БОБР  РЫСЬ  ЛОСЬ                    </vt:lpstr>
      <vt:lpstr>                                               Глухарь</vt:lpstr>
      <vt:lpstr>Слайд 16</vt:lpstr>
      <vt:lpstr>Итог урока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Сложение и вычитание целых чисел и десятичных дробей</dc:title>
  <dc:creator>User</dc:creator>
  <cp:lastModifiedBy>Химия</cp:lastModifiedBy>
  <cp:revision>28</cp:revision>
  <dcterms:created xsi:type="dcterms:W3CDTF">2013-10-13T19:58:55Z</dcterms:created>
  <dcterms:modified xsi:type="dcterms:W3CDTF">2013-11-20T10:21:45Z</dcterms:modified>
</cp:coreProperties>
</file>