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72" r:id="rId4"/>
    <p:sldId id="256" r:id="rId5"/>
    <p:sldId id="259" r:id="rId6"/>
    <p:sldId id="260" r:id="rId7"/>
    <p:sldId id="261" r:id="rId8"/>
    <p:sldId id="27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33CC33"/>
    <a:srgbClr val="99CCFF"/>
    <a:srgbClr val="990099"/>
    <a:srgbClr val="800080"/>
    <a:srgbClr val="000066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260648"/>
            <a:ext cx="8568952" cy="34163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«Земля удивительно плодородна»</a:t>
            </a:r>
          </a:p>
          <a:p>
            <a:pPr algn="r"/>
            <a:endParaRPr lang="ru-RU" sz="5400" b="1" spc="50" dirty="0" smtClean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r"/>
            <a:r>
              <a:rPr lang="ru-RU" sz="54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Тацит</a:t>
            </a:r>
            <a:endParaRPr lang="ru-RU" sz="5400" b="1" cap="none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6392" name="Picture 8" descr="http://www.citatecelebre.eu/imgupl/author/t-600x600/tacitus--3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2193"/>
            <a:ext cx="3384376" cy="48813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Отчёт группы №1.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980728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При недостатке </a:t>
            </a: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КАЛИЯ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у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растений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наблюдаются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следующие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признаки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рост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 задержка роста </a:t>
            </a:r>
            <a:endParaRPr lang="ru-RU" sz="2800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листовая пластинка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    1. 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голубовато-зелёная,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побурение и отмирание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кончиков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листьев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    2. «краевой ожог», края листьев закручиваются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    3. прежде всего страдают старые листья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соцветия и бутоны 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задерживаются в развитии</a:t>
            </a:r>
            <a:endParaRPr lang="ru-RU" sz="2800" dirty="0" smtClean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Picture 6" descr="http://bonsay.org.ua/_bl/0/01236751.jpg"/>
          <p:cNvPicPr>
            <a:picLocks noChangeAspect="1" noChangeArrowheads="1"/>
          </p:cNvPicPr>
          <p:nvPr/>
        </p:nvPicPr>
        <p:blipFill>
          <a:blip r:embed="rId2" cstate="print"/>
          <a:srcRect l="3679" t="40162" r="52053" b="26407"/>
          <a:stretch>
            <a:fillRect/>
          </a:stretch>
        </p:blipFill>
        <p:spPr bwMode="auto">
          <a:xfrm>
            <a:off x="5450498" y="1124744"/>
            <a:ext cx="3369974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Отчёт группы №1.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05273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При недостатке  </a:t>
            </a: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ФОСФОРА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у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растений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наблюдаются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следующие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признаки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:</a:t>
            </a:r>
            <a:endParaRPr lang="ru-RU" sz="2800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рост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 угнетённый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листовая пластинка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 1.  тёмно-зелёная,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голубоватая, пурпурные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и фиолетовые оттенки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 2.  при отмирании тканей листа - почернение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 3.  прежде всего страдают старые листья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соцветия и бутоны 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задержка цветения и созревания</a:t>
            </a:r>
            <a:endParaRPr lang="ru-RU" sz="2800" dirty="0" smtClean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8194" name="Picture 2" descr="http://gardenika.ru/images/fosfor.jpg"/>
          <p:cNvPicPr>
            <a:picLocks noChangeAspect="1" noChangeArrowheads="1"/>
          </p:cNvPicPr>
          <p:nvPr/>
        </p:nvPicPr>
        <p:blipFill>
          <a:blip r:embed="rId2" cstate="print"/>
          <a:srcRect t="3774"/>
          <a:stretch>
            <a:fillRect/>
          </a:stretch>
        </p:blipFill>
        <p:spPr bwMode="auto">
          <a:xfrm>
            <a:off x="5508104" y="1124744"/>
            <a:ext cx="3379889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Отчёт группы №2.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916832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Задание 3 уровня.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Ca(H</a:t>
            </a:r>
            <a:r>
              <a:rPr lang="en-US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PO</a:t>
            </a:r>
            <a:r>
              <a:rPr lang="en-US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4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)</a:t>
            </a:r>
            <a:r>
              <a:rPr lang="en-US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2 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+ 2Ca(OH)</a:t>
            </a:r>
            <a:r>
              <a:rPr lang="en-US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2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→</a:t>
            </a:r>
            <a:r>
              <a:rPr lang="ru-RU" sz="40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 </a:t>
            </a:r>
            <a:endParaRPr lang="en-US" sz="4000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4000" b="1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sz="40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→</a:t>
            </a:r>
            <a:r>
              <a:rPr lang="ru-RU" sz="40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 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Ca</a:t>
            </a:r>
            <a:r>
              <a:rPr lang="en-US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3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(PO4)</a:t>
            </a:r>
            <a:r>
              <a:rPr lang="en-US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2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 + 4H</a:t>
            </a:r>
            <a:r>
              <a:rPr lang="en-US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2</a:t>
            </a:r>
            <a:r>
              <a:rPr lang="en-US" sz="40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/>
              </a:rPr>
              <a:t>O</a:t>
            </a:r>
            <a:endParaRPr lang="ru-RU" sz="4000" b="1" dirty="0" smtClean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Отчёт группы №</a:t>
            </a:r>
            <a:r>
              <a:rPr lang="en-US" sz="4800" b="1" dirty="0" smtClean="0">
                <a:solidFill>
                  <a:srgbClr val="006600"/>
                </a:solidFill>
                <a:latin typeface="Comic Sans MS" pitchFamily="66" charset="0"/>
              </a:rPr>
              <a:t>3</a:t>
            </a:r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.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05273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 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 200 кг ∙ 48 рублей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кг =  9 600 рублей - потратил бы фермер на покупку  простого суперфосфата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Ca(H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+ 2CaSO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 Ca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(PO4)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1 моль                          1 моль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506 кг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кмоль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310 кг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кмоль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506 кг                            310 кг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            506 кг        310 кг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---------- =  ----------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200 кг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= 122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,5 кг – купил  фермер фосфоритной муки из расчёта на 1 га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Отчёт группы №</a:t>
            </a:r>
            <a:r>
              <a:rPr lang="en-US" sz="4800" b="1" dirty="0" smtClean="0">
                <a:solidFill>
                  <a:srgbClr val="006600"/>
                </a:solidFill>
                <a:latin typeface="Comic Sans MS" pitchFamily="66" charset="0"/>
              </a:rPr>
              <a:t>3</a:t>
            </a:r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.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Решение задачи:</a:t>
            </a:r>
          </a:p>
          <a:p>
            <a:pPr marL="342900" indent="-342900"/>
            <a:r>
              <a:rPr lang="ru-RU" sz="2400" dirty="0" smtClean="0">
                <a:latin typeface="Times New Roman"/>
                <a:cs typeface="Times New Roman"/>
              </a:rPr>
              <a:t>4) 122,5 : 3 = 40,8 – столько 3-кг мешков надо, купил 41 мешок</a:t>
            </a:r>
          </a:p>
          <a:p>
            <a:pPr marL="342900" indent="-342900"/>
            <a:r>
              <a:rPr lang="ru-RU" sz="2400" dirty="0" smtClean="0">
                <a:latin typeface="Times New Roman"/>
                <a:cs typeface="Times New Roman"/>
              </a:rPr>
              <a:t>     41 мешок ∙ 54 рубля</a:t>
            </a:r>
            <a:r>
              <a:rPr lang="en-US" sz="2400" dirty="0" smtClean="0">
                <a:latin typeface="Times New Roman"/>
                <a:cs typeface="Times New Roman"/>
              </a:rPr>
              <a:t>/3</a:t>
            </a:r>
            <a:r>
              <a:rPr lang="ru-RU" sz="2400" dirty="0" smtClean="0">
                <a:latin typeface="Times New Roman"/>
                <a:cs typeface="Times New Roman"/>
              </a:rPr>
              <a:t>кг мешок = 2 214 рублей – потратил фермер на покупку фосфоритной муки</a:t>
            </a:r>
          </a:p>
          <a:p>
            <a:pPr marL="342900" indent="-342900"/>
            <a:endParaRPr lang="ru-RU" sz="2400" dirty="0" smtClean="0">
              <a:latin typeface="Times New Roman"/>
              <a:cs typeface="Times New Roman"/>
            </a:endParaRPr>
          </a:p>
          <a:p>
            <a:pPr marL="342900" indent="-342900"/>
            <a:r>
              <a:rPr lang="ru-RU" sz="2400" dirty="0" smtClean="0">
                <a:latin typeface="Times New Roman"/>
                <a:cs typeface="Times New Roman"/>
              </a:rPr>
              <a:t>5)  9600 рублей – 2214 рублей = 7 386 рублей – экономическая выгода от покупки</a:t>
            </a:r>
            <a:endParaRPr lang="ru-RU" sz="2400" dirty="0"/>
          </a:p>
        </p:txBody>
      </p:sp>
      <p:pic>
        <p:nvPicPr>
          <p:cNvPr id="6" name="Picture 10" descr="j02333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89040"/>
            <a:ext cx="2793148" cy="2878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Отчёт группы №4.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1844824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   жидкие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   </a:t>
            </a: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растворимые</a:t>
            </a:r>
          </a:p>
          <a:p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    </a:t>
            </a: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в воде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   «палочки» </a:t>
            </a:r>
            <a:endParaRPr lang="ru-RU" sz="3200" dirty="0" smtClean="0">
              <a:solidFill>
                <a:srgbClr val="800080"/>
              </a:solidFill>
              <a:latin typeface="Comic Sans MS" pitchFamily="66" charset="0"/>
            </a:endParaRPr>
          </a:p>
          <a:p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</a:t>
            </a: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     </a:t>
            </a: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или </a:t>
            </a: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«свечки»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solidFill>
                  <a:srgbClr val="800080"/>
                </a:solidFill>
                <a:latin typeface="Comic Sans MS" pitchFamily="66" charset="0"/>
              </a:rPr>
              <a:t>    «жемчужины» </a:t>
            </a:r>
          </a:p>
        </p:txBody>
      </p:sp>
      <p:pic>
        <p:nvPicPr>
          <p:cNvPr id="4098" name="Picture 2" descr="http://gektar2.at.ua/foto/mineralnye_udobrenija1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4555232" cy="34164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11967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99"/>
                </a:solidFill>
                <a:latin typeface="Comic Sans MS" pitchFamily="66" charset="0"/>
              </a:rPr>
              <a:t>Формы выпускаемых удобрений:</a:t>
            </a:r>
            <a:endParaRPr lang="ru-RU" sz="3200" b="1" dirty="0">
              <a:solidFill>
                <a:srgbClr val="99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48680"/>
            <a:ext cx="8892480" cy="507831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«Недостаточно только получить знания; </a:t>
            </a:r>
          </a:p>
          <a:p>
            <a:pPr algn="r"/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надо найти им приложение</a:t>
            </a:r>
            <a:r>
              <a:rPr lang="ru-RU" sz="54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»</a:t>
            </a:r>
          </a:p>
          <a:p>
            <a:pPr algn="r"/>
            <a:endParaRPr lang="ru-RU" sz="5400" b="1" cap="none" spc="50" dirty="0" smtClean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r"/>
            <a:r>
              <a:rPr lang="ru-RU" sz="54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И. Гёте</a:t>
            </a:r>
            <a:endParaRPr lang="ru-RU" sz="5400" b="1" cap="none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6" name="Picture 4" descr="http://www.newacropol.ru/pub/DoneNA/Ge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08920"/>
            <a:ext cx="32099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96944" cy="590931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«Единственный путь, ведущий к знанию, </a:t>
            </a:r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 это </a:t>
            </a:r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деятельность»</a:t>
            </a:r>
          </a:p>
          <a:p>
            <a:pPr algn="r"/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Б.Шоу</a:t>
            </a:r>
          </a:p>
          <a:p>
            <a:r>
              <a:rPr lang="ru-RU" sz="54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«Как приятно знать, что ты что-то узнал!»</a:t>
            </a:r>
          </a:p>
          <a:p>
            <a:pPr algn="r"/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Мольер</a:t>
            </a:r>
            <a:endParaRPr lang="ru-RU" sz="5400" b="1" cap="none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cs417924.userapi.com/v417924093/55b/ThqujbcY0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196752"/>
            <a:ext cx="4824536" cy="482453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51520" y="1340768"/>
            <a:ext cx="3410101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</a:t>
            </a:r>
          </a:p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 работу!</a:t>
            </a:r>
          </a:p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Удачи!</a:t>
            </a:r>
            <a:endParaRPr lang="ru-RU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Comic Sans MS" pitchFamily="66" charset="0"/>
              </a:rPr>
              <a:t>ВЕЩЕСТВА</a:t>
            </a:r>
            <a:endParaRPr lang="ru-RU" sz="48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12776"/>
            <a:ext cx="4644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Comic Sans MS" pitchFamily="66" charset="0"/>
              </a:rPr>
              <a:t>органические   </a:t>
            </a:r>
            <a:r>
              <a:rPr lang="ru-RU" sz="4000" dirty="0" smtClean="0"/>
              <a:t>  </a:t>
            </a:r>
            <a:r>
              <a:rPr lang="ru-RU" dirty="0" smtClean="0"/>
              <a:t>                                                               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412776"/>
            <a:ext cx="449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Comic Sans MS" pitchFamily="66" charset="0"/>
              </a:rPr>
              <a:t>неорганические 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348880"/>
            <a:ext cx="46440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белки</a:t>
            </a:r>
          </a:p>
          <a:p>
            <a:pPr algn="ctr"/>
            <a:r>
              <a:rPr lang="ru-RU" sz="3200" dirty="0" smtClean="0">
                <a:latin typeface="Comic Sans MS" pitchFamily="66" charset="0"/>
              </a:rPr>
              <a:t>жиры</a:t>
            </a:r>
          </a:p>
          <a:p>
            <a:pPr algn="ctr"/>
            <a:r>
              <a:rPr lang="ru-RU" sz="3200" dirty="0" smtClean="0">
                <a:latin typeface="Comic Sans MS" pitchFamily="66" charset="0"/>
              </a:rPr>
              <a:t> углеводы</a:t>
            </a:r>
          </a:p>
          <a:p>
            <a:pPr algn="ctr"/>
            <a:r>
              <a:rPr lang="ru-RU" sz="3200" dirty="0" smtClean="0">
                <a:latin typeface="Comic Sans MS" pitchFamily="66" charset="0"/>
              </a:rPr>
              <a:t>нуклеиновые кислоты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2348880"/>
            <a:ext cx="4499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вода</a:t>
            </a:r>
          </a:p>
          <a:p>
            <a:pPr algn="ctr"/>
            <a:r>
              <a:rPr lang="ru-RU" sz="3200" dirty="0" smtClean="0">
                <a:latin typeface="Comic Sans MS" pitchFamily="66" charset="0"/>
              </a:rPr>
              <a:t>минеральные соли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6652557" y="1444288"/>
            <a:ext cx="506731" cy="44761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2146477" y="2218628"/>
            <a:ext cx="506729" cy="47996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5229200"/>
            <a:ext cx="4788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C H O N P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976" y="4293096"/>
            <a:ext cx="47880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H O </a:t>
            </a:r>
            <a:endParaRPr lang="ru-RU" sz="3200" dirty="0" smtClean="0">
              <a:latin typeface="Comic Sans MS" pitchFamily="66" charset="0"/>
            </a:endParaRPr>
          </a:p>
          <a:p>
            <a:pPr algn="ctr"/>
            <a:r>
              <a:rPr lang="ru-RU" sz="3200" dirty="0" smtClean="0">
                <a:latin typeface="Comic Sans MS" pitchFamily="66" charset="0"/>
              </a:rPr>
              <a:t>катионы металлов</a:t>
            </a:r>
            <a:endParaRPr lang="en-US" sz="3200" dirty="0" smtClean="0">
              <a:latin typeface="Comic Sans MS" pitchFamily="66" charset="0"/>
            </a:endParaRPr>
          </a:p>
          <a:p>
            <a:pPr algn="ctr"/>
            <a:r>
              <a:rPr lang="ru-RU" sz="3200" dirty="0" smtClean="0">
                <a:latin typeface="Comic Sans MS" pitchFamily="66" charset="0"/>
              </a:rPr>
              <a:t>и анионы кислотных остатков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 animBg="1"/>
      <p:bldP spid="12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lene.typepad.com/.a/6a010536583aff970b0105365859f7970b-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148064" cy="6336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844824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Минеральные</a:t>
            </a:r>
            <a:r>
              <a:rPr lang="ru-RU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8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удобрения</a:t>
            </a:r>
            <a:endParaRPr lang="ru-RU" sz="8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784976" cy="674030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«Гораздо труднее </a:t>
            </a:r>
            <a:r>
              <a:rPr lang="ru-RU" sz="54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увидеть проблему, чем найти её </a:t>
            </a:r>
            <a:r>
              <a:rPr lang="ru-RU" sz="54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решение. Для первого требуется воображение, а для второго только умение»</a:t>
            </a:r>
            <a:endParaRPr lang="ru-RU" sz="5400" b="1" spc="50" dirty="0" smtClean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ru-RU" sz="5400" b="1" cap="none" spc="50" dirty="0" smtClean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ru-RU" sz="5400" b="1" spc="50" dirty="0" smtClean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0066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Джон Бернал</a:t>
            </a:r>
            <a:endParaRPr lang="ru-RU" sz="5400" b="1" cap="none" spc="50" dirty="0">
              <a:ln w="12700" cmpd="sng">
                <a:solidFill>
                  <a:srgbClr val="FFFF00"/>
                </a:solidFill>
                <a:prstDash val="solid"/>
              </a:ln>
              <a:solidFill>
                <a:srgbClr val="0066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3314" name="Picture 2" descr="http://www.modernlib.ru/books/bse/bolshaya_sovetskaya_enciklopediya_be/i009-001-217678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789040"/>
            <a:ext cx="2091680" cy="2905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УДОБРЕНИЯ\Москва_Инструкция_по_применению.JPG"/>
          <p:cNvPicPr>
            <a:picLocks noChangeAspect="1" noChangeArrowheads="1"/>
          </p:cNvPicPr>
          <p:nvPr/>
        </p:nvPicPr>
        <p:blipFill>
          <a:blip r:embed="rId2" cstate="print"/>
          <a:srcRect t="41114"/>
          <a:stretch>
            <a:fillRect/>
          </a:stretch>
        </p:blipFill>
        <p:spPr bwMode="auto">
          <a:xfrm>
            <a:off x="0" y="3284984"/>
            <a:ext cx="9144000" cy="266429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260648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Минеральные</a:t>
            </a:r>
            <a:r>
              <a:rPr lang="ru-RU" sz="8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8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удобрения</a:t>
            </a:r>
            <a:r>
              <a:rPr lang="ru-RU" sz="8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:</a:t>
            </a:r>
            <a:endParaRPr lang="ru-RU" sz="8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0466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Цель и задачи урока:</a:t>
            </a:r>
            <a:endParaRPr lang="ru-RU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381418"/>
            <a:ext cx="849694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Цель урока: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разработать инструкцию по грамотному  применению удобрений в домашних условиях.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66"/>
              </a:solidFill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рассмотреть признаки, которые помогут диагностировать нехватку питательных элементов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изучить положительные и отрицательные стороны различных по форме выпуска удобрений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выявить факторы, которые могут негативно сказаться на растениях при неправильном использовании удобрений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сформулировать правила безопасности при работе с удобрениями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mrhow.ru/uploads/posts/2011-12/1324815741_kak-ispolzovat-udobreniya-dlitelnogo-deystviya-dlya-komnatnyh-rasteni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24530"/>
            <a:ext cx="7699073" cy="54448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606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Работа в группах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6600"/>
                </a:solidFill>
                <a:latin typeface="Comic Sans MS" pitchFamily="66" charset="0"/>
              </a:rPr>
              <a:t>Отчёт группы №1.</a:t>
            </a:r>
            <a:endParaRPr lang="ru-RU" sz="4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052736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При недостатке </a:t>
            </a: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АЗОТА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у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растений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наблюдаются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с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ледующие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признаки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рост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з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амедляется </a:t>
            </a:r>
            <a:endParaRPr lang="ru-RU" sz="2800" i="1" dirty="0" smtClean="0">
              <a:solidFill>
                <a:prstClr val="black"/>
              </a:solidFill>
              <a:latin typeface="Comic Sans MS" pitchFamily="66" charset="0"/>
              <a:ea typeface="Georgia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листовая пластинка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1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.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светлеет, появляются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желтые, оранжевые, красные оттенки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 2. преждевременно опадает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  3. прежде всего страдают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старые листья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соцветия и </a:t>
            </a:r>
            <a:r>
              <a:rPr lang="ru-RU" sz="2800" b="1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бутоны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  </a:t>
            </a:r>
            <a:r>
              <a:rPr lang="ru-RU" sz="2800" i="1" dirty="0" smtClean="0">
                <a:solidFill>
                  <a:prstClr val="black"/>
                </a:solidFill>
                <a:latin typeface="Comic Sans MS" pitchFamily="66" charset="0"/>
                <a:ea typeface="Georgia" pitchFamily="18" charset="0"/>
                <a:cs typeface="Times New Roman" pitchFamily="18" charset="0"/>
              </a:rPr>
              <a:t>мелкие</a:t>
            </a:r>
            <a:endParaRPr lang="ru-RU" sz="2800" dirty="0" smtClean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Picture 8" descr="http://bonsay.org.ua/_bl/0/01236751.jpg"/>
          <p:cNvPicPr>
            <a:picLocks noChangeAspect="1" noChangeArrowheads="1"/>
          </p:cNvPicPr>
          <p:nvPr/>
        </p:nvPicPr>
        <p:blipFill>
          <a:blip r:embed="rId2" cstate="print"/>
          <a:srcRect l="7623" t="2961" r="53173" b="64471"/>
          <a:stretch>
            <a:fillRect/>
          </a:stretch>
        </p:blipFill>
        <p:spPr bwMode="auto">
          <a:xfrm>
            <a:off x="5796136" y="1124744"/>
            <a:ext cx="295232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</TotalTime>
  <Words>518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ЛЮЛЮ</dc:creator>
  <cp:lastModifiedBy>ЛЮЛЮ</cp:lastModifiedBy>
  <cp:revision>33</cp:revision>
  <dcterms:created xsi:type="dcterms:W3CDTF">2013-03-21T13:25:31Z</dcterms:created>
  <dcterms:modified xsi:type="dcterms:W3CDTF">2013-03-21T20:01:47Z</dcterms:modified>
</cp:coreProperties>
</file>