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9" r:id="rId4"/>
    <p:sldId id="276" r:id="rId5"/>
    <p:sldId id="261" r:id="rId6"/>
    <p:sldId id="262" r:id="rId7"/>
    <p:sldId id="263" r:id="rId8"/>
    <p:sldId id="275" r:id="rId9"/>
    <p:sldId id="267" r:id="rId10"/>
    <p:sldId id="279" r:id="rId11"/>
    <p:sldId id="272" r:id="rId12"/>
    <p:sldId id="266" r:id="rId13"/>
    <p:sldId id="270"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800000"/>
    <a:srgbClr val="070903"/>
    <a:srgbClr val="D60093"/>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660"/>
  </p:normalViewPr>
  <p:slideViewPr>
    <p:cSldViewPr>
      <p:cViewPr varScale="1">
        <p:scale>
          <a:sx n="50" d="100"/>
          <a:sy n="50" d="100"/>
        </p:scale>
        <p:origin x="-1262"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3CA506-4E36-4B1E-88E6-518AD92E4FCD}" type="datetimeFigureOut">
              <a:rPr lang="ru-RU" smtClean="0"/>
              <a:pPr/>
              <a:t>20.11.2013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C3A1C6-653C-4753-863F-0D2D05D9A39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EC3A1C6-653C-4753-863F-0D2D05D9A394}"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EC3A1C6-653C-4753-863F-0D2D05D9A394}"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2000">
              <a:srgbClr val="FFFF00">
                <a:alpha val="35000"/>
              </a:srgbClr>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7d612434e161f780df9e2c5fb9fec461_.jpg"/>
          <p:cNvPicPr>
            <a:picLocks noChangeAspect="1"/>
          </p:cNvPicPr>
          <p:nvPr/>
        </p:nvPicPr>
        <p:blipFill>
          <a:blip r:embed="rId2" cstate="print"/>
          <a:stretch>
            <a:fillRect/>
          </a:stretch>
        </p:blipFill>
        <p:spPr>
          <a:xfrm>
            <a:off x="500034" y="785794"/>
            <a:ext cx="3787140"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4500562" y="2285992"/>
            <a:ext cx="4143404" cy="1446550"/>
          </a:xfrm>
          <a:prstGeom prst="rect">
            <a:avLst/>
          </a:prstGeom>
          <a:noFill/>
        </p:spPr>
        <p:txBody>
          <a:bodyPr wrap="square" rtlCol="0">
            <a:spAutoFit/>
          </a:bodyPr>
          <a:lstStyle/>
          <a:p>
            <a:r>
              <a:rPr lang="ru-RU" sz="4400" dirty="0" smtClean="0">
                <a:solidFill>
                  <a:srgbClr val="A50021"/>
                </a:solidFill>
              </a:rPr>
              <a:t>    </a:t>
            </a:r>
            <a:r>
              <a:rPr lang="ru-RU" sz="4400" b="1" dirty="0" smtClean="0">
                <a:solidFill>
                  <a:srgbClr val="A50021"/>
                </a:solidFill>
              </a:rPr>
              <a:t>НАРОДНОЕ  </a:t>
            </a:r>
          </a:p>
          <a:p>
            <a:r>
              <a:rPr lang="ru-RU" sz="4400" b="1" dirty="0" smtClean="0">
                <a:solidFill>
                  <a:srgbClr val="A50021"/>
                </a:solidFill>
              </a:rPr>
              <a:t>   ТВОРЧЕСТВО</a:t>
            </a:r>
            <a:endParaRPr lang="ru-RU" sz="4400" b="1" dirty="0">
              <a:solidFill>
                <a:srgbClr val="A50021"/>
              </a:solidFill>
            </a:endParaRPr>
          </a:p>
        </p:txBody>
      </p:sp>
      <p:sp>
        <p:nvSpPr>
          <p:cNvPr id="8" name="TextBox 7"/>
          <p:cNvSpPr txBox="1"/>
          <p:nvPr/>
        </p:nvSpPr>
        <p:spPr>
          <a:xfrm>
            <a:off x="5357818" y="1428736"/>
            <a:ext cx="2303708" cy="769441"/>
          </a:xfrm>
          <a:prstGeom prst="rect">
            <a:avLst/>
          </a:prstGeom>
          <a:noFill/>
        </p:spPr>
        <p:txBody>
          <a:bodyPr wrap="none" rtlCol="0">
            <a:spAutoFit/>
          </a:bodyPr>
          <a:lstStyle/>
          <a:p>
            <a:r>
              <a:rPr lang="ru-RU" sz="4400" b="1" dirty="0" smtClean="0">
                <a:solidFill>
                  <a:srgbClr val="A50021"/>
                </a:solidFill>
              </a:rPr>
              <a:t>УСТНОЕ  </a:t>
            </a:r>
            <a:endParaRPr lang="ru-RU" sz="4400" b="1" dirty="0">
              <a:solidFill>
                <a:srgbClr val="A5002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8229600" cy="2000264"/>
          </a:xfrm>
        </p:spPr>
        <p:txBody>
          <a:bodyPr>
            <a:normAutofit fontScale="90000"/>
          </a:bodyPr>
          <a:lstStyle/>
          <a:p>
            <a:r>
              <a:rPr lang="ru-RU" sz="2700" b="1" i="1" dirty="0" smtClean="0">
                <a:solidFill>
                  <a:schemeClr val="tx2">
                    <a:lumMod val="50000"/>
                  </a:schemeClr>
                </a:solidFill>
              </a:rPr>
              <a:t>Это что за потолок?  То он низок, то высок,</a:t>
            </a:r>
            <a:br>
              <a:rPr lang="ru-RU" sz="2700" b="1" i="1" dirty="0" smtClean="0">
                <a:solidFill>
                  <a:schemeClr val="tx2">
                    <a:lumMod val="50000"/>
                  </a:schemeClr>
                </a:solidFill>
              </a:rPr>
            </a:br>
            <a:r>
              <a:rPr lang="ru-RU" sz="2700" b="1" i="1" dirty="0" smtClean="0">
                <a:solidFill>
                  <a:schemeClr val="tx2">
                    <a:lumMod val="50000"/>
                  </a:schemeClr>
                </a:solidFill>
              </a:rPr>
              <a:t>То он сер, то беловат, то чуть-чуть голубоват.</a:t>
            </a:r>
            <a:br>
              <a:rPr lang="ru-RU" sz="2700" b="1" i="1" dirty="0" smtClean="0">
                <a:solidFill>
                  <a:schemeClr val="tx2">
                    <a:lumMod val="50000"/>
                  </a:schemeClr>
                </a:solidFill>
              </a:rPr>
            </a:br>
            <a:r>
              <a:rPr lang="ru-RU" sz="2700" b="1" i="1" dirty="0" smtClean="0">
                <a:solidFill>
                  <a:schemeClr val="tx2">
                    <a:lumMod val="50000"/>
                  </a:schemeClr>
                </a:solidFill>
              </a:rPr>
              <a:t>А порой такой красивый –  кружевной и синий-синий</a:t>
            </a:r>
            <a:r>
              <a:rPr lang="ru-RU" sz="2700" b="1" dirty="0" smtClean="0"/>
              <a:t>!</a:t>
            </a:r>
            <a:r>
              <a:rPr lang="ru-RU" sz="2700" dirty="0" smtClean="0"/>
              <a:t/>
            </a:r>
            <a:br>
              <a:rPr lang="ru-RU" sz="2700" dirty="0" smtClean="0"/>
            </a:br>
            <a:r>
              <a:rPr lang="ru-RU" sz="1400" dirty="0" smtClean="0"/>
              <a:t/>
            </a:r>
            <a:br>
              <a:rPr lang="ru-RU" sz="1400" dirty="0" smtClean="0"/>
            </a:br>
            <a:endParaRPr lang="ru-RU" sz="1400" dirty="0"/>
          </a:p>
        </p:txBody>
      </p:sp>
      <p:pic>
        <p:nvPicPr>
          <p:cNvPr id="4" name="Содержимое 3" descr="600_110406_1302113807_2.jpg"/>
          <p:cNvPicPr>
            <a:picLocks noGrp="1" noChangeAspect="1"/>
          </p:cNvPicPr>
          <p:nvPr>
            <p:ph idx="1"/>
          </p:nvPr>
        </p:nvPicPr>
        <p:blipFill>
          <a:blip r:embed="rId2" cstate="print"/>
          <a:srcRect b="10031"/>
          <a:stretch>
            <a:fillRect/>
          </a:stretch>
        </p:blipFill>
        <p:spPr>
          <a:xfrm>
            <a:off x="1071538" y="1857364"/>
            <a:ext cx="7429552" cy="453873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800000"/>
                </a:solidFill>
              </a:rPr>
              <a:t>  НАРОДНЫЕ  СКАЗКИ</a:t>
            </a:r>
            <a:endParaRPr lang="ru-RU" b="1" dirty="0">
              <a:solidFill>
                <a:srgbClr val="800000"/>
              </a:solidFill>
            </a:endParaRPr>
          </a:p>
        </p:txBody>
      </p:sp>
      <p:pic>
        <p:nvPicPr>
          <p:cNvPr id="4" name="Рисунок 3" descr="82130_big.jpg"/>
          <p:cNvPicPr>
            <a:picLocks noChangeAspect="1"/>
          </p:cNvPicPr>
          <p:nvPr/>
        </p:nvPicPr>
        <p:blipFill>
          <a:blip r:embed="rId2" cstate="print"/>
          <a:stretch>
            <a:fillRect/>
          </a:stretch>
        </p:blipFill>
        <p:spPr>
          <a:xfrm rot="20670166">
            <a:off x="682154" y="2299174"/>
            <a:ext cx="2072248" cy="2714644"/>
          </a:xfrm>
          <a:prstGeom prst="rect">
            <a:avLst/>
          </a:prstGeom>
          <a:ln>
            <a:noFill/>
          </a:ln>
          <a:effectLst>
            <a:outerShdw blurRad="190500" algn="tl" rotWithShape="0">
              <a:srgbClr val="000000">
                <a:alpha val="70000"/>
              </a:srgbClr>
            </a:outerShdw>
          </a:effectLst>
        </p:spPr>
      </p:pic>
      <p:pic>
        <p:nvPicPr>
          <p:cNvPr id="5" name="Рисунок 4" descr="81302_big.jpg"/>
          <p:cNvPicPr>
            <a:picLocks noChangeAspect="1"/>
          </p:cNvPicPr>
          <p:nvPr/>
        </p:nvPicPr>
        <p:blipFill>
          <a:blip r:embed="rId3" cstate="print"/>
          <a:srcRect t="9284" r="1869" b="5304"/>
          <a:stretch>
            <a:fillRect/>
          </a:stretch>
        </p:blipFill>
        <p:spPr>
          <a:xfrm>
            <a:off x="3571868" y="1928802"/>
            <a:ext cx="2064059" cy="2714644"/>
          </a:xfrm>
          <a:prstGeom prst="rect">
            <a:avLst/>
          </a:prstGeom>
          <a:ln>
            <a:noFill/>
          </a:ln>
          <a:effectLst>
            <a:outerShdw blurRad="190500" algn="tl" rotWithShape="0">
              <a:srgbClr val="000000">
                <a:alpha val="70000"/>
              </a:srgbClr>
            </a:outerShdw>
          </a:effectLst>
        </p:spPr>
      </p:pic>
      <p:pic>
        <p:nvPicPr>
          <p:cNvPr id="6" name="Рисунок 5" descr="3333.jpg"/>
          <p:cNvPicPr>
            <a:picLocks noChangeAspect="1"/>
          </p:cNvPicPr>
          <p:nvPr/>
        </p:nvPicPr>
        <p:blipFill>
          <a:blip r:embed="rId4" cstate="print"/>
          <a:stretch>
            <a:fillRect/>
          </a:stretch>
        </p:blipFill>
        <p:spPr>
          <a:xfrm rot="834990">
            <a:off x="6369853" y="2339188"/>
            <a:ext cx="1961784" cy="2714644"/>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428596" y="1214422"/>
            <a:ext cx="8215370" cy="369332"/>
          </a:xfrm>
          <a:prstGeom prst="rect">
            <a:avLst/>
          </a:prstGeom>
          <a:noFill/>
        </p:spPr>
        <p:txBody>
          <a:bodyPr wrap="square" rtlCol="0">
            <a:spAutoFit/>
          </a:bodyPr>
          <a:lstStyle/>
          <a:p>
            <a:r>
              <a:rPr lang="ru-RU" b="1" dirty="0" smtClean="0">
                <a:solidFill>
                  <a:schemeClr val="accent1">
                    <a:lumMod val="75000"/>
                  </a:schemeClr>
                </a:solidFill>
              </a:rPr>
              <a:t>Волшебные  сказки                         Бытовые  сказки                  Сказки про животных</a:t>
            </a:r>
            <a:endParaRPr lang="ru-RU" b="1" dirty="0">
              <a:solidFill>
                <a:schemeClr val="accent1">
                  <a:lumMod val="75000"/>
                </a:schemeClr>
              </a:solidFill>
            </a:endParaRPr>
          </a:p>
        </p:txBody>
      </p:sp>
      <p:sp>
        <p:nvSpPr>
          <p:cNvPr id="7" name="TextBox 6"/>
          <p:cNvSpPr txBox="1"/>
          <p:nvPr/>
        </p:nvSpPr>
        <p:spPr>
          <a:xfrm>
            <a:off x="857224" y="5643578"/>
            <a:ext cx="7611507" cy="92333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pPr algn="ctr"/>
            <a:r>
              <a:rPr lang="ru-RU" b="1" dirty="0" smtClean="0">
                <a:solidFill>
                  <a:srgbClr val="800000"/>
                </a:solidFill>
              </a:rPr>
              <a:t>Сказка родилась давно, прежде чем человек научился читать и писать. </a:t>
            </a:r>
          </a:p>
          <a:p>
            <a:pPr algn="ctr"/>
            <a:r>
              <a:rPr lang="ru-RU" b="1" dirty="0" smtClean="0">
                <a:solidFill>
                  <a:srgbClr val="800000"/>
                </a:solidFill>
              </a:rPr>
              <a:t>Сказки сочиняли народные мечтатели, рассказывали родным и близким.</a:t>
            </a:r>
          </a:p>
          <a:p>
            <a:pPr algn="ctr"/>
            <a:r>
              <a:rPr lang="ru-RU" b="1" dirty="0" smtClean="0">
                <a:solidFill>
                  <a:srgbClr val="800000"/>
                </a:solidFill>
              </a:rPr>
              <a:t>Шагала она  по свету из уст в уста. Яркая, умная, веселая.</a:t>
            </a:r>
            <a:endParaRPr lang="ru-RU" b="1" dirty="0">
              <a:solidFill>
                <a:srgbClr val="8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800000"/>
                </a:solidFill>
              </a:rPr>
              <a:t>ВОЛШЕБНЫЕ  СКАЗКИ</a:t>
            </a:r>
            <a:endParaRPr lang="ru-RU" b="1" dirty="0">
              <a:solidFill>
                <a:srgbClr val="800000"/>
              </a:solidFill>
            </a:endParaRPr>
          </a:p>
        </p:txBody>
      </p:sp>
      <p:pic>
        <p:nvPicPr>
          <p:cNvPr id="6" name="Рисунок 5" descr="oblozhki1-front.jpg"/>
          <p:cNvPicPr>
            <a:picLocks noChangeAspect="1"/>
          </p:cNvPicPr>
          <p:nvPr/>
        </p:nvPicPr>
        <p:blipFill>
          <a:blip r:embed="rId2" cstate="print"/>
          <a:stretch>
            <a:fillRect/>
          </a:stretch>
        </p:blipFill>
        <p:spPr>
          <a:xfrm>
            <a:off x="3286116" y="3357562"/>
            <a:ext cx="2643182" cy="3214710"/>
          </a:xfrm>
          <a:prstGeom prst="rect">
            <a:avLst/>
          </a:prstGeom>
        </p:spPr>
      </p:pic>
      <p:pic>
        <p:nvPicPr>
          <p:cNvPr id="7" name="Рисунок 6" descr="466562.jpg"/>
          <p:cNvPicPr>
            <a:picLocks noChangeAspect="1"/>
          </p:cNvPicPr>
          <p:nvPr/>
        </p:nvPicPr>
        <p:blipFill>
          <a:blip r:embed="rId3" cstate="print"/>
          <a:stretch>
            <a:fillRect/>
          </a:stretch>
        </p:blipFill>
        <p:spPr>
          <a:xfrm>
            <a:off x="6286512" y="3357562"/>
            <a:ext cx="2405074" cy="3186723"/>
          </a:xfrm>
          <a:prstGeom prst="rect">
            <a:avLst/>
          </a:prstGeom>
        </p:spPr>
      </p:pic>
      <p:sp>
        <p:nvSpPr>
          <p:cNvPr id="8" name="Прямоугольник 7"/>
          <p:cNvSpPr/>
          <p:nvPr/>
        </p:nvSpPr>
        <p:spPr>
          <a:xfrm>
            <a:off x="500034" y="1285860"/>
            <a:ext cx="8072494" cy="1477328"/>
          </a:xfrm>
          <a:prstGeom prst="rect">
            <a:avLst/>
          </a:prstGeom>
        </p:spPr>
        <p:txBody>
          <a:bodyPr wrap="square">
            <a:spAutoFit/>
          </a:bodyPr>
          <a:lstStyle/>
          <a:p>
            <a:r>
              <a:rPr lang="ru-RU" dirty="0" smtClean="0"/>
              <a:t>В этих сказках две группы героев: добрые и злые. Обычно добро побеждает зло.</a:t>
            </a:r>
          </a:p>
          <a:p>
            <a:r>
              <a:rPr lang="ru-RU" dirty="0" smtClean="0"/>
              <a:t>Волшебные сказки объединяет волшебство – волшебные герои, волшебные предметы и  превращения.</a:t>
            </a:r>
          </a:p>
          <a:p>
            <a:r>
              <a:rPr lang="ru-RU" dirty="0" smtClean="0"/>
              <a:t>В них показана мечта народа, смекалка, талант, трудолюбие, любовь.</a:t>
            </a:r>
            <a:endParaRPr lang="ru-RU" dirty="0"/>
          </a:p>
        </p:txBody>
      </p:sp>
      <p:pic>
        <p:nvPicPr>
          <p:cNvPr id="10" name="Содержимое 9" descr="image_480.jpg"/>
          <p:cNvPicPr>
            <a:picLocks noGrp="1" noChangeAspect="1"/>
          </p:cNvPicPr>
          <p:nvPr>
            <p:ph idx="1"/>
          </p:nvPr>
        </p:nvPicPr>
        <p:blipFill>
          <a:blip r:embed="rId4" cstate="print"/>
          <a:stretch>
            <a:fillRect/>
          </a:stretch>
        </p:blipFill>
        <p:spPr>
          <a:xfrm>
            <a:off x="571472" y="3357562"/>
            <a:ext cx="2363810" cy="314595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30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3000"/>
                                        <p:tgtEl>
                                          <p:spTgt spid="6"/>
                                        </p:tgtEl>
                                      </p:cBhvr>
                                    </p:animEffect>
                                  </p:childTnLst>
                                </p:cTn>
                              </p:par>
                              <p:par>
                                <p:cTn id="11" presetID="9"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800000"/>
                </a:solidFill>
              </a:rPr>
              <a:t>СКАЗКИ  ПРО  ЖИВОТНЫХ</a:t>
            </a:r>
            <a:endParaRPr lang="ru-RU" b="1" dirty="0">
              <a:solidFill>
                <a:srgbClr val="800000"/>
              </a:solidFill>
            </a:endParaRPr>
          </a:p>
        </p:txBody>
      </p:sp>
      <p:sp>
        <p:nvSpPr>
          <p:cNvPr id="4" name="Прямоугольник 3"/>
          <p:cNvSpPr/>
          <p:nvPr/>
        </p:nvSpPr>
        <p:spPr>
          <a:xfrm>
            <a:off x="1571604" y="1357298"/>
            <a:ext cx="5857916" cy="369332"/>
          </a:xfrm>
          <a:prstGeom prst="rect">
            <a:avLst/>
          </a:prstGeom>
        </p:spPr>
        <p:txBody>
          <a:bodyPr wrap="square">
            <a:spAutoFit/>
          </a:bodyPr>
          <a:lstStyle/>
          <a:p>
            <a:pPr lvl="0" eaLnBrk="0" fontAlgn="base" hangingPunct="0">
              <a:spcBef>
                <a:spcPct val="0"/>
              </a:spcBef>
              <a:spcAft>
                <a:spcPct val="0"/>
              </a:spcAft>
            </a:pPr>
            <a:r>
              <a:rPr lang="ru-RU" b="1" dirty="0" smtClean="0">
                <a:latin typeface="Times New Roman" pitchFamily="18" charset="0"/>
                <a:cs typeface="Times New Roman" pitchFamily="18" charset="0"/>
              </a:rPr>
              <a:t>  </a:t>
            </a:r>
            <a:endParaRPr lang="ru-RU" dirty="0" smtClean="0">
              <a:latin typeface="Arial" pitchFamily="34" charset="0"/>
              <a:cs typeface="Arial" pitchFamily="34" charset="0"/>
            </a:endParaRPr>
          </a:p>
        </p:txBody>
      </p:sp>
      <p:sp>
        <p:nvSpPr>
          <p:cNvPr id="5" name="Прямоугольник 4"/>
          <p:cNvSpPr/>
          <p:nvPr/>
        </p:nvSpPr>
        <p:spPr>
          <a:xfrm>
            <a:off x="785786" y="1500174"/>
            <a:ext cx="5715040" cy="1477328"/>
          </a:xfrm>
          <a:prstGeom prst="rect">
            <a:avLst/>
          </a:prstGeom>
        </p:spPr>
        <p:txBody>
          <a:bodyPr wrap="square">
            <a:spAutoFit/>
          </a:bodyPr>
          <a:lstStyle/>
          <a:p>
            <a:pPr lvl="0"/>
            <a:r>
              <a:rPr lang="ru-RU" b="1" dirty="0" smtClean="0">
                <a:solidFill>
                  <a:srgbClr val="002060"/>
                </a:solidFill>
                <a:latin typeface="Times New Roman" pitchFamily="18" charset="0"/>
                <a:cs typeface="Times New Roman" pitchFamily="18" charset="0"/>
              </a:rPr>
              <a:t>Главные герои в сказках – животные.</a:t>
            </a:r>
            <a:endParaRPr lang="ru-RU" b="1" dirty="0" smtClean="0">
              <a:solidFill>
                <a:srgbClr val="002060"/>
              </a:solidFill>
              <a:latin typeface="Arial" pitchFamily="34" charset="0"/>
              <a:cs typeface="Arial" pitchFamily="34" charset="0"/>
            </a:endParaRPr>
          </a:p>
          <a:p>
            <a:endParaRPr lang="ru-RU" b="1" dirty="0" smtClean="0">
              <a:solidFill>
                <a:srgbClr val="002060"/>
              </a:solidFill>
            </a:endParaRPr>
          </a:p>
          <a:p>
            <a:r>
              <a:rPr lang="ru-RU" b="1" dirty="0" smtClean="0">
                <a:solidFill>
                  <a:srgbClr val="002060"/>
                </a:solidFill>
              </a:rPr>
              <a:t>Главная задача этих сказок – высмеять плохие черты характера, поступки.</a:t>
            </a:r>
          </a:p>
          <a:p>
            <a:r>
              <a:rPr lang="ru-RU" b="1" dirty="0" smtClean="0">
                <a:solidFill>
                  <a:srgbClr val="002060"/>
                </a:solidFill>
              </a:rPr>
              <a:t>Волшебные черты – животные разговаривают.</a:t>
            </a:r>
          </a:p>
        </p:txBody>
      </p:sp>
      <p:pic>
        <p:nvPicPr>
          <p:cNvPr id="6" name="Рисунок 5" descr="343489.jpg"/>
          <p:cNvPicPr>
            <a:picLocks noChangeAspect="1"/>
          </p:cNvPicPr>
          <p:nvPr/>
        </p:nvPicPr>
        <p:blipFill>
          <a:blip r:embed="rId2" cstate="print"/>
          <a:stretch>
            <a:fillRect/>
          </a:stretch>
        </p:blipFill>
        <p:spPr>
          <a:xfrm>
            <a:off x="6286512" y="2571744"/>
            <a:ext cx="2470898" cy="3111962"/>
          </a:xfrm>
          <a:prstGeom prst="rect">
            <a:avLst/>
          </a:prstGeom>
          <a:ln>
            <a:noFill/>
          </a:ln>
          <a:effectLst>
            <a:softEdge rad="112500"/>
          </a:effectLst>
        </p:spPr>
      </p:pic>
      <p:pic>
        <p:nvPicPr>
          <p:cNvPr id="7" name="Рисунок 6" descr="100665.jpg"/>
          <p:cNvPicPr>
            <a:picLocks noChangeAspect="1"/>
          </p:cNvPicPr>
          <p:nvPr/>
        </p:nvPicPr>
        <p:blipFill>
          <a:blip r:embed="rId3" cstate="print"/>
          <a:stretch>
            <a:fillRect/>
          </a:stretch>
        </p:blipFill>
        <p:spPr>
          <a:xfrm>
            <a:off x="3214678" y="3143248"/>
            <a:ext cx="2663235" cy="3097459"/>
          </a:xfrm>
          <a:prstGeom prst="rect">
            <a:avLst/>
          </a:prstGeom>
          <a:ln>
            <a:noFill/>
          </a:ln>
          <a:effectLst>
            <a:softEdge rad="112500"/>
          </a:effectLst>
        </p:spPr>
      </p:pic>
      <p:pic>
        <p:nvPicPr>
          <p:cNvPr id="8" name="Рисунок 7" descr="b505b.jpg"/>
          <p:cNvPicPr>
            <a:picLocks noChangeAspect="1"/>
          </p:cNvPicPr>
          <p:nvPr/>
        </p:nvPicPr>
        <p:blipFill>
          <a:blip r:embed="rId4" cstate="print"/>
          <a:stretch>
            <a:fillRect/>
          </a:stretch>
        </p:blipFill>
        <p:spPr>
          <a:xfrm>
            <a:off x="500034" y="3571876"/>
            <a:ext cx="2334582" cy="30003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0" fill="hold"/>
                                        <p:tgtEl>
                                          <p:spTgt spid="6"/>
                                        </p:tgtEl>
                                        <p:attrNameLst>
                                          <p:attrName>ppt_w</p:attrName>
                                        </p:attrNameLst>
                                      </p:cBhvr>
                                      <p:tavLst>
                                        <p:tav tm="0">
                                          <p:val>
                                            <p:fltVal val="0"/>
                                          </p:val>
                                        </p:tav>
                                        <p:tav tm="100000">
                                          <p:val>
                                            <p:strVal val="#ppt_w"/>
                                          </p:val>
                                        </p:tav>
                                      </p:tavLst>
                                    </p:anim>
                                    <p:anim calcmode="lin" valueType="num">
                                      <p:cBhvr>
                                        <p:cTn id="8" dur="5000" fill="hold"/>
                                        <p:tgtEl>
                                          <p:spTgt spid="6"/>
                                        </p:tgtEl>
                                        <p:attrNameLst>
                                          <p:attrName>ppt_h</p:attrName>
                                        </p:attrNameLst>
                                      </p:cBhvr>
                                      <p:tavLst>
                                        <p:tav tm="0">
                                          <p:val>
                                            <p:fltVal val="0"/>
                                          </p:val>
                                        </p:tav>
                                        <p:tav tm="100000">
                                          <p:val>
                                            <p:strVal val="#ppt_h"/>
                                          </p:val>
                                        </p:tav>
                                      </p:tavLst>
                                    </p:anim>
                                    <p:animEffect transition="in" filter="fade">
                                      <p:cBhvr>
                                        <p:cTn id="9" dur="5000"/>
                                        <p:tgtEl>
                                          <p:spTgt spid="6"/>
                                        </p:tgtEl>
                                      </p:cBhvr>
                                    </p:animEffect>
                                  </p:childTnLst>
                                </p:cTn>
                              </p:par>
                              <p:par>
                                <p:cTn id="10" presetID="53"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0" fill="hold"/>
                                        <p:tgtEl>
                                          <p:spTgt spid="7"/>
                                        </p:tgtEl>
                                        <p:attrNameLst>
                                          <p:attrName>ppt_w</p:attrName>
                                        </p:attrNameLst>
                                      </p:cBhvr>
                                      <p:tavLst>
                                        <p:tav tm="0">
                                          <p:val>
                                            <p:fltVal val="0"/>
                                          </p:val>
                                        </p:tav>
                                        <p:tav tm="100000">
                                          <p:val>
                                            <p:strVal val="#ppt_w"/>
                                          </p:val>
                                        </p:tav>
                                      </p:tavLst>
                                    </p:anim>
                                    <p:anim calcmode="lin" valueType="num">
                                      <p:cBhvr>
                                        <p:cTn id="13" dur="5000" fill="hold"/>
                                        <p:tgtEl>
                                          <p:spTgt spid="7"/>
                                        </p:tgtEl>
                                        <p:attrNameLst>
                                          <p:attrName>ppt_h</p:attrName>
                                        </p:attrNameLst>
                                      </p:cBhvr>
                                      <p:tavLst>
                                        <p:tav tm="0">
                                          <p:val>
                                            <p:fltVal val="0"/>
                                          </p:val>
                                        </p:tav>
                                        <p:tav tm="100000">
                                          <p:val>
                                            <p:strVal val="#ppt_h"/>
                                          </p:val>
                                        </p:tav>
                                      </p:tavLst>
                                    </p:anim>
                                    <p:animEffect transition="in" filter="fade">
                                      <p:cBhvr>
                                        <p:cTn id="14" dur="5000"/>
                                        <p:tgtEl>
                                          <p:spTgt spid="7"/>
                                        </p:tgtEl>
                                      </p:cBhvr>
                                    </p:animEffect>
                                  </p:childTnLst>
                                </p:cTn>
                              </p:par>
                              <p:par>
                                <p:cTn id="15" presetID="53"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0" fill="hold"/>
                                        <p:tgtEl>
                                          <p:spTgt spid="8"/>
                                        </p:tgtEl>
                                        <p:attrNameLst>
                                          <p:attrName>ppt_w</p:attrName>
                                        </p:attrNameLst>
                                      </p:cBhvr>
                                      <p:tavLst>
                                        <p:tav tm="0">
                                          <p:val>
                                            <p:fltVal val="0"/>
                                          </p:val>
                                        </p:tav>
                                        <p:tav tm="100000">
                                          <p:val>
                                            <p:strVal val="#ppt_w"/>
                                          </p:val>
                                        </p:tav>
                                      </p:tavLst>
                                    </p:anim>
                                    <p:anim calcmode="lin" valueType="num">
                                      <p:cBhvr>
                                        <p:cTn id="18" dur="5000" fill="hold"/>
                                        <p:tgtEl>
                                          <p:spTgt spid="8"/>
                                        </p:tgtEl>
                                        <p:attrNameLst>
                                          <p:attrName>ppt_h</p:attrName>
                                        </p:attrNameLst>
                                      </p:cBhvr>
                                      <p:tavLst>
                                        <p:tav tm="0">
                                          <p:val>
                                            <p:fltVal val="0"/>
                                          </p:val>
                                        </p:tav>
                                        <p:tav tm="100000">
                                          <p:val>
                                            <p:strVal val="#ppt_h"/>
                                          </p:val>
                                        </p:tav>
                                      </p:tavLst>
                                    </p:anim>
                                    <p:animEffect transition="in" filter="fade">
                                      <p:cBhvr>
                                        <p:cTn id="19"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800000"/>
                </a:solidFill>
              </a:rPr>
              <a:t>БЫТОВЫЕ  СКАЗКИ</a:t>
            </a:r>
            <a:endParaRPr lang="ru-RU" b="1" dirty="0">
              <a:solidFill>
                <a:srgbClr val="800000"/>
              </a:solidFill>
            </a:endParaRPr>
          </a:p>
        </p:txBody>
      </p:sp>
      <p:sp>
        <p:nvSpPr>
          <p:cNvPr id="4" name="Прямоугольник 3"/>
          <p:cNvSpPr/>
          <p:nvPr/>
        </p:nvSpPr>
        <p:spPr>
          <a:xfrm>
            <a:off x="1071538" y="1428736"/>
            <a:ext cx="7358114" cy="1754326"/>
          </a:xfrm>
          <a:prstGeom prst="rect">
            <a:avLst/>
          </a:prstGeom>
        </p:spPr>
        <p:txBody>
          <a:bodyPr wrap="square">
            <a:spAutoFit/>
          </a:bodyPr>
          <a:lstStyle/>
          <a:p>
            <a:r>
              <a:rPr lang="ru-RU" dirty="0" smtClean="0">
                <a:solidFill>
                  <a:schemeClr val="tx2">
                    <a:lumMod val="75000"/>
                  </a:schemeClr>
                </a:solidFill>
                <a:latin typeface="+mj-lt"/>
                <a:cs typeface="Times New Roman" pitchFamily="18" charset="0"/>
              </a:rPr>
              <a:t>В бытовых сказках показан быт и жизнь людей, их привычки, обряды.</a:t>
            </a:r>
            <a:endParaRPr lang="ru-RU" dirty="0" smtClean="0">
              <a:solidFill>
                <a:schemeClr val="tx2">
                  <a:lumMod val="75000"/>
                </a:schemeClr>
              </a:solidFill>
              <a:latin typeface="+mj-lt"/>
            </a:endParaRPr>
          </a:p>
          <a:p>
            <a:endParaRPr lang="ru-RU" dirty="0" smtClean="0">
              <a:solidFill>
                <a:schemeClr val="tx2">
                  <a:lumMod val="75000"/>
                </a:schemeClr>
              </a:solidFill>
              <a:latin typeface="+mj-lt"/>
            </a:endParaRPr>
          </a:p>
          <a:p>
            <a:r>
              <a:rPr lang="ru-RU" dirty="0" smtClean="0">
                <a:solidFill>
                  <a:schemeClr val="tx2">
                    <a:lumMod val="75000"/>
                  </a:schemeClr>
                </a:solidFill>
                <a:latin typeface="+mj-lt"/>
              </a:rPr>
              <a:t>Герои бытовых сказок обычные люди.    Ум, смекалка и находчивость помогают им победить зло.</a:t>
            </a:r>
          </a:p>
          <a:p>
            <a:r>
              <a:rPr lang="ru-RU" dirty="0" smtClean="0">
                <a:solidFill>
                  <a:schemeClr val="tx2">
                    <a:lumMod val="75000"/>
                  </a:schemeClr>
                </a:solidFill>
                <a:latin typeface="+mj-lt"/>
              </a:rPr>
              <a:t>Бытовые сказки учат людей, как выходить из трудных ситуаций в жизни.</a:t>
            </a:r>
          </a:p>
          <a:p>
            <a:endParaRPr lang="ru-RU" dirty="0">
              <a:latin typeface="+mj-lt"/>
            </a:endParaRPr>
          </a:p>
        </p:txBody>
      </p:sp>
      <p:pic>
        <p:nvPicPr>
          <p:cNvPr id="7" name="Рисунок 6" descr="MjUwMDAzNDY0MjEtQm9va3MuQ292ZXJzLkZhY2UtMF9Cb29rcy5Db3ZlcnMuRmFjZQ$$_enl.jpg"/>
          <p:cNvPicPr>
            <a:picLocks noChangeAspect="1"/>
          </p:cNvPicPr>
          <p:nvPr/>
        </p:nvPicPr>
        <p:blipFill>
          <a:blip r:embed="rId2" cstate="print"/>
          <a:srcRect l="5705" t="2098" r="3018" b="1398"/>
          <a:stretch>
            <a:fillRect/>
          </a:stretch>
        </p:blipFill>
        <p:spPr>
          <a:xfrm>
            <a:off x="785786" y="3071810"/>
            <a:ext cx="2357454" cy="3357586"/>
          </a:xfrm>
          <a:prstGeom prst="rect">
            <a:avLst/>
          </a:prstGeom>
        </p:spPr>
      </p:pic>
      <p:pic>
        <p:nvPicPr>
          <p:cNvPr id="8" name="Рисунок 7" descr="81302_big.jpg"/>
          <p:cNvPicPr>
            <a:picLocks noChangeAspect="1"/>
          </p:cNvPicPr>
          <p:nvPr/>
        </p:nvPicPr>
        <p:blipFill>
          <a:blip r:embed="rId3" cstate="print"/>
          <a:srcRect t="9284" r="-935"/>
          <a:stretch>
            <a:fillRect/>
          </a:stretch>
        </p:blipFill>
        <p:spPr>
          <a:xfrm>
            <a:off x="6072198" y="3143248"/>
            <a:ext cx="2428892" cy="3296302"/>
          </a:xfrm>
          <a:prstGeom prst="rect">
            <a:avLst/>
          </a:prstGeom>
        </p:spPr>
      </p:pic>
      <p:pic>
        <p:nvPicPr>
          <p:cNvPr id="6" name="Рисунок 5" descr="13647525.jpg"/>
          <p:cNvPicPr>
            <a:picLocks noChangeAspect="1"/>
          </p:cNvPicPr>
          <p:nvPr/>
        </p:nvPicPr>
        <p:blipFill>
          <a:blip r:embed="rId4" cstate="print"/>
          <a:stretch>
            <a:fillRect/>
          </a:stretch>
        </p:blipFill>
        <p:spPr>
          <a:xfrm>
            <a:off x="3428992" y="3071810"/>
            <a:ext cx="2423160" cy="33480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8)">
                                      <p:cBhvr>
                                        <p:cTn id="7" dur="5000"/>
                                        <p:tgtEl>
                                          <p:spTgt spid="7"/>
                                        </p:tgtEl>
                                      </p:cBhvr>
                                    </p:animEffect>
                                  </p:childTnLst>
                                </p:cTn>
                              </p:par>
                              <p:par>
                                <p:cTn id="8" presetID="21"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8)">
                                      <p:cBhvr>
                                        <p:cTn id="10" dur="5000"/>
                                        <p:tgtEl>
                                          <p:spTgt spid="8"/>
                                        </p:tgtEl>
                                      </p:cBhvr>
                                    </p:animEffect>
                                  </p:childTnLst>
                                </p:cTn>
                              </p:par>
                              <p:par>
                                <p:cTn id="11" presetID="21" presetClass="entr" presetSubtype="8"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8)">
                                      <p:cBhvr>
                                        <p:cTn id="13"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A50021"/>
                </a:solidFill>
              </a:rPr>
              <a:t>Фольклор -  устное народное творчество</a:t>
            </a:r>
            <a:endParaRPr lang="ru-RU" b="1" dirty="0">
              <a:solidFill>
                <a:srgbClr val="A50021"/>
              </a:solidFill>
            </a:endParaRPr>
          </a:p>
        </p:txBody>
      </p:sp>
      <p:sp>
        <p:nvSpPr>
          <p:cNvPr id="5" name="Содержимое 4"/>
          <p:cNvSpPr>
            <a:spLocks noGrp="1"/>
          </p:cNvSpPr>
          <p:nvPr>
            <p:ph idx="1"/>
          </p:nvPr>
        </p:nvSpPr>
        <p:spPr>
          <a:xfrm>
            <a:off x="457200" y="2143116"/>
            <a:ext cx="8229600" cy="3983047"/>
          </a:xfrm>
        </p:spPr>
        <p:txBody>
          <a:bodyPr/>
          <a:lstStyle/>
          <a:p>
            <a:r>
              <a:rPr lang="ru-RU" b="1" i="1" dirty="0" smtClean="0">
                <a:solidFill>
                  <a:srgbClr val="7030A0"/>
                </a:solidFill>
              </a:rPr>
              <a:t>Устное – передавалось из уст в уста, не записывалось.</a:t>
            </a:r>
            <a:endParaRPr lang="ru-RU" b="1" dirty="0" smtClean="0">
              <a:solidFill>
                <a:srgbClr val="7030A0"/>
              </a:solidFill>
            </a:endParaRPr>
          </a:p>
          <a:p>
            <a:r>
              <a:rPr lang="ru-RU" b="1" i="1" dirty="0" smtClean="0">
                <a:solidFill>
                  <a:srgbClr val="7030A0"/>
                </a:solidFill>
              </a:rPr>
              <a:t>Народное – сочинял не один человек, автора установить нельзя.</a:t>
            </a:r>
            <a:endParaRPr lang="ru-RU" b="1" dirty="0" smtClean="0">
              <a:solidFill>
                <a:srgbClr val="7030A0"/>
              </a:solidFill>
            </a:endParaRPr>
          </a:p>
          <a:p>
            <a:r>
              <a:rPr lang="ru-RU" b="1" i="1" dirty="0" smtClean="0">
                <a:solidFill>
                  <a:srgbClr val="7030A0"/>
                </a:solidFill>
              </a:rPr>
              <a:t>Творчество – от слова “творить”, </a:t>
            </a:r>
          </a:p>
          <a:p>
            <a:pPr>
              <a:buNone/>
            </a:pPr>
            <a:r>
              <a:rPr lang="ru-RU" b="1" i="1" dirty="0" smtClean="0">
                <a:solidFill>
                  <a:srgbClr val="7030A0"/>
                </a:solidFill>
              </a:rPr>
              <a:t>    сочинять, придумывать.</a:t>
            </a:r>
            <a:endParaRPr lang="ru-RU" b="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childTnLst>
                          </p:cTn>
                        </p:par>
                        <p:par>
                          <p:cTn id="10" fill="hold">
                            <p:stCondLst>
                              <p:cond delay="184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13"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5">
                                            <p:txEl>
                                              <p:pRg st="1" end="1"/>
                                            </p:txEl>
                                          </p:spTgt>
                                        </p:tgtEl>
                                        <p:attrNameLst>
                                          <p:attrName>fill.type</p:attrName>
                                        </p:attrNameLst>
                                      </p:cBhvr>
                                      <p:to>
                                        <p:strVal val="solid"/>
                                      </p:to>
                                    </p:set>
                                  </p:childTnLst>
                                </p:cTn>
                              </p:par>
                            </p:childTnLst>
                          </p:cTn>
                        </p:par>
                        <p:par>
                          <p:cTn id="16" fill="hold">
                            <p:stCondLst>
                              <p:cond delay="4000"/>
                            </p:stCondLst>
                            <p:childTnLst>
                              <p:par>
                                <p:cTn id="17" presetID="27" presetClass="entr" presetSubtype="0" fill="hold" nodeType="afterEffect">
                                  <p:stCondLst>
                                    <p:cond delay="0"/>
                                  </p:stCondLst>
                                  <p:iterate type="lt">
                                    <p:tmPct val="50000"/>
                                  </p:iterate>
                                  <p:childTnLst>
                                    <p:set>
                                      <p:cBhvr>
                                        <p:cTn id="18"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19"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5">
                                            <p:txEl>
                                              <p:pRg st="2" end="2"/>
                                            </p:txEl>
                                          </p:spTgt>
                                        </p:tgtEl>
                                        <p:attrNameLst>
                                          <p:attrName>fill.type</p:attrName>
                                        </p:attrNameLst>
                                      </p:cBhvr>
                                      <p:to>
                                        <p:strVal val="solid"/>
                                      </p:to>
                                    </p:set>
                                  </p:childTnLst>
                                </p:cTn>
                              </p:par>
                            </p:childTnLst>
                          </p:cTn>
                        </p:par>
                        <p:par>
                          <p:cTn id="22" fill="hold">
                            <p:stCondLst>
                              <p:cond delay="5160"/>
                            </p:stCondLst>
                            <p:childTnLst>
                              <p:par>
                                <p:cTn id="23" presetID="27" presetClass="entr" presetSubtype="0" fill="hold" nodeType="afterEffect">
                                  <p:stCondLst>
                                    <p:cond delay="0"/>
                                  </p:stCondLst>
                                  <p:iterate type="lt">
                                    <p:tmPct val="50000"/>
                                  </p:iterate>
                                  <p:childTnLst>
                                    <p:set>
                                      <p:cBhvr>
                                        <p:cTn id="24" dur="1" fill="hold">
                                          <p:stCondLst>
                                            <p:cond delay="0"/>
                                          </p:stCondLst>
                                        </p:cTn>
                                        <p:tgtEl>
                                          <p:spTgt spid="5">
                                            <p:txEl>
                                              <p:pRg st="3" end="3"/>
                                            </p:txEl>
                                          </p:spTgt>
                                        </p:tgtEl>
                                        <p:attrNameLst>
                                          <p:attrName>style.visibility</p:attrName>
                                        </p:attrNameLst>
                                      </p:cBhvr>
                                      <p:to>
                                        <p:strVal val="visible"/>
                                      </p:to>
                                    </p:set>
                                    <p:anim calcmode="discrete" valueType="clr">
                                      <p:cBhvr override="childStyle">
                                        <p:cTn id="25" dur="80"/>
                                        <p:tgtEl>
                                          <p:spTgt spid="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5">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A50021"/>
                </a:solidFill>
              </a:rPr>
              <a:t>КОЛЫБЕЛЬНАЯ ПЕСНЯ</a:t>
            </a:r>
            <a:endParaRPr lang="ru-RU" b="1" dirty="0">
              <a:solidFill>
                <a:srgbClr val="A50021"/>
              </a:solidFill>
            </a:endParaRPr>
          </a:p>
        </p:txBody>
      </p:sp>
      <p:pic>
        <p:nvPicPr>
          <p:cNvPr id="4" name="Содержимое 3" descr="m_6618685c3ec2784a1b6344d9b12d6835.jpg"/>
          <p:cNvPicPr>
            <a:picLocks noGrp="1" noChangeAspect="1"/>
          </p:cNvPicPr>
          <p:nvPr>
            <p:ph idx="1"/>
          </p:nvPr>
        </p:nvPicPr>
        <p:blipFill>
          <a:blip r:embed="rId2" cstate="print"/>
          <a:stretch>
            <a:fillRect/>
          </a:stretch>
        </p:blipFill>
        <p:spPr>
          <a:xfrm>
            <a:off x="1571604" y="1500174"/>
            <a:ext cx="5715024" cy="4276743"/>
          </a:xfrm>
        </p:spPr>
      </p:pic>
      <p:pic>
        <p:nvPicPr>
          <p:cNvPr id="5" name="Содержимое 3" descr="011119.jpg"/>
          <p:cNvPicPr>
            <a:picLocks noChangeAspect="1"/>
          </p:cNvPicPr>
          <p:nvPr/>
        </p:nvPicPr>
        <p:blipFill>
          <a:blip r:embed="rId3" cstate="print"/>
          <a:srcRect t="4616" b="3077"/>
          <a:stretch>
            <a:fillRect/>
          </a:stretch>
        </p:blipFill>
        <p:spPr>
          <a:xfrm>
            <a:off x="1571604" y="1500174"/>
            <a:ext cx="5786478" cy="4286280"/>
          </a:xfrm>
          <a:prstGeom prst="rect">
            <a:avLst/>
          </a:prstGeom>
        </p:spPr>
      </p:pic>
      <p:pic>
        <p:nvPicPr>
          <p:cNvPr id="7" name="Рисунок 6" descr="d181d0bed0bd-300x198.jpg"/>
          <p:cNvPicPr>
            <a:picLocks noChangeAspect="1"/>
          </p:cNvPicPr>
          <p:nvPr/>
        </p:nvPicPr>
        <p:blipFill>
          <a:blip r:embed="rId4" cstate="print"/>
          <a:stretch>
            <a:fillRect/>
          </a:stretch>
        </p:blipFill>
        <p:spPr>
          <a:xfrm>
            <a:off x="1571604" y="1500174"/>
            <a:ext cx="5736688" cy="4286280"/>
          </a:xfrm>
          <a:prstGeom prst="rect">
            <a:avLst/>
          </a:prstGeom>
        </p:spPr>
      </p:pic>
      <p:pic>
        <p:nvPicPr>
          <p:cNvPr id="10" name="Содержимое 3" descr="detskie203.gif"/>
          <p:cNvPicPr>
            <a:picLocks noChangeAspect="1"/>
          </p:cNvPicPr>
          <p:nvPr/>
        </p:nvPicPr>
        <p:blipFill>
          <a:blip r:embed="rId5" cstate="print"/>
          <a:stretch>
            <a:fillRect/>
          </a:stretch>
        </p:blipFill>
        <p:spPr>
          <a:xfrm>
            <a:off x="6500826" y="357166"/>
            <a:ext cx="2643174" cy="31432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8)">
                                      <p:cBhvr>
                                        <p:cTn id="7" dur="6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8)">
                                      <p:cBhvr>
                                        <p:cTn id="12"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A50021"/>
                </a:solidFill>
              </a:rPr>
              <a:t>ЧАСТУШКИ</a:t>
            </a:r>
            <a:endParaRPr lang="ru-RU" b="1" dirty="0">
              <a:solidFill>
                <a:srgbClr val="A50021"/>
              </a:solidFill>
            </a:endParaRPr>
          </a:p>
        </p:txBody>
      </p:sp>
      <p:pic>
        <p:nvPicPr>
          <p:cNvPr id="4" name="Содержимое 3" descr="0020-052-A-muzyka-russkaja-garmon-i-balalajka-byli-nepremennymi-atributami.jpg"/>
          <p:cNvPicPr>
            <a:picLocks noGrp="1" noChangeAspect="1"/>
          </p:cNvPicPr>
          <p:nvPr>
            <p:ph idx="1"/>
          </p:nvPr>
        </p:nvPicPr>
        <p:blipFill>
          <a:blip r:embed="rId3" cstate="print"/>
          <a:stretch>
            <a:fillRect/>
          </a:stretch>
        </p:blipFill>
        <p:spPr>
          <a:xfrm>
            <a:off x="1071538" y="1500174"/>
            <a:ext cx="3571900" cy="4649140"/>
          </a:xfrm>
        </p:spPr>
      </p:pic>
      <p:sp>
        <p:nvSpPr>
          <p:cNvPr id="5" name="Прямоугольник 4"/>
          <p:cNvSpPr/>
          <p:nvPr/>
        </p:nvSpPr>
        <p:spPr>
          <a:xfrm>
            <a:off x="5143504" y="1714488"/>
            <a:ext cx="3357586" cy="1200329"/>
          </a:xfrm>
          <a:prstGeom prst="rect">
            <a:avLst/>
          </a:prstGeom>
        </p:spPr>
        <p:txBody>
          <a:bodyPr wrap="square">
            <a:spAutoFit/>
          </a:bodyPr>
          <a:lstStyle/>
          <a:p>
            <a:r>
              <a:rPr lang="ru-RU" b="1" dirty="0" smtClean="0">
                <a:solidFill>
                  <a:srgbClr val="002060"/>
                </a:solidFill>
              </a:rPr>
              <a:t>Ставьте ушки на макушке, </a:t>
            </a:r>
          </a:p>
          <a:p>
            <a:r>
              <a:rPr lang="ru-RU" b="1" dirty="0" smtClean="0">
                <a:solidFill>
                  <a:srgbClr val="002060"/>
                </a:solidFill>
              </a:rPr>
              <a:t>Слушайте внимательно, </a:t>
            </a:r>
          </a:p>
          <a:p>
            <a:r>
              <a:rPr lang="ru-RU" b="1" dirty="0" smtClean="0">
                <a:solidFill>
                  <a:srgbClr val="002060"/>
                </a:solidFill>
              </a:rPr>
              <a:t>Пропоем мы вам частушки, </a:t>
            </a:r>
          </a:p>
          <a:p>
            <a:r>
              <a:rPr lang="ru-RU" b="1" dirty="0" smtClean="0">
                <a:solidFill>
                  <a:srgbClr val="002060"/>
                </a:solidFill>
              </a:rPr>
              <a:t>Просто замечательно.</a:t>
            </a:r>
            <a:endParaRPr lang="ru-RU" b="1" dirty="0">
              <a:solidFill>
                <a:srgbClr val="002060"/>
              </a:solidFill>
            </a:endParaRPr>
          </a:p>
        </p:txBody>
      </p:sp>
      <p:sp>
        <p:nvSpPr>
          <p:cNvPr id="6" name="Прямоугольник 5"/>
          <p:cNvSpPr/>
          <p:nvPr/>
        </p:nvSpPr>
        <p:spPr>
          <a:xfrm>
            <a:off x="5143504" y="3357562"/>
            <a:ext cx="4429124" cy="1200329"/>
          </a:xfrm>
          <a:prstGeom prst="rect">
            <a:avLst/>
          </a:prstGeom>
        </p:spPr>
        <p:txBody>
          <a:bodyPr wrap="square">
            <a:spAutoFit/>
          </a:bodyPr>
          <a:lstStyle/>
          <a:p>
            <a:r>
              <a:rPr lang="ru-RU" b="1" dirty="0" smtClean="0">
                <a:solidFill>
                  <a:srgbClr val="002060"/>
                </a:solidFill>
              </a:rPr>
              <a:t>Ох, ушам своим, ребята, </a:t>
            </a:r>
          </a:p>
          <a:p>
            <a:r>
              <a:rPr lang="ru-RU" b="1" dirty="0" smtClean="0">
                <a:solidFill>
                  <a:srgbClr val="002060"/>
                </a:solidFill>
              </a:rPr>
              <a:t>Не должны мы доверять. </a:t>
            </a:r>
          </a:p>
          <a:p>
            <a:r>
              <a:rPr lang="ru-RU" b="1" dirty="0" smtClean="0">
                <a:solidFill>
                  <a:srgbClr val="002060"/>
                </a:solidFill>
              </a:rPr>
              <a:t>Хоть мы «А» порою слышим, </a:t>
            </a:r>
          </a:p>
          <a:p>
            <a:r>
              <a:rPr lang="ru-RU" b="1" dirty="0" smtClean="0">
                <a:solidFill>
                  <a:srgbClr val="002060"/>
                </a:solidFill>
              </a:rPr>
              <a:t>Букву «О» должны писать! </a:t>
            </a:r>
            <a:endParaRPr lang="ru-RU"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8)">
                                      <p:cBhvr>
                                        <p:cTn id="7" dur="3000"/>
                                        <p:tgtEl>
                                          <p:spTgt spid="4"/>
                                        </p:tgtEl>
                                      </p:cBhvr>
                                    </p:animEffect>
                                  </p:childTnLst>
                                </p:cTn>
                              </p:par>
                              <p:par>
                                <p:cTn id="8" presetID="21"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8)">
                                      <p:cBhvr>
                                        <p:cTn id="10" dur="3000"/>
                                        <p:tgtEl>
                                          <p:spTgt spid="5"/>
                                        </p:tgtEl>
                                      </p:cBhvr>
                                    </p:animEffect>
                                  </p:childTnLst>
                                </p:cTn>
                              </p:par>
                              <p:par>
                                <p:cTn id="11" presetID="21"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8)">
                                      <p:cBhvr>
                                        <p:cTn id="13"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2928934"/>
          </a:xfrm>
        </p:spPr>
        <p:txBody>
          <a:bodyPr>
            <a:normAutofit/>
          </a:bodyPr>
          <a:lstStyle/>
          <a:p>
            <a:r>
              <a:rPr lang="ru-RU" sz="4000" b="1" i="1" dirty="0" smtClean="0">
                <a:solidFill>
                  <a:srgbClr val="800000"/>
                </a:solidFill>
              </a:rPr>
              <a:t>СЧИТАЛКА</a:t>
            </a:r>
            <a:r>
              <a:rPr lang="ru-RU" sz="2400" b="1" i="1" dirty="0" smtClean="0">
                <a:solidFill>
                  <a:srgbClr val="800000"/>
                </a:solidFill>
              </a:rPr>
              <a:t/>
            </a:r>
            <a:br>
              <a:rPr lang="ru-RU" sz="2400" b="1" i="1" dirty="0" smtClean="0">
                <a:solidFill>
                  <a:srgbClr val="800000"/>
                </a:solidFill>
              </a:rPr>
            </a:br>
            <a:r>
              <a:rPr lang="ru-RU" sz="2400" dirty="0" smtClean="0"/>
              <a:t>Безо всяких без затей закрутились карусели,</a:t>
            </a:r>
            <a:br>
              <a:rPr lang="ru-RU" sz="2400" dirty="0" smtClean="0"/>
            </a:br>
            <a:r>
              <a:rPr lang="ru-RU" sz="2400" dirty="0" smtClean="0"/>
              <a:t>Сосчитать на них детей, мы, конечно не успели.</a:t>
            </a:r>
            <a:br>
              <a:rPr lang="ru-RU" sz="2400" dirty="0" smtClean="0"/>
            </a:br>
            <a:r>
              <a:rPr lang="ru-RU" sz="2400" dirty="0" smtClean="0"/>
              <a:t>То ли десять, то ли пять? Надо их пересчитать!</a:t>
            </a:r>
            <a:br>
              <a:rPr lang="ru-RU" sz="2400" dirty="0" smtClean="0"/>
            </a:br>
            <a:r>
              <a:rPr lang="ru-RU" sz="2400" dirty="0" smtClean="0"/>
              <a:t>Как дойдём до десяти, так десятому вести!</a:t>
            </a:r>
            <a:br>
              <a:rPr lang="ru-RU" sz="2400" dirty="0" smtClean="0"/>
            </a:br>
            <a:endParaRPr lang="ru-RU" sz="2400" b="1" dirty="0">
              <a:solidFill>
                <a:srgbClr val="A50021"/>
              </a:solidFill>
            </a:endParaRPr>
          </a:p>
        </p:txBody>
      </p:sp>
      <p:pic>
        <p:nvPicPr>
          <p:cNvPr id="1026" name="Picture 2"/>
          <p:cNvPicPr>
            <a:picLocks noChangeAspect="1" noChangeArrowheads="1"/>
          </p:cNvPicPr>
          <p:nvPr/>
        </p:nvPicPr>
        <p:blipFill>
          <a:blip r:embed="rId2" cstate="print"/>
          <a:srcRect/>
          <a:stretch>
            <a:fillRect/>
          </a:stretch>
        </p:blipFill>
        <p:spPr bwMode="auto">
          <a:xfrm>
            <a:off x="2000232" y="2786058"/>
            <a:ext cx="5072098" cy="363741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96974"/>
          </a:xfrm>
        </p:spPr>
        <p:txBody>
          <a:bodyPr/>
          <a:lstStyle/>
          <a:p>
            <a:r>
              <a:rPr lang="ru-RU" b="1" dirty="0" smtClean="0">
                <a:solidFill>
                  <a:srgbClr val="A50021"/>
                </a:solidFill>
              </a:rPr>
              <a:t>ЗАКЛИЧКИ  И  ПРИГОВОРКИ</a:t>
            </a:r>
            <a:endParaRPr lang="ru-RU" dirty="0">
              <a:solidFill>
                <a:srgbClr val="A50021"/>
              </a:solidFill>
            </a:endParaRPr>
          </a:p>
        </p:txBody>
      </p:sp>
      <p:sp>
        <p:nvSpPr>
          <p:cNvPr id="4" name="Прямоугольник 3"/>
          <p:cNvSpPr/>
          <p:nvPr/>
        </p:nvSpPr>
        <p:spPr>
          <a:xfrm>
            <a:off x="1000100" y="1500174"/>
            <a:ext cx="6929486" cy="830997"/>
          </a:xfrm>
          <a:prstGeom prst="rect">
            <a:avLst/>
          </a:prstGeom>
        </p:spPr>
        <p:txBody>
          <a:bodyPr wrap="square">
            <a:spAutoFit/>
          </a:bodyPr>
          <a:lstStyle/>
          <a:p>
            <a:r>
              <a:rPr lang="ru-RU" dirty="0" smtClean="0"/>
              <a:t>     </a:t>
            </a:r>
            <a:r>
              <a:rPr lang="ru-RU" sz="2400" b="1" i="1" dirty="0" smtClean="0">
                <a:solidFill>
                  <a:srgbClr val="002060"/>
                </a:solidFill>
              </a:rPr>
              <a:t>связаны с народным календарем и народными</a:t>
            </a:r>
          </a:p>
          <a:p>
            <a:r>
              <a:rPr lang="ru-RU" sz="2400" b="1" i="1" dirty="0" smtClean="0">
                <a:solidFill>
                  <a:srgbClr val="002060"/>
                </a:solidFill>
              </a:rPr>
              <a:t>                                 праздниками</a:t>
            </a:r>
            <a:endParaRPr lang="ru-RU" sz="2400" b="1" i="1" dirty="0">
              <a:solidFill>
                <a:srgbClr val="002060"/>
              </a:solidFill>
            </a:endParaRPr>
          </a:p>
        </p:txBody>
      </p:sp>
      <p:sp>
        <p:nvSpPr>
          <p:cNvPr id="5" name="Прямоугольник 4"/>
          <p:cNvSpPr/>
          <p:nvPr/>
        </p:nvSpPr>
        <p:spPr>
          <a:xfrm>
            <a:off x="5500694" y="2571744"/>
            <a:ext cx="3429024" cy="1938992"/>
          </a:xfrm>
          <a:prstGeom prst="rect">
            <a:avLst/>
          </a:prstGeom>
        </p:spPr>
        <p:txBody>
          <a:bodyPr wrap="square">
            <a:spAutoFit/>
          </a:bodyPr>
          <a:lstStyle/>
          <a:p>
            <a:r>
              <a:rPr lang="ru-RU" sz="2000" b="1" dirty="0" smtClean="0">
                <a:solidFill>
                  <a:srgbClr val="FF0000"/>
                </a:solidFill>
              </a:rPr>
              <a:t>Заклички  </a:t>
            </a:r>
            <a:r>
              <a:rPr lang="ru-RU" sz="2000" b="1" dirty="0" smtClean="0">
                <a:solidFill>
                  <a:srgbClr val="002060"/>
                </a:solidFill>
              </a:rPr>
              <a:t>  -    обращение к силам природы — солнцу, ветру, радуге, дождю.</a:t>
            </a:r>
          </a:p>
          <a:p>
            <a:r>
              <a:rPr lang="ru-RU" sz="2000" b="1" dirty="0" smtClean="0">
                <a:solidFill>
                  <a:srgbClr val="002060"/>
                </a:solidFill>
              </a:rPr>
              <a:t> </a:t>
            </a:r>
          </a:p>
          <a:p>
            <a:r>
              <a:rPr lang="ru-RU" sz="2000" b="1" dirty="0" smtClean="0">
                <a:solidFill>
                  <a:srgbClr val="FF0000"/>
                </a:solidFill>
              </a:rPr>
              <a:t>Приговорки</a:t>
            </a:r>
            <a:r>
              <a:rPr lang="ru-RU" sz="2000" b="1" dirty="0" smtClean="0">
                <a:solidFill>
                  <a:srgbClr val="002060"/>
                </a:solidFill>
              </a:rPr>
              <a:t> - обращение к животным.</a:t>
            </a:r>
            <a:endParaRPr lang="ru-RU" sz="2000" b="1" dirty="0">
              <a:solidFill>
                <a:srgbClr val="002060"/>
              </a:solidFill>
            </a:endParaRPr>
          </a:p>
        </p:txBody>
      </p:sp>
      <p:pic>
        <p:nvPicPr>
          <p:cNvPr id="6" name="Рисунок 5" descr="jav.jpg"/>
          <p:cNvPicPr>
            <a:picLocks noChangeAspect="1"/>
          </p:cNvPicPr>
          <p:nvPr/>
        </p:nvPicPr>
        <p:blipFill>
          <a:blip r:embed="rId2" cstate="print"/>
          <a:srcRect t="1923" r="2084"/>
          <a:stretch>
            <a:fillRect/>
          </a:stretch>
        </p:blipFill>
        <p:spPr>
          <a:xfrm>
            <a:off x="642910" y="2428868"/>
            <a:ext cx="4500594" cy="364333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800000"/>
                </a:solidFill>
              </a:rPr>
              <a:t>ПОСЛОВИЦЫ  И   ПОГОВОРКИ</a:t>
            </a:r>
            <a:endParaRPr lang="ru-RU" b="1" dirty="0">
              <a:solidFill>
                <a:srgbClr val="800000"/>
              </a:solidFill>
            </a:endParaRPr>
          </a:p>
        </p:txBody>
      </p:sp>
      <p:pic>
        <p:nvPicPr>
          <p:cNvPr id="6" name="Содержимое 5" descr="3c24fb1f7e21t.jpg"/>
          <p:cNvPicPr>
            <a:picLocks noGrp="1" noChangeAspect="1"/>
          </p:cNvPicPr>
          <p:nvPr>
            <p:ph idx="1"/>
          </p:nvPr>
        </p:nvPicPr>
        <p:blipFill>
          <a:blip r:embed="rId2" cstate="print"/>
          <a:stretch>
            <a:fillRect/>
          </a:stretch>
        </p:blipFill>
        <p:spPr>
          <a:xfrm>
            <a:off x="3214678" y="1357298"/>
            <a:ext cx="2928958" cy="4393437"/>
          </a:xfrm>
          <a:prstGeom prst="rect">
            <a:avLst/>
          </a:prstGeom>
          <a:ln>
            <a:noFill/>
          </a:ln>
          <a:effectLst>
            <a:softEdge rad="112500"/>
          </a:effectLst>
        </p:spPr>
      </p:pic>
      <p:pic>
        <p:nvPicPr>
          <p:cNvPr id="9" name="Рисунок 8" descr="5957.jpg"/>
          <p:cNvPicPr>
            <a:picLocks noChangeAspect="1"/>
          </p:cNvPicPr>
          <p:nvPr/>
        </p:nvPicPr>
        <p:blipFill>
          <a:blip r:embed="rId3" cstate="print"/>
          <a:stretch>
            <a:fillRect/>
          </a:stretch>
        </p:blipFill>
        <p:spPr>
          <a:xfrm>
            <a:off x="6572264" y="2714620"/>
            <a:ext cx="1928826" cy="26002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Рисунок 10" descr="i.jpg"/>
          <p:cNvPicPr>
            <a:picLocks noChangeAspect="1"/>
          </p:cNvPicPr>
          <p:nvPr/>
        </p:nvPicPr>
        <p:blipFill>
          <a:blip r:embed="rId4" cstate="print"/>
          <a:stretch>
            <a:fillRect/>
          </a:stretch>
        </p:blipFill>
        <p:spPr>
          <a:xfrm>
            <a:off x="642910" y="2571744"/>
            <a:ext cx="2079322" cy="26432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Прямоугольник 9"/>
          <p:cNvSpPr/>
          <p:nvPr/>
        </p:nvSpPr>
        <p:spPr>
          <a:xfrm>
            <a:off x="2285984" y="5842337"/>
            <a:ext cx="4649704" cy="1015663"/>
          </a:xfrm>
          <a:prstGeom prst="rect">
            <a:avLst/>
          </a:prstGeom>
        </p:spPr>
        <p:txBody>
          <a:bodyPr wrap="square">
            <a:spAutoFit/>
          </a:bodyPr>
          <a:lstStyle/>
          <a:p>
            <a:r>
              <a:rPr lang="ru-RU" sz="2000" b="1" dirty="0" smtClean="0">
                <a:solidFill>
                  <a:srgbClr val="002060"/>
                </a:solidFill>
              </a:rPr>
              <a:t>    Возникли в глубокой древности. </a:t>
            </a:r>
          </a:p>
          <a:p>
            <a:r>
              <a:rPr lang="ru-RU" sz="2000" b="1" dirty="0" smtClean="0">
                <a:solidFill>
                  <a:srgbClr val="002060"/>
                </a:solidFill>
              </a:rPr>
              <a:t> Содержат в себе совет или поучение.</a:t>
            </a:r>
          </a:p>
          <a:p>
            <a:r>
              <a:rPr lang="ru-RU" sz="2000" b="1" dirty="0" smtClean="0">
                <a:solidFill>
                  <a:srgbClr val="002060"/>
                </a:solidFill>
              </a:rPr>
              <a:t>         </a:t>
            </a:r>
            <a:endParaRPr lang="ru-RU" sz="20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0" fill="hold"/>
                                        <p:tgtEl>
                                          <p:spTgt spid="11"/>
                                        </p:tgtEl>
                                        <p:attrNameLst>
                                          <p:attrName>ppt_w</p:attrName>
                                        </p:attrNameLst>
                                      </p:cBhvr>
                                      <p:tavLst>
                                        <p:tav tm="0">
                                          <p:val>
                                            <p:fltVal val="0"/>
                                          </p:val>
                                        </p:tav>
                                        <p:tav tm="100000">
                                          <p:val>
                                            <p:strVal val="#ppt_w"/>
                                          </p:val>
                                        </p:tav>
                                      </p:tavLst>
                                    </p:anim>
                                    <p:anim calcmode="lin" valueType="num">
                                      <p:cBhvr>
                                        <p:cTn id="8" dur="3000" fill="hold"/>
                                        <p:tgtEl>
                                          <p:spTgt spid="11"/>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3000" fill="hold"/>
                                        <p:tgtEl>
                                          <p:spTgt spid="6"/>
                                        </p:tgtEl>
                                        <p:attrNameLst>
                                          <p:attrName>ppt_w</p:attrName>
                                        </p:attrNameLst>
                                      </p:cBhvr>
                                      <p:tavLst>
                                        <p:tav tm="0">
                                          <p:val>
                                            <p:fltVal val="0"/>
                                          </p:val>
                                        </p:tav>
                                        <p:tav tm="100000">
                                          <p:val>
                                            <p:strVal val="#ppt_w"/>
                                          </p:val>
                                        </p:tav>
                                      </p:tavLst>
                                    </p:anim>
                                    <p:anim calcmode="lin" valueType="num">
                                      <p:cBhvr>
                                        <p:cTn id="12" dur="3000" fill="hold"/>
                                        <p:tgtEl>
                                          <p:spTgt spid="6"/>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3000" fill="hold"/>
                                        <p:tgtEl>
                                          <p:spTgt spid="9"/>
                                        </p:tgtEl>
                                        <p:attrNameLst>
                                          <p:attrName>ppt_w</p:attrName>
                                        </p:attrNameLst>
                                      </p:cBhvr>
                                      <p:tavLst>
                                        <p:tav tm="0">
                                          <p:val>
                                            <p:fltVal val="0"/>
                                          </p:val>
                                        </p:tav>
                                        <p:tav tm="100000">
                                          <p:val>
                                            <p:strVal val="#ppt_w"/>
                                          </p:val>
                                        </p:tav>
                                      </p:tavLst>
                                    </p:anim>
                                    <p:anim calcmode="lin" valueType="num">
                                      <p:cBhvr>
                                        <p:cTn id="16" dur="30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643998" cy="928694"/>
          </a:xfrm>
        </p:spPr>
        <p:txBody>
          <a:bodyPr>
            <a:noAutofit/>
          </a:bodyPr>
          <a:lstStyle/>
          <a:p>
            <a:r>
              <a:rPr lang="ru-RU" b="1" dirty="0" smtClean="0">
                <a:solidFill>
                  <a:srgbClr val="A50021"/>
                </a:solidFill>
              </a:rPr>
              <a:t/>
            </a:r>
            <a:br>
              <a:rPr lang="ru-RU" b="1" dirty="0" smtClean="0">
                <a:solidFill>
                  <a:srgbClr val="A50021"/>
                </a:solidFill>
              </a:rPr>
            </a:br>
            <a:r>
              <a:rPr lang="ru-RU" b="1" dirty="0" smtClean="0">
                <a:solidFill>
                  <a:srgbClr val="A50021"/>
                </a:solidFill>
              </a:rPr>
              <a:t>КОНКУРС «СОБЕРИ ПОСЛОВИЦЫ»</a:t>
            </a:r>
            <a:br>
              <a:rPr lang="ru-RU" b="1" dirty="0" smtClean="0">
                <a:solidFill>
                  <a:srgbClr val="A50021"/>
                </a:solidFill>
              </a:rPr>
            </a:br>
            <a:endParaRPr lang="ru-RU" b="1" dirty="0">
              <a:solidFill>
                <a:srgbClr val="A50021"/>
              </a:solidFill>
            </a:endParaRPr>
          </a:p>
        </p:txBody>
      </p:sp>
      <p:sp>
        <p:nvSpPr>
          <p:cNvPr id="3" name="Содержимое 2"/>
          <p:cNvSpPr>
            <a:spLocks noGrp="1"/>
          </p:cNvSpPr>
          <p:nvPr>
            <p:ph idx="1"/>
          </p:nvPr>
        </p:nvSpPr>
        <p:spPr/>
        <p:txBody>
          <a:bodyPr/>
          <a:lstStyle/>
          <a:p>
            <a:r>
              <a:rPr lang="ru-RU" i="1" dirty="0" smtClean="0">
                <a:solidFill>
                  <a:srgbClr val="002060"/>
                </a:solidFill>
              </a:rPr>
              <a:t>Без труда не вытащишь и рыбку из пруда. </a:t>
            </a:r>
          </a:p>
          <a:p>
            <a:r>
              <a:rPr lang="ru-RU" i="1" dirty="0" smtClean="0">
                <a:solidFill>
                  <a:srgbClr val="002060"/>
                </a:solidFill>
              </a:rPr>
              <a:t>Дружбу помни, а зло забывай.</a:t>
            </a:r>
          </a:p>
          <a:p>
            <a:r>
              <a:rPr lang="ru-RU" i="1" dirty="0" smtClean="0">
                <a:solidFill>
                  <a:srgbClr val="002060"/>
                </a:solidFill>
              </a:rPr>
              <a:t>Учись доброму, тогда плохое на ум не пойдёт. </a:t>
            </a:r>
          </a:p>
          <a:p>
            <a:r>
              <a:rPr lang="ru-RU" i="1" dirty="0" smtClean="0">
                <a:solidFill>
                  <a:srgbClr val="002060"/>
                </a:solidFill>
              </a:rPr>
              <a:t>Хочешь есть калачи, так не сиди на печи!</a:t>
            </a:r>
          </a:p>
          <a:p>
            <a:r>
              <a:rPr lang="ru-RU" i="1" dirty="0" smtClean="0">
                <a:solidFill>
                  <a:srgbClr val="002060"/>
                </a:solidFill>
              </a:rPr>
              <a:t>Век живи – век  учись. </a:t>
            </a:r>
            <a:endParaRPr lang="ru-RU"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8229600" cy="1143000"/>
          </a:xfrm>
        </p:spPr>
        <p:txBody>
          <a:bodyPr/>
          <a:lstStyle/>
          <a:p>
            <a:r>
              <a:rPr lang="ru-RU" b="1" dirty="0" smtClean="0">
                <a:solidFill>
                  <a:srgbClr val="800000"/>
                </a:solidFill>
              </a:rPr>
              <a:t>ЗАГАДКИ</a:t>
            </a:r>
            <a:endParaRPr lang="ru-RU" b="1" dirty="0">
              <a:solidFill>
                <a:srgbClr val="800000"/>
              </a:solidFill>
            </a:endParaRPr>
          </a:p>
        </p:txBody>
      </p:sp>
      <p:sp>
        <p:nvSpPr>
          <p:cNvPr id="3" name="Содержимое 2"/>
          <p:cNvSpPr>
            <a:spLocks noGrp="1"/>
          </p:cNvSpPr>
          <p:nvPr>
            <p:ph idx="1"/>
          </p:nvPr>
        </p:nvSpPr>
        <p:spPr>
          <a:xfrm>
            <a:off x="428596" y="1000108"/>
            <a:ext cx="8229600" cy="5500726"/>
          </a:xfrm>
        </p:spPr>
        <p:txBody>
          <a:bodyPr>
            <a:normAutofit/>
          </a:bodyPr>
          <a:lstStyle/>
          <a:p>
            <a:r>
              <a:rPr lang="ru-RU" sz="2000" b="1" i="1" dirty="0" smtClean="0"/>
              <a:t>Загадка – это короткое произведение у. н. т., в котором вместо предмета  называют его признаки или действия</a:t>
            </a:r>
            <a:r>
              <a:rPr lang="ru-RU" sz="2000" i="1" dirty="0" smtClean="0"/>
              <a:t>.</a:t>
            </a:r>
          </a:p>
          <a:p>
            <a:r>
              <a:rPr lang="ru-RU" sz="2000" b="1" i="1" dirty="0" smtClean="0"/>
              <a:t>Загадки  развивают ум, наблюдательность, фантазию. </a:t>
            </a:r>
            <a:endParaRPr lang="ru-RU" sz="2000" b="1" i="1" dirty="0"/>
          </a:p>
        </p:txBody>
      </p:sp>
      <p:sp>
        <p:nvSpPr>
          <p:cNvPr id="5" name="Прямоугольник 4"/>
          <p:cNvSpPr/>
          <p:nvPr/>
        </p:nvSpPr>
        <p:spPr>
          <a:xfrm>
            <a:off x="3929058" y="3071810"/>
            <a:ext cx="4071966" cy="369332"/>
          </a:xfrm>
          <a:prstGeom prst="rect">
            <a:avLst/>
          </a:prstGeom>
        </p:spPr>
        <p:txBody>
          <a:bodyPr wrap="square">
            <a:spAutoFit/>
          </a:bodyPr>
          <a:lstStyle/>
          <a:p>
            <a:r>
              <a:rPr lang="ru-RU" dirty="0" smtClean="0"/>
              <a:t>    </a:t>
            </a:r>
            <a:endParaRPr lang="ru-RU" b="1" dirty="0">
              <a:solidFill>
                <a:srgbClr val="002060"/>
              </a:solidFill>
            </a:endParaRPr>
          </a:p>
        </p:txBody>
      </p:sp>
      <p:sp>
        <p:nvSpPr>
          <p:cNvPr id="8" name="Прямоугольник 7"/>
          <p:cNvSpPr/>
          <p:nvPr/>
        </p:nvSpPr>
        <p:spPr>
          <a:xfrm>
            <a:off x="4071934" y="2357430"/>
            <a:ext cx="3214710" cy="2308324"/>
          </a:xfrm>
          <a:prstGeom prst="rect">
            <a:avLst/>
          </a:prstGeom>
        </p:spPr>
        <p:txBody>
          <a:bodyPr wrap="square">
            <a:spAutoFit/>
          </a:bodyPr>
          <a:lstStyle/>
          <a:p>
            <a:r>
              <a:rPr lang="ru-RU" b="1" dirty="0" smtClean="0"/>
              <a:t>В перелеске, возле лога, </a:t>
            </a:r>
            <a:br>
              <a:rPr lang="ru-RU" b="1" dirty="0" smtClean="0"/>
            </a:br>
            <a:r>
              <a:rPr lang="ru-RU" b="1" dirty="0" smtClean="0"/>
              <a:t>Есть просторная берлога: </a:t>
            </a:r>
            <a:br>
              <a:rPr lang="ru-RU" b="1" dirty="0" smtClean="0"/>
            </a:br>
            <a:r>
              <a:rPr lang="ru-RU" b="1" dirty="0" smtClean="0"/>
              <a:t>Крыша, стены, пол и дверь - </a:t>
            </a:r>
            <a:br>
              <a:rPr lang="ru-RU" b="1" dirty="0" smtClean="0"/>
            </a:br>
            <a:r>
              <a:rPr lang="ru-RU" b="1" dirty="0" smtClean="0"/>
              <a:t>Здесь живет косматый зверь. </a:t>
            </a:r>
            <a:br>
              <a:rPr lang="ru-RU" b="1" dirty="0" smtClean="0"/>
            </a:br>
            <a:r>
              <a:rPr lang="ru-RU" b="1" dirty="0" smtClean="0"/>
              <a:t>Он известный лежебока, </a:t>
            </a:r>
            <a:br>
              <a:rPr lang="ru-RU" b="1" dirty="0" smtClean="0"/>
            </a:br>
            <a:r>
              <a:rPr lang="ru-RU" b="1" dirty="0" smtClean="0"/>
              <a:t>Спит в берлоге он до срока, </a:t>
            </a:r>
            <a:br>
              <a:rPr lang="ru-RU" b="1" dirty="0" smtClean="0"/>
            </a:br>
            <a:r>
              <a:rPr lang="ru-RU" b="1" dirty="0" smtClean="0"/>
              <a:t>А проснется - ну реветь! </a:t>
            </a:r>
            <a:br>
              <a:rPr lang="ru-RU" b="1" dirty="0" smtClean="0"/>
            </a:br>
            <a:r>
              <a:rPr lang="ru-RU" b="1" dirty="0" smtClean="0"/>
              <a:t>Это кто такой? ….</a:t>
            </a:r>
            <a:endParaRPr lang="ru-RU" b="1" dirty="0"/>
          </a:p>
        </p:txBody>
      </p:sp>
      <p:sp>
        <p:nvSpPr>
          <p:cNvPr id="9" name="TextBox 8"/>
          <p:cNvSpPr txBox="1"/>
          <p:nvPr/>
        </p:nvSpPr>
        <p:spPr>
          <a:xfrm>
            <a:off x="571472" y="4826675"/>
            <a:ext cx="3020892" cy="2031325"/>
          </a:xfrm>
          <a:prstGeom prst="rect">
            <a:avLst/>
          </a:prstGeom>
          <a:noFill/>
        </p:spPr>
        <p:txBody>
          <a:bodyPr wrap="none" rtlCol="0">
            <a:spAutoFit/>
          </a:bodyPr>
          <a:lstStyle/>
          <a:p>
            <a:r>
              <a:rPr lang="ru-RU" b="1" dirty="0" smtClean="0"/>
              <a:t>Ночью ходит, днем он спит. </a:t>
            </a:r>
            <a:br>
              <a:rPr lang="ru-RU" b="1" dirty="0" smtClean="0"/>
            </a:br>
            <a:r>
              <a:rPr lang="ru-RU" b="1" dirty="0" smtClean="0"/>
              <a:t>Если сердится – ворчит. </a:t>
            </a:r>
            <a:br>
              <a:rPr lang="ru-RU" b="1" dirty="0" smtClean="0"/>
            </a:br>
            <a:r>
              <a:rPr lang="ru-RU" b="1" dirty="0" smtClean="0"/>
              <a:t>Он живет в лесу дремучем, </a:t>
            </a:r>
            <a:br>
              <a:rPr lang="ru-RU" b="1" dirty="0" smtClean="0"/>
            </a:br>
            <a:r>
              <a:rPr lang="ru-RU" b="1" dirty="0" smtClean="0"/>
              <a:t>Сам он круглый и колючий. </a:t>
            </a:r>
            <a:br>
              <a:rPr lang="ru-RU" b="1" dirty="0" smtClean="0"/>
            </a:br>
            <a:r>
              <a:rPr lang="ru-RU" b="1" dirty="0" smtClean="0"/>
              <a:t>Угадайте, это кто ж? </a:t>
            </a:r>
            <a:br>
              <a:rPr lang="ru-RU" b="1" dirty="0" smtClean="0"/>
            </a:br>
            <a:r>
              <a:rPr lang="ru-RU" b="1" dirty="0" smtClean="0"/>
              <a:t>Ну, конечно, это ….</a:t>
            </a:r>
          </a:p>
          <a:p>
            <a:endParaRPr lang="ru-RU" dirty="0"/>
          </a:p>
        </p:txBody>
      </p:sp>
      <p:pic>
        <p:nvPicPr>
          <p:cNvPr id="10" name="Рисунок 9" descr="217540-Sepik.jpg"/>
          <p:cNvPicPr>
            <a:picLocks noChangeAspect="1"/>
          </p:cNvPicPr>
          <p:nvPr/>
        </p:nvPicPr>
        <p:blipFill>
          <a:blip r:embed="rId3" cstate="print"/>
          <a:stretch>
            <a:fillRect/>
          </a:stretch>
        </p:blipFill>
        <p:spPr>
          <a:xfrm>
            <a:off x="857224" y="2500306"/>
            <a:ext cx="2411003" cy="1928802"/>
          </a:xfrm>
          <a:prstGeom prst="rect">
            <a:avLst/>
          </a:prstGeom>
        </p:spPr>
      </p:pic>
      <p:pic>
        <p:nvPicPr>
          <p:cNvPr id="11" name="Рисунок 10" descr="2769-51368-b191e29cb785f89caad7dd8185a7b7ad.jpg"/>
          <p:cNvPicPr>
            <a:picLocks noChangeAspect="1"/>
          </p:cNvPicPr>
          <p:nvPr/>
        </p:nvPicPr>
        <p:blipFill>
          <a:blip r:embed="rId4" cstate="print"/>
          <a:srcRect l="15131" t="16185"/>
          <a:stretch>
            <a:fillRect/>
          </a:stretch>
        </p:blipFill>
        <p:spPr>
          <a:xfrm>
            <a:off x="4286248" y="4714884"/>
            <a:ext cx="2804804" cy="19288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4)">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4)">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4)">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1883</TotalTime>
  <Words>385</Words>
  <Application>Microsoft Office PowerPoint</Application>
  <PresentationFormat>Экран (4:3)</PresentationFormat>
  <Paragraphs>64</Paragraphs>
  <Slides>14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Фольклор -  устное народное творчество</vt:lpstr>
      <vt:lpstr>КОЛЫБЕЛЬНАЯ ПЕСНЯ</vt:lpstr>
      <vt:lpstr>ЧАСТУШКИ</vt:lpstr>
      <vt:lpstr>СЧИТАЛКА Безо всяких без затей закрутились карусели, Сосчитать на них детей, мы, конечно не успели. То ли десять, то ли пять? Надо их пересчитать! Как дойдём до десяти, так десятому вести! </vt:lpstr>
      <vt:lpstr>ЗАКЛИЧКИ  И  ПРИГОВОРКИ</vt:lpstr>
      <vt:lpstr>ПОСЛОВИЦЫ  И   ПОГОВОРКИ</vt:lpstr>
      <vt:lpstr> КОНКУРС «СОБЕРИ ПОСЛОВИЦЫ» </vt:lpstr>
      <vt:lpstr>ЗАГАДКИ</vt:lpstr>
      <vt:lpstr>Это что за потолок?  То он низок, то высок, То он сер, то беловат, то чуть-чуть голубоват. А порой такой красивый –  кружевной и синий-синий!  </vt:lpstr>
      <vt:lpstr>  НАРОДНЫЕ  СКАЗКИ</vt:lpstr>
      <vt:lpstr>ВОЛШЕБНЫЕ  СКАЗКИ</vt:lpstr>
      <vt:lpstr>СКАЗКИ  ПРО  ЖИВОТНЫХ</vt:lpstr>
      <vt:lpstr>БЫТОВЫЕ  СКАЗКИ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dc:creator>
  <cp:lastModifiedBy>Ольга</cp:lastModifiedBy>
  <cp:revision>171</cp:revision>
  <dcterms:created xsi:type="dcterms:W3CDTF">2011-11-22T14:47:59Z</dcterms:created>
  <dcterms:modified xsi:type="dcterms:W3CDTF">2013-11-19T20:51:04Z</dcterms:modified>
</cp:coreProperties>
</file>