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5" r:id="rId1"/>
  </p:sldMasterIdLst>
  <p:notesMasterIdLst>
    <p:notesMasterId r:id="rId16"/>
  </p:notesMasterIdLst>
  <p:handoutMasterIdLst>
    <p:handoutMasterId r:id="rId17"/>
  </p:handoutMasterIdLst>
  <p:sldIdLst>
    <p:sldId id="257" r:id="rId2"/>
    <p:sldId id="464" r:id="rId3"/>
    <p:sldId id="451" r:id="rId4"/>
    <p:sldId id="307" r:id="rId5"/>
    <p:sldId id="440" r:id="rId6"/>
    <p:sldId id="282" r:id="rId7"/>
    <p:sldId id="311" r:id="rId8"/>
    <p:sldId id="465" r:id="rId9"/>
    <p:sldId id="466" r:id="rId10"/>
    <p:sldId id="458" r:id="rId11"/>
    <p:sldId id="468" r:id="rId12"/>
    <p:sldId id="469" r:id="rId13"/>
    <p:sldId id="422" r:id="rId14"/>
    <p:sldId id="4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1E1C11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31" autoAdjust="0"/>
    <p:restoredTop sz="87544" autoAdjust="0"/>
  </p:normalViewPr>
  <p:slideViewPr>
    <p:cSldViewPr>
      <p:cViewPr>
        <p:scale>
          <a:sx n="60" d="100"/>
          <a:sy n="60" d="100"/>
        </p:scale>
        <p:origin x="-6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96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78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I группа-21,2%</c:v>
                </c:pt>
                <c:pt idx="1">
                  <c:v>II группа-57,6%</c:v>
                </c:pt>
                <c:pt idx="2">
                  <c:v>III группа-21,2%</c:v>
                </c:pt>
                <c:pt idx="3">
                  <c:v>IV группа-0%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0.21200000000000024</c:v>
                </c:pt>
                <c:pt idx="1">
                  <c:v>0.57600000000000062</c:v>
                </c:pt>
                <c:pt idx="2">
                  <c:v>0.27</c:v>
                </c:pt>
                <c:pt idx="3">
                  <c:v>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83696111814732987"/>
          <c:y val="0.14782183278104521"/>
          <c:w val="0.14024821857843212"/>
          <c:h val="0.5247734876190196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90B21-2461-4686-BA5C-5CC49D0A4952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FB0AE-5397-499C-9137-0E544B9E2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A98FB-729D-4C0F-8137-372772F4066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77F3E-7D7E-4BB2-87B8-91182BBD96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раз слайда 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76B36-78AC-4756-B34D-F8CFC51473F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77F3E-7D7E-4BB2-87B8-91182BBD963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191A0E3-410A-47FE-B666-C9D75EE606A6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879014-3F16-4295-9888-200BBBF2E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91A0E3-410A-47FE-B666-C9D75EE606A6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879014-3F16-4295-9888-200BBBF2E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91A0E3-410A-47FE-B666-C9D75EE606A6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879014-3F16-4295-9888-200BBBF2E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65483-3112-48EF-B78E-D87292666BC0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A7EBD-D641-4600-B0E7-4CDC408EA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91A0E3-410A-47FE-B666-C9D75EE606A6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879014-3F16-4295-9888-200BBBF2EB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91A0E3-410A-47FE-B666-C9D75EE606A6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879014-3F16-4295-9888-200BBBF2EB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91A0E3-410A-47FE-B666-C9D75EE606A6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879014-3F16-4295-9888-200BBBF2EB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91A0E3-410A-47FE-B666-C9D75EE606A6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879014-3F16-4295-9888-200BBBF2E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91A0E3-410A-47FE-B666-C9D75EE606A6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879014-3F16-4295-9888-200BBBF2EB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91A0E3-410A-47FE-B666-C9D75EE606A6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879014-3F16-4295-9888-200BBBF2E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191A0E3-410A-47FE-B666-C9D75EE606A6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879014-3F16-4295-9888-200BBBF2E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191A0E3-410A-47FE-B666-C9D75EE606A6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879014-3F16-4295-9888-200BBBF2EB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191A0E3-410A-47FE-B666-C9D75EE606A6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B879014-3F16-4295-9888-200BBBF2E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  <p:sldLayoutId id="2147484317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10"/>
          <p:cNvSpPr>
            <a:spLocks noGrp="1"/>
          </p:cNvSpPr>
          <p:nvPr>
            <p:ph type="body" sz="half" idx="2"/>
          </p:nvPr>
        </p:nvSpPr>
        <p:spPr>
          <a:xfrm>
            <a:off x="500034" y="1285860"/>
            <a:ext cx="7500990" cy="92869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spc="-15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 о </a:t>
            </a:r>
            <a:r>
              <a:rPr lang="ru-RU" sz="4000" b="1" spc="-15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4000" b="1" spc="-15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 </a:t>
            </a:r>
            <a:r>
              <a:rPr lang="ru-RU" sz="4000" b="1" spc="-15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r>
              <a:rPr lang="ru-RU" sz="4000" b="1" spc="-15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 л и о</a:t>
            </a:r>
            <a:endParaRPr lang="en-US" sz="4000" b="1" spc="-15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4000" b="1" spc="-15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   учителя социально-бытовой                               ориентировки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ln>
            <a:noFill/>
          </a:ln>
          <a:effec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/>
              <a:t>Государственное казенное образовательное учреждение Ростовской области специальное (коррекционное) образовательное учреждение   для обучающихся, воспитанников с ограниченными возможностями здоровья специальная (коррекционная) общеобразовательная школа-интернат     </a:t>
            </a:r>
            <a:r>
              <a:rPr lang="en-US" sz="1200" dirty="0" smtClean="0"/>
              <a:t>VIII</a:t>
            </a:r>
            <a:r>
              <a:rPr lang="ru-RU" sz="1200" dirty="0" smtClean="0"/>
              <a:t> вида</a:t>
            </a:r>
          </a:p>
          <a:p>
            <a:pPr algn="ctr">
              <a:defRPr/>
            </a:pPr>
            <a:r>
              <a:rPr lang="ru-RU" sz="1200" dirty="0" smtClean="0"/>
              <a:t>       г. Новошахтинска Ростовской области</a:t>
            </a:r>
            <a:endParaRPr lang="ru-RU" sz="1200" dirty="0" smtClean="0">
              <a:ln>
                <a:solidFill>
                  <a:srgbClr val="BF0DC3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643314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               Васильевой </a:t>
            </a:r>
            <a:r>
              <a:rPr lang="en-US" sz="3200" dirty="0" smtClean="0"/>
              <a:t>   </a:t>
            </a:r>
          </a:p>
          <a:p>
            <a:pPr algn="ctr"/>
            <a:r>
              <a:rPr lang="ru-RU" sz="3200" dirty="0" smtClean="0"/>
              <a:t>Лейлы </a:t>
            </a:r>
            <a:r>
              <a:rPr lang="en-US" sz="3200" dirty="0" smtClean="0"/>
              <a:t>  </a:t>
            </a:r>
            <a:r>
              <a:rPr lang="ru-RU" sz="3200" dirty="0" err="1" smtClean="0"/>
              <a:t>Атабала-гызы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86116" y="5929330"/>
            <a:ext cx="285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E1C11"/>
                </a:solidFill>
              </a:rPr>
              <a:t>   2010-2013г.г.</a:t>
            </a:r>
            <a:endParaRPr lang="ru-RU" b="1" dirty="0"/>
          </a:p>
        </p:txBody>
      </p:sp>
    </p:spTree>
    <p:custDataLst>
      <p:tags r:id="rId1"/>
    </p:custDataLst>
  </p:cSld>
  <p:clrMapOvr>
    <a:masterClrMapping/>
  </p:clrMapOvr>
  <p:transition advClick="0" advTm="400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571472" y="0"/>
            <a:ext cx="79288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Динамика результатов уровня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знаний,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умений,навыков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обучающихся, воспитанников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 2010-2013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уч.г.г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7345" name="Object 1"/>
          <p:cNvGraphicFramePr>
            <a:graphicFrameLocks noChangeAspect="1"/>
          </p:cNvGraphicFramePr>
          <p:nvPr/>
        </p:nvGraphicFramePr>
        <p:xfrm>
          <a:off x="214282" y="1428736"/>
          <a:ext cx="8715404" cy="4186246"/>
        </p:xfrm>
        <a:graphic>
          <a:graphicData uri="http://schemas.openxmlformats.org/presentationml/2006/ole">
            <p:oleObj spid="_x0000_s57345" name="Диаграмма" r:id="rId3" imgW="7334165" imgH="3076448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463550" y="1142984"/>
          <a:ext cx="8108978" cy="4786345"/>
        </p:xfrm>
        <a:graphic>
          <a:graphicData uri="http://schemas.openxmlformats.org/presentationml/2006/ole">
            <p:oleObj spid="_x0000_s78850" name="Диаграмма" r:id="rId3" imgW="6286466" imgH="3914716" progId="Excel.Sheet.8">
              <p:embed/>
            </p:oleObj>
          </a:graphicData>
        </a:graphic>
      </p:graphicFrame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285720" y="0"/>
            <a:ext cx="84509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обучающихся, воспитанников-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участников, победителей и призеров школьных конкурсов.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0897" name="Object 1"/>
          <p:cNvGraphicFramePr>
            <a:graphicFrameLocks noChangeAspect="1"/>
          </p:cNvGraphicFramePr>
          <p:nvPr/>
        </p:nvGraphicFramePr>
        <p:xfrm>
          <a:off x="642910" y="1428736"/>
          <a:ext cx="8072494" cy="4071966"/>
        </p:xfrm>
        <a:graphic>
          <a:graphicData uri="http://schemas.openxmlformats.org/presentationml/2006/ole">
            <p:oleObj spid="_x0000_s80897" name="Диаграмма" r:id="rId3" imgW="7124734" imgH="3514818" progId="MSGraph.Chart.8">
              <p:embed/>
            </p:oleObj>
          </a:graphicData>
        </a:graphic>
      </p:graphicFrame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500034" y="0"/>
            <a:ext cx="83107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обучающихся, воспитанников-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участников, победителей и призеров школьных,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межшкольных,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межгородских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региональных   конкурсов.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14290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Грамоты обучающихся, воспитанников 9-б класса.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Кл. рук. Л.А.Васильева Л.А.(2011-2012уч.г.)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Admin\Мои документы\Мои рисунки\MP Navigator EX\2012_12_25\IMG_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571612"/>
            <a:ext cx="1714512" cy="2143140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Мои документы\Мои рисунки\MP Navigator EX\2012_12_25\IMG_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285860"/>
            <a:ext cx="1785950" cy="2214578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Мои документы\Мои рисунки\MP Navigator EX\2012_12_25\IMG_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285860"/>
            <a:ext cx="1779573" cy="2214578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Мои документы\Мои рисунки\MP Navigator EX\2012_12_25\IMG_0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000504"/>
            <a:ext cx="1785950" cy="2286016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Мои документы\Мои рисунки\MP Navigator EX\2012_12_25\IMG_0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4071942"/>
            <a:ext cx="1714512" cy="2357454"/>
          </a:xfrm>
          <a:prstGeom prst="rect">
            <a:avLst/>
          </a:prstGeom>
          <a:noFill/>
        </p:spPr>
      </p:pic>
      <p:pic>
        <p:nvPicPr>
          <p:cNvPr id="1032" name="Picture 8" descr="C:\Documents and Settings\Admin\Мои документы\Мои рисунки\MP Navigator EX\2012_12_25\IMG_00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4286256"/>
            <a:ext cx="1785950" cy="228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D:\МОЯ АТТЕСТАЦИОННАЯ ПАПКА\Накопительная папка\ФОТО,ВИДЕО,ГРАМОТЫ\IMG_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2143140" cy="2643206"/>
          </a:xfrm>
          <a:prstGeom prst="rect">
            <a:avLst/>
          </a:prstGeom>
          <a:noFill/>
        </p:spPr>
      </p:pic>
      <p:pic>
        <p:nvPicPr>
          <p:cNvPr id="77827" name="Picture 3" descr="D:\МОЯ АТТЕСТАЦИОННАЯ ПАПКА\Накопительная папка\ФОТО,ВИДЕО,ГРАМОТЫ\IMG_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643050"/>
            <a:ext cx="2143140" cy="2643182"/>
          </a:xfrm>
          <a:prstGeom prst="rect">
            <a:avLst/>
          </a:prstGeom>
          <a:noFill/>
        </p:spPr>
      </p:pic>
      <p:pic>
        <p:nvPicPr>
          <p:cNvPr id="4" name="Рисунок 3" descr="http://school8vida.um.la/images/stories/fruit/img_000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928934"/>
            <a:ext cx="3429024" cy="211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571480"/>
            <a:ext cx="685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участия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обучающихся, воспитанников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конкурсах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D:\ФОТО,ВИДЕО\100CANON\IMG_32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1"/>
            <a:ext cx="3786214" cy="2500329"/>
          </a:xfrm>
          <a:prstGeom prst="rect">
            <a:avLst/>
          </a:prstGeom>
          <a:noFill/>
        </p:spPr>
      </p:pic>
      <p:pic>
        <p:nvPicPr>
          <p:cNvPr id="32770" name="Picture 2" descr="D:\ФОТО,ВИДЕО\100CANON\IMG_3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285860"/>
            <a:ext cx="3643338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D:\МОЯ АТТЕСТАЦИОННАЯ ПАПКА\Альбом камеры\Альбом камеры\WP_00016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071942"/>
            <a:ext cx="3420836" cy="224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МОЯ АТТЕСТАЦИОННАЯ ПАПКА\Альбом камеры\Альбом камеры\WP_0001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857628"/>
            <a:ext cx="190400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D:\МОЯ АТТЕСТАЦИОННАЯ ПАПКА\Альбом камеры\Альбом камеры\WP_0001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857232"/>
            <a:ext cx="2709635" cy="292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28596" y="214290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Зоны кабинета социально-бытовой ориентировки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D:\МОЯ АТТЕСТАЦИОННАЯ ПАПКА\Накопительная папка\ФОТО,ВИДЕО,ГРАМОТЫ\IMG_33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928670"/>
            <a:ext cx="3571900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60350"/>
            <a:ext cx="8929688" cy="129698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Результаты обучающихся, воспитанников.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42938" y="2133600"/>
            <a:ext cx="8501062" cy="3787775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ru-RU" sz="2400" b="1" dirty="0" smtClean="0">
                <a:solidFill>
                  <a:srgbClr val="1E1C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1.Уровень </a:t>
            </a:r>
            <a:r>
              <a:rPr lang="ru-RU" sz="2400" b="1" dirty="0" err="1" smtClean="0">
                <a:solidFill>
                  <a:srgbClr val="1E1C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сформированности</a:t>
            </a:r>
            <a:r>
              <a:rPr lang="ru-RU" sz="2400" b="1" dirty="0" smtClean="0">
                <a:solidFill>
                  <a:srgbClr val="1E1C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умений, навыков -100%</a:t>
            </a:r>
          </a:p>
          <a:p>
            <a:pPr marL="609600" indent="-609600">
              <a:buFontTx/>
              <a:buAutoNum type="arabicPeriod"/>
            </a:pPr>
            <a:endParaRPr lang="ru-RU" sz="2400" dirty="0" smtClean="0">
              <a:solidFill>
                <a:srgbClr val="1E1C1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None/>
            </a:pPr>
            <a:r>
              <a:rPr lang="ru-RU" sz="2400" b="1" dirty="0" smtClean="0">
                <a:solidFill>
                  <a:srgbClr val="1E1C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2.Успеваемость по предмету -100%</a:t>
            </a:r>
            <a:endParaRPr lang="en-US" sz="2400" b="1" dirty="0" smtClean="0">
              <a:solidFill>
                <a:srgbClr val="1E1C1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609600" indent="-609600">
              <a:buNone/>
            </a:pPr>
            <a:endParaRPr lang="ru-RU" sz="2400" dirty="0" smtClean="0">
              <a:solidFill>
                <a:srgbClr val="1E1C1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None/>
            </a:pPr>
            <a:r>
              <a:rPr lang="en-US" sz="2400" b="1" dirty="0" smtClean="0">
                <a:solidFill>
                  <a:srgbClr val="1E1C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1E1C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.Отсутствие правонарушений и травм.</a:t>
            </a:r>
          </a:p>
          <a:p>
            <a:pPr marL="609600" indent="-609600">
              <a:buFontTx/>
              <a:buNone/>
            </a:pPr>
            <a:endParaRPr lang="ru-RU" sz="3600" dirty="0" smtClean="0"/>
          </a:p>
          <a:p>
            <a:pPr marL="609600" indent="-609600">
              <a:buFontTx/>
              <a:buNone/>
            </a:pPr>
            <a:endParaRPr lang="ru-RU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Распределение</a:t>
            </a: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обучающихся,воспитанников</a:t>
            </a: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5-9 классов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 классификации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В.В.Воронковой</a:t>
            </a: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714356"/>
          <a:ext cx="8929718" cy="614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85720" y="1214422"/>
          <a:ext cx="4214844" cy="2357454"/>
        </p:xfrm>
        <a:graphic>
          <a:graphicData uri="http://schemas.openxmlformats.org/drawingml/2006/table">
            <a:tbl>
              <a:tblPr/>
              <a:tblGrid>
                <a:gridCol w="500066"/>
                <a:gridCol w="428628"/>
                <a:gridCol w="428627"/>
                <a:gridCol w="428629"/>
                <a:gridCol w="214314"/>
                <a:gridCol w="357190"/>
                <a:gridCol w="357190"/>
                <a:gridCol w="285752"/>
                <a:gridCol w="428628"/>
                <a:gridCol w="487067"/>
                <a:gridCol w="298753"/>
              </a:tblGrid>
              <a:tr h="54864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2012 -2013г.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Оценка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1 полугодия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 полугодия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Годовая оценка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29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Зач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зач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Н/а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Зач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зач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Н/а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Зач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зач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Н/а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858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5-9кл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071670" y="4000504"/>
          <a:ext cx="5072097" cy="2071702"/>
        </p:xfrm>
        <a:graphic>
          <a:graphicData uri="http://schemas.openxmlformats.org/drawingml/2006/table">
            <a:tbl>
              <a:tblPr/>
              <a:tblGrid>
                <a:gridCol w="624258"/>
                <a:gridCol w="702290"/>
                <a:gridCol w="546226"/>
                <a:gridCol w="480316"/>
                <a:gridCol w="310392"/>
                <a:gridCol w="310393"/>
                <a:gridCol w="537576"/>
                <a:gridCol w="234097"/>
                <a:gridCol w="468194"/>
                <a:gridCol w="468194"/>
                <a:gridCol w="390161"/>
              </a:tblGrid>
              <a:tr h="36385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2011 – 2012г.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Оценка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1 полугодия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 полугодия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Годовая оценка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2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Зач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зач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Н/а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Зач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зач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Н/а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Зач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зач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Н/а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38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5-9кл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38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11кл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786314" y="1214422"/>
          <a:ext cx="4143375" cy="2357454"/>
        </p:xfrm>
        <a:graphic>
          <a:graphicData uri="http://schemas.openxmlformats.org/drawingml/2006/table">
            <a:tbl>
              <a:tblPr/>
              <a:tblGrid>
                <a:gridCol w="571504"/>
                <a:gridCol w="428628"/>
                <a:gridCol w="357190"/>
                <a:gridCol w="357190"/>
                <a:gridCol w="285752"/>
                <a:gridCol w="357190"/>
                <a:gridCol w="357190"/>
                <a:gridCol w="285752"/>
                <a:gridCol w="357190"/>
                <a:gridCol w="357190"/>
                <a:gridCol w="428599"/>
              </a:tblGrid>
              <a:tr h="51909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2010 – 2011г.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Оценка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1 полугодия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 полугодия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Годовая оценка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Зач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зач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Н/а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Зач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зач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Н/а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Зач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зач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Н/а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03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5-9кл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7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10кл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674" name="TextBox 16"/>
          <p:cNvSpPr txBox="1">
            <a:spLocks noChangeArrowheads="1"/>
          </p:cNvSpPr>
          <p:nvPr/>
        </p:nvSpPr>
        <p:spPr bwMode="auto">
          <a:xfrm>
            <a:off x="785786" y="214290"/>
            <a:ext cx="73581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Итоговый контроль усвоения программного содержания социально-бытовой ориентировки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3"/>
          <p:cNvSpPr>
            <a:spLocks noGrp="1"/>
          </p:cNvSpPr>
          <p:nvPr>
            <p:ph type="title"/>
          </p:nvPr>
        </p:nvSpPr>
        <p:spPr>
          <a:xfrm>
            <a:off x="357188" y="285750"/>
            <a:ext cx="8258175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</p:nvPr>
        </p:nvGraphicFramePr>
        <p:xfrm>
          <a:off x="214282" y="957422"/>
          <a:ext cx="8715436" cy="5547360"/>
        </p:xfrm>
        <a:graphic>
          <a:graphicData uri="http://schemas.openxmlformats.org/drawingml/2006/table">
            <a:tbl>
              <a:tblPr/>
              <a:tblGrid>
                <a:gridCol w="1650023"/>
                <a:gridCol w="924269"/>
                <a:gridCol w="1137350"/>
                <a:gridCol w="1361360"/>
                <a:gridCol w="1948702"/>
                <a:gridCol w="1693732"/>
              </a:tblGrid>
              <a:tr h="6021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Учебный год</a:t>
                      </a:r>
                    </a:p>
                  </a:txBody>
                  <a:tcPr marL="65386" marR="6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</a:p>
                  </a:txBody>
                  <a:tcPr marL="65386" marR="6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</a:p>
                  </a:txBody>
                  <a:tcPr marL="65386" marR="6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Кол-во учеников</a:t>
                      </a:r>
                    </a:p>
                  </a:txBody>
                  <a:tcPr marL="65386" marR="6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сформированности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умений, навыков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%</a:t>
                      </a:r>
                    </a:p>
                  </a:txBody>
                  <a:tcPr marL="65386" marR="6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Успеваемость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 предмету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%</a:t>
                      </a:r>
                    </a:p>
                  </a:txBody>
                  <a:tcPr marL="65386" marR="6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2010-2011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386" marR="6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9а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9б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5386" marR="6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Социально-бытовая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ориентировка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386" marR="6538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386" marR="65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65386" marR="65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386" marR="65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2011-2012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86" marR="6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9а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9б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86" marR="6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Социально-бытовая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ориентировка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86" marR="6538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86" marR="65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83%(1н/а)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86" marR="65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83%(1н/а)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86" marR="65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2012-2013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86" marR="6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86" marR="6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Социально-бытовая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ориентировка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86" marR="6538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86" marR="65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86" marR="65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86" marR="65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3"/>
          <p:cNvSpPr txBox="1">
            <a:spLocks/>
          </p:cNvSpPr>
          <p:nvPr/>
        </p:nvSpPr>
        <p:spPr>
          <a:xfrm>
            <a:off x="509588" y="0"/>
            <a:ext cx="8258175" cy="1428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Анализ усвоения программного материала по социально-бытовой ориентировке обучающимися, воспитанниками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357290" y="214290"/>
            <a:ext cx="66569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Диаграмма результатов учебной деятельности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обучающихся, воспитанников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период с 2011г. по 2013г.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571472" y="1785926"/>
          <a:ext cx="8072494" cy="3929090"/>
        </p:xfrm>
        <a:graphic>
          <a:graphicData uri="http://schemas.openxmlformats.org/presentationml/2006/ole">
            <p:oleObj spid="_x0000_s31745" name="Диаграмма" r:id="rId3" imgW="6467450" imgH="2438400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714488"/>
          <a:ext cx="8358240" cy="4256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938"/>
                <a:gridCol w="571504"/>
                <a:gridCol w="500066"/>
                <a:gridCol w="500066"/>
                <a:gridCol w="642942"/>
                <a:gridCol w="571504"/>
                <a:gridCol w="500066"/>
                <a:gridCol w="500066"/>
                <a:gridCol w="571504"/>
                <a:gridCol w="642942"/>
                <a:gridCol w="785818"/>
                <a:gridCol w="785818"/>
                <a:gridCol w="571504"/>
                <a:gridCol w="571502"/>
              </a:tblGrid>
              <a:tr h="1746248">
                <a:tc>
                  <a:txBody>
                    <a:bodyPr/>
                    <a:lstStyle/>
                    <a:p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Личная гигиена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Культура поведения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Семья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Одежда, обувь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Жилище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Медицина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Транспорт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Торговля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Средства связи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Учреждения, организации, предприятия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Экономика домашнего хозяйства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Питание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Трудоустройство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</a:tr>
              <a:tr h="571504"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2010-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2011-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247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2012-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28596" y="214290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Средний уровень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знаний, умений, навыков обучающихся, воспитанников 5-9,10,11 классов по социально-бытовой ориентировке за 2010-2013уч.г.г.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3396</TotalTime>
  <Words>575</Words>
  <Application>Microsoft Office PowerPoint</Application>
  <PresentationFormat>Экран (4:3)</PresentationFormat>
  <Paragraphs>324</Paragraphs>
  <Slides>14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Открытая</vt:lpstr>
      <vt:lpstr>Диаграмма</vt:lpstr>
      <vt:lpstr>Слайд 1</vt:lpstr>
      <vt:lpstr>Слайд 2</vt:lpstr>
      <vt:lpstr>Слайд 3</vt:lpstr>
      <vt:lpstr>Результаты обучающихся, воспитанников.</vt:lpstr>
      <vt:lpstr>Слайд 5</vt:lpstr>
      <vt:lpstr>Слайд 6</vt:lpstr>
      <vt:lpstr>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dc:title>
  <dc:creator>Admin</dc:creator>
  <cp:lastModifiedBy>Admin</cp:lastModifiedBy>
  <cp:revision>350</cp:revision>
  <dcterms:created xsi:type="dcterms:W3CDTF">2012-12-12T22:22:56Z</dcterms:created>
  <dcterms:modified xsi:type="dcterms:W3CDTF">2013-11-12T19:45:17Z</dcterms:modified>
</cp:coreProperties>
</file>