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78" r:id="rId25"/>
    <p:sldId id="279" r:id="rId26"/>
    <p:sldId id="280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1" autoAdjust="0"/>
    <p:restoredTop sz="94660"/>
  </p:normalViewPr>
  <p:slideViewPr>
    <p:cSldViewPr>
      <p:cViewPr varScale="1">
        <p:scale>
          <a:sx n="65" d="100"/>
          <a:sy n="65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ru-RU" cap="all" dirty="0" smtClean="0">
                <a:solidFill>
                  <a:schemeClr val="bg1"/>
                </a:solidFill>
                <a:latin typeface="Arial Black" pitchFamily="34" charset="0"/>
              </a:rPr>
              <a:t>Окислительно-восстановительные реакции</a:t>
            </a:r>
            <a:endParaRPr lang="ru-RU" cap="all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2390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600" dirty="0" smtClean="0">
                <a:solidFill>
                  <a:schemeClr val="bg1"/>
                </a:solidFill>
                <a:latin typeface="Arial Black" pitchFamily="34" charset="0"/>
              </a:rPr>
              <a:t>Составила:</a:t>
            </a:r>
          </a:p>
          <a:p>
            <a:pPr algn="r"/>
            <a:r>
              <a:rPr lang="ru-RU" sz="2600" dirty="0">
                <a:solidFill>
                  <a:schemeClr val="bg1"/>
                </a:solidFill>
                <a:latin typeface="Arial Black" pitchFamily="34" charset="0"/>
              </a:rPr>
              <a:t>у</a:t>
            </a:r>
            <a:r>
              <a:rPr lang="ru-RU" sz="2600" dirty="0" smtClean="0">
                <a:solidFill>
                  <a:schemeClr val="bg1"/>
                </a:solidFill>
                <a:latin typeface="Arial Black" pitchFamily="34" charset="0"/>
              </a:rPr>
              <a:t>читель химии</a:t>
            </a:r>
          </a:p>
          <a:p>
            <a:pPr algn="r"/>
            <a:r>
              <a:rPr lang="ru-RU" sz="26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ru-RU" sz="2200" dirty="0" smtClean="0">
                <a:solidFill>
                  <a:schemeClr val="bg1"/>
                </a:solidFill>
                <a:latin typeface="Arial Black" pitchFamily="34" charset="0"/>
              </a:rPr>
              <a:t>МБОУ «</a:t>
            </a:r>
            <a:r>
              <a:rPr lang="ru-RU" sz="2200" dirty="0" smtClean="0">
                <a:solidFill>
                  <a:schemeClr val="bg1"/>
                </a:solidFill>
                <a:latin typeface="Arial Black" pitchFamily="34" charset="0"/>
              </a:rPr>
              <a:t>ОБОЯНСКАЯ </a:t>
            </a:r>
            <a:r>
              <a:rPr lang="ru-RU" sz="2200" dirty="0" smtClean="0">
                <a:solidFill>
                  <a:schemeClr val="bg1"/>
                </a:solidFill>
                <a:latin typeface="Arial Black" pitchFamily="34" charset="0"/>
              </a:rPr>
              <a:t>СОШ №1»</a:t>
            </a:r>
          </a:p>
          <a:p>
            <a:pPr algn="r"/>
            <a:r>
              <a:rPr lang="ru-RU" sz="2200" dirty="0" smtClean="0">
                <a:solidFill>
                  <a:schemeClr val="bg1"/>
                </a:solidFill>
                <a:latin typeface="Arial Black" pitchFamily="34" charset="0"/>
              </a:rPr>
              <a:t>КЛИМОВА Т. А.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ru-RU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92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Типы </a:t>
            </a:r>
            <a:r>
              <a:rPr lang="ru-RU" b="1" cap="all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овр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1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Реакции самоокисления-самовосстановления 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диспропорционирования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– один и тот же элемент является и восстановителем и окислителем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</a:t>
            </a:r>
            <a:r>
              <a:rPr lang="en-US" sz="36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sz="36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= HNO</a:t>
            </a:r>
            <a:r>
              <a:rPr lang="en-US" sz="36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HNO</a:t>
            </a:r>
            <a:r>
              <a:rPr lang="en-US" sz="36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(расставьте коэффициенты методом электронного баланса)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8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ru-RU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Возможные со</a:t>
            </a:r>
            <a:endParaRPr lang="ru-RU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Галогены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VII A</a:t>
            </a:r>
            <a:r>
              <a:rPr lang="ru-RU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группа 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(F, CI, Br, I)</a:t>
            </a:r>
            <a:endParaRPr lang="ru-RU" sz="1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 – </a:t>
            </a:r>
            <a:r>
              <a:rPr lang="ru-RU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имеет положительных СО, в соединениях СО = -1,  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128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8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 </a:t>
            </a:r>
            <a:endParaRPr lang="en-US" sz="1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Остальные галогены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(на примере 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CI)</a:t>
            </a:r>
            <a:endParaRPr lang="ru-RU" sz="1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+7 – 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</a:t>
            </a:r>
            <a:r>
              <a:rPr lang="en-US" sz="128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28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HCIO</a:t>
            </a:r>
            <a:r>
              <a:rPr lang="en-US" sz="128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соли 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MeCIO</a:t>
            </a:r>
            <a:r>
              <a:rPr lang="en-US" sz="128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+6 – CIO</a:t>
            </a:r>
            <a:r>
              <a:rPr lang="en-US" sz="128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+5 – CI</a:t>
            </a:r>
            <a:r>
              <a:rPr lang="en-US" sz="128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28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HCIO</a:t>
            </a:r>
            <a:r>
              <a:rPr lang="en-US" sz="128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соли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MeCIO</a:t>
            </a:r>
            <a:r>
              <a:rPr lang="en-US" sz="128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12800" b="1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+4 – 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CIO</a:t>
            </a:r>
            <a:r>
              <a:rPr lang="en-US" sz="128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+3 – CI</a:t>
            </a:r>
            <a:r>
              <a:rPr lang="en-US" sz="128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28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HCIO</a:t>
            </a:r>
            <a:r>
              <a:rPr lang="en-US" sz="128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соли 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MeCIO</a:t>
            </a:r>
            <a:r>
              <a:rPr lang="en-US" sz="128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+1 – CI</a:t>
            </a:r>
            <a:r>
              <a:rPr lang="en-US" sz="128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O, HCIO, </a:t>
            </a:r>
            <a:r>
              <a:rPr lang="ru-RU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соли </a:t>
            </a:r>
            <a:r>
              <a:rPr lang="en-US" sz="1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MeCIO</a:t>
            </a:r>
            <a:endParaRPr lang="en-US" sz="1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 –  </a:t>
            </a:r>
            <a:r>
              <a:rPr lang="ru-RU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простые вещества 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</a:t>
            </a:r>
            <a:r>
              <a:rPr lang="en-US" sz="128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2800" b="1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-1 – 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HCI, </a:t>
            </a:r>
            <a:r>
              <a:rPr lang="ru-RU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соли </a:t>
            </a:r>
            <a:r>
              <a:rPr lang="en-US" sz="1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MeCI</a:t>
            </a:r>
            <a:r>
              <a:rPr lang="en-US" sz="1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PCI</a:t>
            </a:r>
            <a:r>
              <a:rPr lang="en-US" sz="128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50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908720"/>
          </a:xfrm>
        </p:spPr>
        <p:txBody>
          <a:bodyPr>
            <a:normAutofit/>
          </a:bodyPr>
          <a:lstStyle/>
          <a:p>
            <a:r>
              <a:rPr lang="ru-RU" b="1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Возможные </a:t>
            </a:r>
            <a:r>
              <a:rPr lang="ru-RU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16" y="764704"/>
            <a:ext cx="9144000" cy="566124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Халькогены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 A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группа (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O, S, Se,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Po)</a:t>
            </a:r>
          </a:p>
          <a:p>
            <a:pPr marL="0" indent="45720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ислород имеет СО=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+2 в соединении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-2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пероксидах (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обычно в соединениях СО = -2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простое вещество СО = 0.</a:t>
            </a:r>
          </a:p>
          <a:p>
            <a:pPr marL="0" indent="457200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Остальные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халькогены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примере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+6 –SO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соли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MeHSO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4- 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H2SO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соли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(MeHSO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MeSO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 SCI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+2 – SCI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+1 – S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 –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простое вещество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-1 –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FeS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-2 – 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S,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соли (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MeHS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CS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0" indent="457200">
              <a:buNone/>
            </a:pP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86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Возможные со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Элементы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А группы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Азот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+5 –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HNO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соли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+4 – 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+3 – N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HNO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соли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NF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+2 – NO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+1 – N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 –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простое вещество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-3 – NH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NH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OH (NH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·H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O),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соли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KO,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MeNH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MeNH</a:t>
            </a: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06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Возможные со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Элементы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А группы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Фосфор 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+5 – P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HPO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соли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(MePO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MeH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MeHPO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 PCI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+3 – P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PCI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 –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простое вещество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-3 –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соли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MeP</a:t>
            </a: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43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ru-RU" b="1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Возможные со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468" y="692696"/>
            <a:ext cx="9144000" cy="640871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Элементы 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IV </a:t>
            </a:r>
            <a:r>
              <a:rPr lang="ru-RU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 группы</a:t>
            </a:r>
            <a:endParaRPr lang="en-US" sz="45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Углерод </a:t>
            </a:r>
          </a:p>
          <a:p>
            <a:pPr marL="0" indent="0" algn="just">
              <a:buNone/>
            </a:pPr>
            <a:r>
              <a:rPr lang="ru-RU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+4 – 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H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соли 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(MeCO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MeHCO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 CS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CCI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marL="0" indent="0" algn="just"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+3 – H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marL="0" indent="0" algn="just"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+2- CO, HCOOH, HCN</a:t>
            </a:r>
          </a:p>
          <a:p>
            <a:pPr marL="0" indent="0" algn="just"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 – </a:t>
            </a:r>
            <a:r>
              <a:rPr lang="ru-RU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простое вещество</a:t>
            </a:r>
          </a:p>
          <a:p>
            <a:pPr marL="0" indent="0" algn="just">
              <a:buNone/>
            </a:pPr>
            <a:r>
              <a:rPr lang="ru-RU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-1 – 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CaC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0" indent="0" algn="just"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-2 – C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marL="0" indent="0" algn="just"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-4 – CH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AI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buNone/>
            </a:pPr>
            <a:r>
              <a:rPr lang="ru-RU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Кремний</a:t>
            </a:r>
          </a:p>
          <a:p>
            <a:pPr marL="0" indent="0" algn="just"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+4 – SiO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H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SiO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H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SiO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соли 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MeSiO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MeSiO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SiCI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marL="0" indent="0" algn="just"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 – </a:t>
            </a:r>
            <a:r>
              <a:rPr lang="ru-RU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простое вещество</a:t>
            </a:r>
          </a:p>
          <a:p>
            <a:pPr marL="0" indent="0" algn="just">
              <a:buNone/>
            </a:pPr>
            <a:r>
              <a:rPr lang="ru-RU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-4 – 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SiH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Mg</a:t>
            </a:r>
            <a:r>
              <a:rPr lang="en-US" sz="4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SI, </a:t>
            </a:r>
            <a:r>
              <a:rPr lang="ru-RU" sz="4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силициды</a:t>
            </a:r>
            <a:endParaRPr lang="en-US" sz="45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8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Возможные со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Водород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–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O,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MeOH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H</a:t>
            </a:r>
            <a:r>
              <a:rPr lang="en-US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MeH</a:t>
            </a:r>
            <a:r>
              <a:rPr lang="en-US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 –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простое вещество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-1 – гидриды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MeH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35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763" y="-6557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Важнейшие восстановители</a:t>
            </a:r>
            <a:endParaRPr lang="ru-RU" sz="40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Все простые вещества металлы.</a:t>
            </a:r>
          </a:p>
          <a:p>
            <a:pPr marL="514350" indent="-514350"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Сложные вещества, содержащие элементы с низшим значением СО (8 - № группы)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SiH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NH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Na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нитриды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фосфиды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сульфиды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 HCI,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HBr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HI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галогениды металлов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MeCI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MeBr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MeI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гидриды металлов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MeH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0" indent="0" algn="ctr">
              <a:buNone/>
            </a:pP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66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ВАЖНЕЙШИЕ ОКИСЛИТЕЛИ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514350" indent="-514350" algn="just"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Сложные вещества, содержащие элементы с максимальным значением СО: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KMnO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K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K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HNO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 ее соли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концентрированная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PbO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HCIO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ее соли </a:t>
            </a:r>
          </a:p>
          <a:p>
            <a:pPr marL="0" indent="0">
              <a:buNone/>
            </a:pP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395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5721499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Среди веществ с промежуточным значение СО выступают обычно</a:t>
            </a: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роли окислителей: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Br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HCIO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ее соли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MeCIO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KCIO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MnO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соли железа (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III)  - FeCI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Среди веществ с промежуточным значение СО выступают обычно 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роли восстановителей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C, CO, Na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соли железа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(II) - FeSO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9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ПОНЯТИЯ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ОВР (</a:t>
            </a:r>
            <a:r>
              <a:rPr lang="ru-RU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окислительно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-восстановительные реакции)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 (степень окисления)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Восстановитель 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Окислитель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Восстановление 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Окисление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12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73" y="116632"/>
            <a:ext cx="9036496" cy="6585595"/>
          </a:xfrm>
        </p:spPr>
        <p:txBody>
          <a:bodyPr/>
          <a:lstStyle/>
          <a:p>
            <a:pPr marL="0" indent="457200" algn="just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Элемент с промежуточным значение СО может быть как восстановителем, так и окислителем. Чем будет такой элемент в данной конкретной ситуации, зависит от второго вещества, с которым будет протекать реакция.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Например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 Na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(в-ль)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KMnO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ок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-ль), значит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ru-RU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+4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будет повышать СО и перейдет в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ru-RU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+6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Другая ситуация: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(о-ль)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(в-ль), значит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ru-RU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+4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будет понижать СО и перейдет в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b="1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43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Правила составления ОВР</a:t>
            </a:r>
            <a:b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кислой среде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41168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левой части уравнения обязательно присутствует формула  кислоты, в правой части уравнения будет  в качестве продукта реакции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Если в левой части уравнения в кислой среде соединения марганца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то в правой части уравнения будут соли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Mn</a:t>
            </a:r>
            <a:r>
              <a:rPr lang="en-US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связанные с кислотным остатком, который есть в исходной кислоте. Ионы других металлов также образуют соль с кислотным остатком исходной кислоты.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523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Примеры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KMnO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HBr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MnBr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Br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…+…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KMnO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 MnSO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+…+…</a:t>
            </a: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976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Правила составления ОВР</a:t>
            </a:r>
            <a:b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кислой среде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Если в кислой среде в левой части уравнения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KMnO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 неизвестное исходное вещество, а в правой части уравнения получается простое вещество неметалл, то неизвестным веществом будет соль этого неметалла с минимальным значением СО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Например: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KMnO</a:t>
            </a:r>
            <a:r>
              <a:rPr lang="en-US" b="1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+… + H</a:t>
            </a:r>
            <a:r>
              <a:rPr lang="en-US" b="1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b="1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MnSO</a:t>
            </a:r>
            <a:r>
              <a:rPr lang="en-US" b="1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+Br</a:t>
            </a:r>
            <a:r>
              <a:rPr lang="en-US" b="1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+… +H</a:t>
            </a:r>
            <a:r>
              <a:rPr lang="en-US" b="1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096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Правила составления ОВР</a:t>
            </a:r>
            <a:b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кислой среде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buNone/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Если в левой части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уравнения в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качестве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окислителя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 реакция идет в кислой среде, то в правой части уравнения будет соль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Cr</a:t>
            </a:r>
            <a:r>
              <a:rPr lang="en-US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 кислотного остатка, участвующей в реакции кислоты.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Побочным продуктом этой реакции будет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052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HI = CrI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I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+… +…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K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Cr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…+ …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6617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Правила составления ОВР</a:t>
            </a:r>
            <a:b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кислой среде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0" indent="457200" algn="just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Если ОВР идет в кислой среде, но в ней не участвуют соли, следовательно  в продуктах реакции могут быть простые вещества, оксиды, новые кислоты и вода. При составлении уравнения следить за тем, чтобы в правой части не было веществ, которые вступят в реакцию между собой. Например,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левой части уравнения (в кислой среде Р</a:t>
            </a:r>
            <a:r>
              <a:rPr lang="ru-RU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-3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переходит в Р</a:t>
            </a:r>
            <a:r>
              <a:rPr lang="ru-RU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+5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но это не Р</a:t>
            </a:r>
            <a:r>
              <a:rPr lang="ru-RU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а Н</a:t>
            </a:r>
            <a:r>
              <a:rPr lang="ru-RU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</a:t>
            </a:r>
            <a:r>
              <a:rPr lang="ru-RU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т.к. Р</a:t>
            </a:r>
            <a:r>
              <a:rPr lang="ru-RU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+Н</a:t>
            </a:r>
            <a:r>
              <a:rPr lang="ru-RU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 = Н</a:t>
            </a:r>
            <a:r>
              <a:rPr lang="ru-RU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</a:t>
            </a:r>
            <a:r>
              <a:rPr lang="ru-RU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 а Н</a:t>
            </a:r>
            <a:r>
              <a:rPr lang="ru-RU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</a:t>
            </a:r>
            <a:r>
              <a:rPr lang="ru-RU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правой части уравнения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8421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PH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HBrO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… + Br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+…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2) 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 + HMnO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S+ MnO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+…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340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Правила составления ОВР</a:t>
            </a:r>
            <a:b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щелочной среде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Если в левой части уравнения присутствует формула  щелочи, то в правой части уравнения будет  в качестве побочного продукта реакции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а элементы меняющие значения СО будут содержаться в кислотных остатках продуктов реакции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щелочной среде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оединения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марганца превращаются в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манганаты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например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манганат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калия</a:t>
            </a:r>
          </a:p>
          <a:p>
            <a:pPr marL="742950" indent="-742950" algn="just">
              <a:spcBef>
                <a:spcPts val="0"/>
              </a:spcBef>
              <a:buFont typeface="+mj-lt"/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щелочной среде соединения хрома превращаются в хроматы, например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800100" lvl="2" indent="0" algn="just">
              <a:spcBef>
                <a:spcPts val="0"/>
              </a:spcBef>
              <a:buNone/>
            </a:pPr>
            <a:r>
              <a:rPr lang="en-US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3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CrO</a:t>
            </a:r>
            <a:r>
              <a:rPr lang="en-US" sz="3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5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5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хромат натрия</a:t>
            </a:r>
            <a:endParaRPr lang="en-US" sz="35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0073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Примеры ОВР в щелочной среде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 + KOH = K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 + 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MnO</a:t>
            </a:r>
            <a:r>
              <a:rPr lang="ru-RU" b="1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ru-RU" b="1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 →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b="1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MnO</a:t>
            </a:r>
            <a:r>
              <a:rPr lang="ru-RU" b="1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…+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b="1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 + NaOH =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NaBr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 +H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 + KCIO +… = KNO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KCI +…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5) I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K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…= K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…+ 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arenR"/>
            </a:pP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952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73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ВХОДНОЙ КОНТРОЛЬ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036496" cy="594928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(А 5)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тепень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окисления +3 атом хлора имеет в соединении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2) CI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3) Ba(CIO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4)KCIO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B2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Установите соответствие между формулой соли и степенью окисления хрома в ней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160965"/>
              </p:ext>
            </p:extLst>
          </p:nvPr>
        </p:nvGraphicFramePr>
        <p:xfrm>
          <a:off x="3048000" y="3383280"/>
          <a:ext cx="6096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79120"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A) K</a:t>
                      </a:r>
                      <a:r>
                        <a:rPr lang="en-US" sz="3200" b="1" baseline="-25000" dirty="0" smtClean="0"/>
                        <a:t>2</a:t>
                      </a:r>
                      <a:r>
                        <a:rPr lang="en-US" sz="3200" b="1" dirty="0" smtClean="0"/>
                        <a:t>CrO</a:t>
                      </a:r>
                      <a:r>
                        <a:rPr lang="en-US" sz="3200" b="1" baseline="-25000" dirty="0" smtClean="0"/>
                        <a:t>4</a:t>
                      </a:r>
                      <a:endParaRPr lang="ru-RU" sz="32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1) 0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Б) </a:t>
                      </a:r>
                      <a:r>
                        <a:rPr lang="en-US" sz="3200" b="1" dirty="0" smtClean="0"/>
                        <a:t>CaCr</a:t>
                      </a:r>
                      <a:r>
                        <a:rPr lang="en-US" sz="3200" b="1" baseline="-25000" dirty="0" smtClean="0"/>
                        <a:t>2</a:t>
                      </a:r>
                      <a:r>
                        <a:rPr lang="en-US" sz="3200" b="1" dirty="0" smtClean="0"/>
                        <a:t>O</a:t>
                      </a:r>
                      <a:r>
                        <a:rPr lang="en-US" sz="3200" b="1" baseline="-25000" dirty="0" smtClean="0"/>
                        <a:t>7</a:t>
                      </a:r>
                      <a:endParaRPr lang="ru-RU" sz="32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2) +2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В)</a:t>
                      </a:r>
                      <a:r>
                        <a:rPr lang="en-US" sz="3200" b="1" dirty="0" smtClean="0"/>
                        <a:t> CrO</a:t>
                      </a:r>
                      <a:r>
                        <a:rPr lang="en-US" sz="3200" b="1" baseline="-25000" dirty="0" smtClean="0"/>
                        <a:t>2</a:t>
                      </a:r>
                      <a:r>
                        <a:rPr lang="en-US" sz="3200" b="1" dirty="0" smtClean="0"/>
                        <a:t>F</a:t>
                      </a:r>
                      <a:r>
                        <a:rPr lang="en-US" sz="3200" b="1" baseline="-25000" dirty="0" smtClean="0"/>
                        <a:t>2</a:t>
                      </a:r>
                      <a:endParaRPr lang="ru-RU" sz="32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3) +3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Г)</a:t>
                      </a:r>
                      <a:r>
                        <a:rPr lang="en-US" sz="3200" b="1" dirty="0" smtClean="0"/>
                        <a:t>Ba</a:t>
                      </a:r>
                      <a:r>
                        <a:rPr lang="en-US" sz="3200" b="1" baseline="-25000" dirty="0" smtClean="0"/>
                        <a:t>3</a:t>
                      </a:r>
                      <a:r>
                        <a:rPr lang="en-US" sz="3200" b="1" dirty="0" smtClean="0"/>
                        <a:t>[Cr(OH)</a:t>
                      </a:r>
                      <a:r>
                        <a:rPr lang="en-US" sz="3200" b="1" baseline="-25000" dirty="0" smtClean="0"/>
                        <a:t>6</a:t>
                      </a:r>
                      <a:r>
                        <a:rPr lang="en-US" sz="3200" b="1" dirty="0" smtClean="0"/>
                        <a:t>]</a:t>
                      </a:r>
                      <a:r>
                        <a:rPr lang="en-US" sz="3200" b="1" baseline="-25000" dirty="0" smtClean="0"/>
                        <a:t>2</a:t>
                      </a:r>
                      <a:endParaRPr lang="ru-RU" sz="32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4) +4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5) +5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/>
                        <a:t>6) +6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2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Правила составления ОВР</a:t>
            </a:r>
            <a:b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 нейтральной среде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ОВР идет в нейтральной среде, если в левой части уравнения стоит формула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протекании ОВР в нейтральной среде в правой части уравнения есть либо формулы кислот, либо формулы оснований </a:t>
            </a: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KMnO4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 другие соединения марганца в нейтральной среде превращается в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MnO2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Соединения хрома в нейтральной среде превращаются в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Cr(OH)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или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b="1" baseline="-25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597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Примеры ОВР </a:t>
            </a:r>
            <a:b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нейтральной среде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 + … + KBrO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S + </a:t>
            </a:r>
            <a:r>
              <a:rPr lang="en-US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KBr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+KOH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Mg +… = NH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Mg(OH)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+…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 + HBrO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+… = HNO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Br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 + 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= MnO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 + KOH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KMnO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MnSO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= MnO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 +…</a:t>
            </a:r>
            <a:endParaRPr lang="ru-RU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b="1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</a:t>
            </a:r>
            <a:r>
              <a:rPr lang="ru-RU" b="1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b="1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b="1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ru-RU" b="1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  =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OH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b="1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KOH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arenR"/>
            </a:pP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432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ОВР с участием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b="1" baseline="-25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301208"/>
          </a:xfrm>
        </p:spPr>
        <p:txBody>
          <a:bodyPr/>
          <a:lstStyle/>
          <a:p>
            <a:pPr marL="0" indent="457200" algn="just"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зависимости от веществ, которые участвуют в реакции может быть как окислителем, так и восстановителем.</a:t>
            </a:r>
          </a:p>
          <a:p>
            <a:pPr marL="0" indent="457200" algn="just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Если пероксид водорода ведет себя как восстановитель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присутствии окислителей), то в продуктах реакции будет кислород – простое вещество.</a:t>
            </a:r>
          </a:p>
          <a:p>
            <a:pPr marL="0" indent="457200" algn="just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Если пероксид водорода ведет себя как окислитель, то в продуктах реакции будет вода.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0692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Примеры ОВР с участием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b="1" baseline="-25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CrCI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…= K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 + 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KMnO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 = MnSO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+…+O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 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389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ВХОДНОЙ КОНТРОЛЬ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(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5) Максимальную степень окисления азот проявляет в соединении</a:t>
            </a:r>
          </a:p>
          <a:p>
            <a:pPr marL="514350" indent="-514350" algn="just">
              <a:spcBef>
                <a:spcPts val="0"/>
              </a:spcBef>
              <a:buAutoNum type="arabicParenR"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   2) 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3) NH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</a:t>
            </a:r>
            <a:r>
              <a:rPr lang="en-US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NOF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(В2)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Установите соответствие между схемой реакции и названием восстановителя в ней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115032"/>
              </p:ext>
            </p:extLst>
          </p:nvPr>
        </p:nvGraphicFramePr>
        <p:xfrm>
          <a:off x="251520" y="3962400"/>
          <a:ext cx="8424936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А) </a:t>
                      </a:r>
                      <a:r>
                        <a:rPr lang="en-US" sz="3200" dirty="0" err="1" smtClean="0"/>
                        <a:t>Ca</a:t>
                      </a:r>
                      <a:r>
                        <a:rPr lang="en-US" sz="3200" dirty="0" smtClean="0"/>
                        <a:t> + H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 →CaH</a:t>
                      </a:r>
                      <a:r>
                        <a:rPr lang="en-US" sz="3200" baseline="-25000" dirty="0" smtClean="0"/>
                        <a:t>2</a:t>
                      </a:r>
                      <a:endParaRPr lang="ru-RU" sz="3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AutoNum type="arabicParenR"/>
                      </a:pPr>
                      <a:r>
                        <a:rPr lang="ru-RU" sz="3200" b="1" dirty="0" smtClean="0"/>
                        <a:t>кальций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Б) </a:t>
                      </a:r>
                      <a:r>
                        <a:rPr lang="en-US" sz="3200" b="1" dirty="0" smtClean="0"/>
                        <a:t> NH</a:t>
                      </a:r>
                      <a:r>
                        <a:rPr lang="en-US" sz="3200" b="1" baseline="-25000" dirty="0" smtClean="0"/>
                        <a:t>3</a:t>
                      </a:r>
                      <a:r>
                        <a:rPr lang="en-US" sz="3200" b="1" dirty="0" smtClean="0"/>
                        <a:t> + </a:t>
                      </a:r>
                      <a:r>
                        <a:rPr lang="en-US" sz="3200" b="1" dirty="0" err="1" smtClean="0"/>
                        <a:t>Ca</a:t>
                      </a:r>
                      <a:r>
                        <a:rPr lang="en-US" sz="3200" b="1" baseline="0" dirty="0" smtClean="0"/>
                        <a:t> 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lang="en-US" sz="3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(NH</a:t>
                      </a:r>
                      <a:r>
                        <a:rPr lang="en-US" sz="32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32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H</a:t>
                      </a:r>
                      <a:r>
                        <a:rPr lang="en-US" sz="32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2) водород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В) </a:t>
                      </a:r>
                      <a:r>
                        <a:rPr lang="en-US" sz="3200" b="1" dirty="0" smtClean="0"/>
                        <a:t>N</a:t>
                      </a:r>
                      <a:r>
                        <a:rPr lang="en-US" sz="3200" b="1" baseline="-25000" dirty="0" smtClean="0"/>
                        <a:t>2</a:t>
                      </a:r>
                      <a:r>
                        <a:rPr lang="en-US" sz="3200" b="1" dirty="0" smtClean="0"/>
                        <a:t> + H</a:t>
                      </a:r>
                      <a:r>
                        <a:rPr lang="en-US" sz="3200" b="1" baseline="-25000" dirty="0" smtClean="0"/>
                        <a:t>2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 NH</a:t>
                      </a:r>
                      <a:r>
                        <a:rPr lang="en-US" sz="32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3) аммиак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Г)</a:t>
                      </a:r>
                      <a:r>
                        <a:rPr lang="en-US" sz="3200" b="1" dirty="0" smtClean="0"/>
                        <a:t>NH</a:t>
                      </a:r>
                      <a:r>
                        <a:rPr lang="en-US" sz="3200" b="1" baseline="-25000" dirty="0" smtClean="0"/>
                        <a:t>3</a:t>
                      </a:r>
                      <a:r>
                        <a:rPr lang="en-US" sz="3200" b="1" baseline="0" dirty="0" smtClean="0"/>
                        <a:t> +CI</a:t>
                      </a:r>
                      <a:r>
                        <a:rPr lang="en-US" sz="3200" b="1" baseline="-25000" dirty="0" smtClean="0"/>
                        <a:t>2</a:t>
                      </a:r>
                      <a:r>
                        <a:rPr lang="en-US" sz="3200" b="1" baseline="0" dirty="0" smtClean="0"/>
                        <a:t> </a:t>
                      </a:r>
                      <a:r>
                        <a:rPr lang="en-US" sz="3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 NH</a:t>
                      </a:r>
                      <a:r>
                        <a:rPr lang="en-US" sz="32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 + N</a:t>
                      </a:r>
                      <a:r>
                        <a:rPr lang="en-US" sz="3200" b="1" kern="1200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4) азот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5) хлор 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76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925"/>
            <a:ext cx="8229600" cy="1143000"/>
          </a:xfrm>
        </p:spPr>
        <p:txBody>
          <a:bodyPr/>
          <a:lstStyle/>
          <a:p>
            <a:r>
              <a:rPr lang="ru-RU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Входной контроль</a:t>
            </a:r>
            <a:endParaRPr lang="ru-RU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(В2) Установите соответствие между схемой реакции и формулой окислителя в ней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010000"/>
              </p:ext>
            </p:extLst>
          </p:nvPr>
        </p:nvGraphicFramePr>
        <p:xfrm>
          <a:off x="19073" y="2492896"/>
          <a:ext cx="91440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8683"/>
                <a:gridCol w="199531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Схема реакции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Ок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ль 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А) 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+ Br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→ </a:t>
                      </a:r>
                      <a:r>
                        <a:rPr lang="en-US" sz="3200" baseline="0" dirty="0" err="1" smtClean="0">
                          <a:latin typeface="Arial" pitchFamily="34" charset="0"/>
                          <a:cs typeface="Arial" pitchFamily="34" charset="0"/>
                        </a:rPr>
                        <a:t>KBr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+ KBrO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+ CO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1) K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Б) 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Br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+ CI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→</a:t>
                      </a:r>
                      <a:r>
                        <a:rPr lang="en-US" sz="3200" dirty="0" err="1" smtClean="0">
                          <a:latin typeface="Arial" pitchFamily="34" charset="0"/>
                          <a:cs typeface="Arial" pitchFamily="34" charset="0"/>
                        </a:rPr>
                        <a:t>BrCI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2) Br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В)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Br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+ I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→</a:t>
                      </a:r>
                      <a:r>
                        <a:rPr lang="en-US" sz="3200" dirty="0" err="1" smtClean="0">
                          <a:latin typeface="Arial" pitchFamily="34" charset="0"/>
                          <a:cs typeface="Arial" pitchFamily="34" charset="0"/>
                        </a:rPr>
                        <a:t>IBr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3) CI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Г)</a:t>
                      </a:r>
                      <a:r>
                        <a:rPr lang="en-US" sz="3200" dirty="0" err="1" smtClean="0">
                          <a:latin typeface="Arial" pitchFamily="34" charset="0"/>
                          <a:cs typeface="Arial" pitchFamily="34" charset="0"/>
                        </a:rPr>
                        <a:t>HBr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+ HBrO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→Br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+H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4) I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2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5) </a:t>
                      </a:r>
                      <a:r>
                        <a:rPr lang="en-US" sz="3200" dirty="0" err="1" smtClean="0">
                          <a:latin typeface="Arial" pitchFamily="34" charset="0"/>
                          <a:cs typeface="Arial" pitchFamily="34" charset="0"/>
                        </a:rPr>
                        <a:t>HBr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6) HBrO</a:t>
                      </a:r>
                      <a:r>
                        <a:rPr lang="en-US" sz="32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42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Входной контроль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5"/>
            <a:ext cx="8229600" cy="252028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(В2) Установите соответствие между схемой реакции и формулой недостающего вещества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69214"/>
              </p:ext>
            </p:extLst>
          </p:nvPr>
        </p:nvGraphicFramePr>
        <p:xfrm>
          <a:off x="28620" y="3360281"/>
          <a:ext cx="9144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2240"/>
                <a:gridCol w="2411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Схема реакции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Формула 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А) </a:t>
                      </a:r>
                      <a:r>
                        <a:rPr lang="en-US" sz="3200" dirty="0" smtClean="0"/>
                        <a:t>S + HNO</a:t>
                      </a:r>
                      <a:r>
                        <a:rPr lang="en-US" sz="3200" baseline="-25000" dirty="0" smtClean="0"/>
                        <a:t>3 </a:t>
                      </a:r>
                      <a:r>
                        <a:rPr lang="ru-RU" sz="3200" baseline="-25000" dirty="0" err="1" smtClean="0"/>
                        <a:t>конц</a:t>
                      </a:r>
                      <a:r>
                        <a:rPr lang="ru-RU" sz="3200" dirty="0" smtClean="0"/>
                        <a:t> → </a:t>
                      </a:r>
                      <a:r>
                        <a:rPr lang="en-US" sz="3200" dirty="0" smtClean="0"/>
                        <a:t>… + NO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 + H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O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1) SO</a:t>
                      </a:r>
                      <a:r>
                        <a:rPr lang="en-US" sz="3200" baseline="-25000" dirty="0" smtClean="0"/>
                        <a:t>2</a:t>
                      </a:r>
                      <a:endParaRPr lang="ru-RU" sz="32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Б)</a:t>
                      </a:r>
                      <a:r>
                        <a:rPr lang="en-US" sz="3200" dirty="0" smtClean="0"/>
                        <a:t>H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S + CI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 → … + HCI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2) H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SO</a:t>
                      </a:r>
                      <a:r>
                        <a:rPr lang="en-US" sz="3200" baseline="-25000" dirty="0" smtClean="0"/>
                        <a:t>4</a:t>
                      </a:r>
                      <a:endParaRPr lang="ru-RU" sz="32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В)</a:t>
                      </a:r>
                      <a:r>
                        <a:rPr lang="en-US" sz="3200" dirty="0" smtClean="0"/>
                        <a:t>S + O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 →…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3) SO</a:t>
                      </a:r>
                      <a:r>
                        <a:rPr lang="en-US" sz="3200" baseline="-25000" dirty="0" smtClean="0"/>
                        <a:t>3</a:t>
                      </a:r>
                      <a:endParaRPr lang="ru-RU" sz="32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Г)</a:t>
                      </a:r>
                      <a:r>
                        <a:rPr lang="en-US" sz="3200" dirty="0" smtClean="0"/>
                        <a:t>Cu + H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SO</a:t>
                      </a:r>
                      <a:r>
                        <a:rPr lang="en-US" sz="3200" baseline="-25000" dirty="0" smtClean="0"/>
                        <a:t>4 </a:t>
                      </a:r>
                      <a:r>
                        <a:rPr lang="ru-RU" sz="3200" baseline="-25000" dirty="0" err="1" smtClean="0"/>
                        <a:t>конц</a:t>
                      </a:r>
                      <a:r>
                        <a:rPr lang="ru-RU" sz="3200" baseline="-25000" dirty="0" smtClean="0"/>
                        <a:t> </a:t>
                      </a:r>
                      <a:r>
                        <a:rPr lang="ru-RU" sz="3200" dirty="0" smtClean="0"/>
                        <a:t>→ С</a:t>
                      </a:r>
                      <a:r>
                        <a:rPr lang="en-US" sz="3200" dirty="0" err="1" smtClean="0"/>
                        <a:t>uSO</a:t>
                      </a:r>
                      <a:r>
                        <a:rPr lang="ru-RU" sz="3200" baseline="-25000" dirty="0" smtClean="0"/>
                        <a:t>4</a:t>
                      </a:r>
                      <a:r>
                        <a:rPr lang="ru-RU" sz="3200" dirty="0" smtClean="0"/>
                        <a:t> +</a:t>
                      </a:r>
                      <a:r>
                        <a:rPr lang="en-US" sz="3200" dirty="0" smtClean="0"/>
                        <a:t>… + H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O</a:t>
                      </a:r>
                      <a:r>
                        <a:rPr lang="ru-RU" sz="3200" dirty="0" smtClean="0"/>
                        <a:t>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4) S</a:t>
                      </a:r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5) H</a:t>
                      </a:r>
                      <a:r>
                        <a:rPr lang="en-US" sz="3200" baseline="-25000" dirty="0" smtClean="0"/>
                        <a:t>2</a:t>
                      </a:r>
                      <a:r>
                        <a:rPr lang="en-US" sz="3200" dirty="0" smtClean="0"/>
                        <a:t>SO</a:t>
                      </a:r>
                      <a:r>
                        <a:rPr lang="en-US" sz="3200" baseline="-25000" dirty="0" smtClean="0"/>
                        <a:t>3</a:t>
                      </a:r>
                      <a:endParaRPr lang="ru-RU" sz="3200" baseline="-25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87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925"/>
            <a:ext cx="8229600" cy="1042811"/>
          </a:xfrm>
        </p:spPr>
        <p:txBody>
          <a:bodyPr/>
          <a:lstStyle/>
          <a:p>
            <a:r>
              <a:rPr lang="ru-RU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самопроверка</a:t>
            </a:r>
            <a:endParaRPr lang="ru-RU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08720"/>
            <a:ext cx="6120680" cy="5949280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1. 3</a:t>
            </a:r>
          </a:p>
          <a:p>
            <a:pPr marL="0" indent="0" algn="just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2. 6 6 6 3</a:t>
            </a:r>
          </a:p>
          <a:p>
            <a:pPr marL="0" indent="0" algn="just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3. 3</a:t>
            </a:r>
          </a:p>
          <a:p>
            <a:pPr marL="0" indent="0" algn="just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4. 1 1 2 3 </a:t>
            </a:r>
          </a:p>
          <a:p>
            <a:pPr marL="0" indent="0" algn="just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5. 2 3 2 6 </a:t>
            </a:r>
          </a:p>
          <a:p>
            <a:pPr marL="0" indent="0" algn="just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6. 2 4 1 1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73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Типы </a:t>
            </a:r>
            <a:r>
              <a:rPr lang="ru-RU" b="1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овр</a:t>
            </a:r>
            <a:endParaRPr lang="ru-RU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b="1" dirty="0" smtClean="0">
                <a:solidFill>
                  <a:schemeClr val="bg1"/>
                </a:solidFill>
              </a:rPr>
              <a:t>1. </a:t>
            </a:r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ежмолекулярные ОВР – окислитель и восстановитель входят в состав молекул разных веществ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FeCI</a:t>
            </a:r>
            <a:r>
              <a:rPr lang="en-US" sz="36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KI = FeCI</a:t>
            </a:r>
            <a:r>
              <a:rPr lang="en-US" sz="36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I</a:t>
            </a:r>
            <a:r>
              <a:rPr lang="en-US" sz="36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KCI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(расставьте коэффициенты методом 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</a:rPr>
              <a:t>э</a:t>
            </a:r>
            <a:r>
              <a:rPr lang="ru-RU" b="1" dirty="0" smtClean="0">
                <a:solidFill>
                  <a:schemeClr val="bg1"/>
                </a:solidFill>
              </a:rPr>
              <a:t>лектронного баланса)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94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Типы </a:t>
            </a:r>
            <a:r>
              <a:rPr lang="ru-RU" b="1" cap="all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овр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Внутримолекулярные ОВР – и окислитель, и восстановитель входят в состав одного вещества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</a:t>
            </a:r>
            <a:r>
              <a:rPr lang="en-US" sz="36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6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</a:t>
            </a:r>
            <a:r>
              <a:rPr lang="en-US" sz="36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6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N</a:t>
            </a:r>
            <a:r>
              <a:rPr lang="en-US" sz="36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Cr</a:t>
            </a:r>
            <a:r>
              <a:rPr lang="en-US" sz="36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36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sz="36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(расставьте коэффициенты методом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лектронного баланса)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65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1802</Words>
  <Application>Microsoft Office PowerPoint</Application>
  <PresentationFormat>Экран (4:3)</PresentationFormat>
  <Paragraphs>217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Окислительно-восстановительные реакции</vt:lpstr>
      <vt:lpstr>ОСНОВНЫЕ ПОНЯТИЯ</vt:lpstr>
      <vt:lpstr>ВХОДНОЙ КОНТРОЛЬ</vt:lpstr>
      <vt:lpstr>ВХОДНОЙ КОНТРОЛЬ</vt:lpstr>
      <vt:lpstr>Входной контроль</vt:lpstr>
      <vt:lpstr>Входной контроль</vt:lpstr>
      <vt:lpstr>самопроверка</vt:lpstr>
      <vt:lpstr>Типы овр</vt:lpstr>
      <vt:lpstr>Типы овр</vt:lpstr>
      <vt:lpstr>Типы овр</vt:lpstr>
      <vt:lpstr>Возможные со</vt:lpstr>
      <vt:lpstr>Возможные со</vt:lpstr>
      <vt:lpstr>Возможные со</vt:lpstr>
      <vt:lpstr>Возможные со</vt:lpstr>
      <vt:lpstr>Возможные со</vt:lpstr>
      <vt:lpstr>Возможные со</vt:lpstr>
      <vt:lpstr>Важнейшие восстановители</vt:lpstr>
      <vt:lpstr>ВАЖНЕЙШИЕ ОКИСЛИТЕЛИ</vt:lpstr>
      <vt:lpstr>Презентация PowerPoint</vt:lpstr>
      <vt:lpstr>Презентация PowerPoint</vt:lpstr>
      <vt:lpstr>Правила составления ОВР  в кислой среде</vt:lpstr>
      <vt:lpstr>Примеры</vt:lpstr>
      <vt:lpstr>Правила составления ОВР  в кислой среде</vt:lpstr>
      <vt:lpstr>Правила составления ОВР  в кислой среде</vt:lpstr>
      <vt:lpstr>Примеры</vt:lpstr>
      <vt:lpstr>Правила составления ОВР  в кислой среде</vt:lpstr>
      <vt:lpstr>Примеры</vt:lpstr>
      <vt:lpstr>Правила составления ОВР  в щелочной среде</vt:lpstr>
      <vt:lpstr>Примеры ОВР в щелочной среде</vt:lpstr>
      <vt:lpstr>Правила составления ОВР  в нейтральной среде</vt:lpstr>
      <vt:lpstr>Примеры ОВР  в нейтральной среде</vt:lpstr>
      <vt:lpstr>ОВР с участием H2O2</vt:lpstr>
      <vt:lpstr>Примеры ОВР с участием H2O2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Очно-заочная школа Занятие 1</dc:title>
  <cp:lastModifiedBy>User</cp:lastModifiedBy>
  <cp:revision>38</cp:revision>
  <dcterms:modified xsi:type="dcterms:W3CDTF">2014-01-11T18:17:47Z</dcterms:modified>
</cp:coreProperties>
</file>