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564904"/>
            <a:ext cx="36004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развития критического мышления в воспитательной работе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6584"/>
            <a:ext cx="4427984" cy="417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9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В ГРУППАХ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13690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ПИСЬМО - 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   1</a:t>
            </a:r>
            <a:r>
              <a:rPr lang="ru-RU" dirty="0"/>
              <a:t>. В первой строчке тема называется одним словом (обычно существительным). </a:t>
            </a:r>
            <a:br>
              <a:rPr lang="ru-RU" dirty="0"/>
            </a:br>
            <a:r>
              <a:rPr lang="ru-RU" dirty="0"/>
              <a:t>    2. Вторая строчка - это описание темы в двух словах (двумя прилагательными). </a:t>
            </a:r>
            <a:br>
              <a:rPr lang="ru-RU" dirty="0"/>
            </a:br>
            <a:r>
              <a:rPr lang="ru-RU" dirty="0"/>
              <a:t>    3. Третья строчка - это описание действия в рамках этой темы тремя словами. </a:t>
            </a:r>
            <a:br>
              <a:rPr lang="ru-RU" dirty="0"/>
            </a:br>
            <a:r>
              <a:rPr lang="ru-RU" dirty="0"/>
              <a:t>    4. Четвертая строка - это фраза из четырех слов, показывающая отношение к теме. </a:t>
            </a:r>
            <a:br>
              <a:rPr lang="ru-RU" dirty="0"/>
            </a:br>
            <a:r>
              <a:rPr lang="ru-RU" dirty="0"/>
              <a:t>    5. Последняя строка - это синоним из одного слова, который повторяет суть темы. 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776864" cy="5616624"/>
          </a:xfrm>
        </p:spPr>
        <p:txBody>
          <a:bodyPr>
            <a:normAutofit fontScale="62500" lnSpcReduction="20000"/>
          </a:bodyPr>
          <a:lstStyle/>
          <a:p>
            <a:pPr marL="68580" indent="0" algn="ctr">
              <a:buNone/>
            </a:pPr>
            <a:r>
              <a:rPr lang="ru-RU" sz="2900" dirty="0" smtClean="0"/>
              <a:t>ПРЕИМУЩЕСТВА ТКМ</a:t>
            </a:r>
          </a:p>
          <a:p>
            <a:pPr lvl="1"/>
            <a:endParaRPr lang="ru-RU" sz="2300" dirty="0" smtClean="0"/>
          </a:p>
          <a:p>
            <a:pPr lvl="1"/>
            <a:endParaRPr lang="ru-RU" sz="2300" dirty="0" smtClean="0"/>
          </a:p>
          <a:p>
            <a:pPr lvl="1"/>
            <a:r>
              <a:rPr lang="ru-RU" sz="2600" dirty="0" smtClean="0"/>
              <a:t>работа </a:t>
            </a:r>
            <a:r>
              <a:rPr lang="ru-RU" sz="2600" dirty="0"/>
              <a:t>в паре и в малой группе удваивает, утраивает интеллектуальный потенциал участников, значительно расширяется их словарный запас;</a:t>
            </a:r>
          </a:p>
          <a:p>
            <a:pPr lvl="1"/>
            <a:r>
              <a:rPr lang="ru-RU" sz="2600" dirty="0"/>
              <a:t>совместная работа способствует лучшему пониманию трудного, информационно насыщенного текста;</a:t>
            </a:r>
          </a:p>
          <a:p>
            <a:pPr lvl="1"/>
            <a:r>
              <a:rPr lang="ru-RU" sz="2600" dirty="0" smtClean="0"/>
              <a:t>усиливается </a:t>
            </a:r>
            <a:r>
              <a:rPr lang="ru-RU" sz="2600" dirty="0"/>
              <a:t>диалог по поводу смысла текста (как перекодировать текст для презентации полученной информации другим участникам процесса);</a:t>
            </a:r>
          </a:p>
          <a:p>
            <a:pPr lvl="1"/>
            <a:r>
              <a:rPr lang="ru-RU" sz="2600" dirty="0"/>
              <a:t>вырабатывается уважение к собственным мыслям и опыту;</a:t>
            </a:r>
          </a:p>
          <a:p>
            <a:pPr lvl="1"/>
            <a:r>
              <a:rPr lang="ru-RU" sz="2600" dirty="0"/>
              <a:t>появляется большая глубина понимания, возникает новая, еще более интересная мысль;</a:t>
            </a:r>
          </a:p>
          <a:p>
            <a:pPr lvl="1"/>
            <a:r>
              <a:rPr lang="ru-RU" sz="2600" dirty="0"/>
              <a:t>обостряется любознательность, наблюдательность;</a:t>
            </a:r>
          </a:p>
          <a:p>
            <a:pPr lvl="1"/>
            <a:r>
              <a:rPr lang="ru-RU" sz="2600" dirty="0"/>
              <a:t>дети становятся более восприимчивы к опыту других детей: совместная работа выковывает единство, ученики учатся слушать друг друга, несут ответственность за совместный способ познания;</a:t>
            </a:r>
          </a:p>
          <a:p>
            <a:pPr lvl="1"/>
            <a:r>
              <a:rPr lang="ru-RU" sz="2600" dirty="0" smtClean="0"/>
              <a:t>в </a:t>
            </a:r>
            <a:r>
              <a:rPr lang="ru-RU" sz="2600" dirty="0"/>
              <a:t>ходе обсуждения обнаруживается несколько трактовок одного и того же содержания, а это еще раз работает на понимание;</a:t>
            </a:r>
          </a:p>
          <a:p>
            <a:pPr lvl="1"/>
            <a:r>
              <a:rPr lang="ru-RU" sz="2600" dirty="0"/>
              <a:t>развивает активное слушание;</a:t>
            </a:r>
          </a:p>
          <a:p>
            <a:pPr lvl="1"/>
            <a:r>
              <a:rPr lang="ru-RU" sz="2600" dirty="0"/>
              <a:t>исчезает страх перед белым листом и перед аудиторией;</a:t>
            </a:r>
          </a:p>
          <a:p>
            <a:pPr lvl="1"/>
            <a:r>
              <a:rPr lang="ru-RU" sz="2600" dirty="0"/>
              <a:t>предоставляется случай заблистать в глазах одноклассников и учителей, развеять стереотипы восприятия того или иного ребенка, повысить самооценку.</a:t>
            </a:r>
          </a:p>
          <a:p>
            <a:pPr marL="68580" indent="0">
              <a:buNone/>
            </a:pPr>
            <a:endParaRPr lang="ru-RU" sz="2600" dirty="0"/>
          </a:p>
          <a:p>
            <a:pPr marL="6858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2020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КРИТИЧЕСКОЕ МЫШЛЕНИЕ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484784"/>
            <a:ext cx="3057148" cy="639762"/>
          </a:xfrm>
        </p:spPr>
        <p:txBody>
          <a:bodyPr/>
          <a:lstStyle/>
          <a:p>
            <a:r>
              <a:rPr lang="ru-RU" dirty="0" smtClean="0"/>
              <a:t>В узком смысле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1721" y="2276872"/>
            <a:ext cx="3419856" cy="4104456"/>
          </a:xfrm>
        </p:spPr>
        <p:txBody>
          <a:bodyPr/>
          <a:lstStyle/>
          <a:p>
            <a:r>
              <a:rPr lang="ru-RU" dirty="0" smtClean="0"/>
              <a:t>корректная оценка утверждений</a:t>
            </a:r>
          </a:p>
          <a:p>
            <a:r>
              <a:rPr lang="ru-RU" dirty="0"/>
              <a:t>мышление о мышлении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76056" y="1484784"/>
            <a:ext cx="3055717" cy="639762"/>
          </a:xfrm>
        </p:spPr>
        <p:txBody>
          <a:bodyPr/>
          <a:lstStyle/>
          <a:p>
            <a:r>
              <a:rPr lang="ru-RU" dirty="0" smtClean="0"/>
              <a:t>В широком смысле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527248" cy="41044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интеллектуально упорядоченный процесс активного и умелого анализа, концептуализации, применения, синтезирования и/или оценки информации, полученной или порождённой наблюдением, опытом, размышлением или коммуникацией, как ориентир для убеждения и 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2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формирования КМ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50938"/>
            <a:ext cx="7848872" cy="53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ИДЕАЛ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smtClean="0"/>
              <a:t>И</a:t>
            </a:r>
            <a:r>
              <a:rPr lang="ru-RU" sz="2800" dirty="0" smtClean="0"/>
              <a:t> – Интересно, в чем проблема?</a:t>
            </a:r>
          </a:p>
          <a:p>
            <a:pPr marL="68580" indent="0">
              <a:buNone/>
            </a:pPr>
            <a:r>
              <a:rPr lang="ru-RU" sz="2800" b="1" dirty="0" smtClean="0"/>
              <a:t>Д</a:t>
            </a:r>
            <a:r>
              <a:rPr lang="ru-RU" sz="2800" dirty="0" smtClean="0"/>
              <a:t> – Давайте найдём как можно больше способов решения!</a:t>
            </a:r>
          </a:p>
          <a:p>
            <a:pPr marL="68580" indent="0">
              <a:buNone/>
            </a:pPr>
            <a:r>
              <a:rPr lang="ru-RU" sz="2800" b="1" dirty="0" smtClean="0"/>
              <a:t>Е</a:t>
            </a:r>
            <a:r>
              <a:rPr lang="ru-RU" sz="2800" dirty="0" smtClean="0"/>
              <a:t> – Есть ли хорошие решения?</a:t>
            </a:r>
          </a:p>
          <a:p>
            <a:pPr marL="68580" indent="0">
              <a:buNone/>
            </a:pPr>
            <a:r>
              <a:rPr lang="ru-RU" sz="2800" b="1" dirty="0" smtClean="0"/>
              <a:t>А</a:t>
            </a:r>
            <a:r>
              <a:rPr lang="ru-RU" sz="2800" dirty="0" smtClean="0"/>
              <a:t> – А теперь сделаем выбор!</a:t>
            </a:r>
          </a:p>
          <a:p>
            <a:pPr marL="68580" indent="0">
              <a:buNone/>
            </a:pPr>
            <a:r>
              <a:rPr lang="ru-RU" sz="2800" b="1" dirty="0" smtClean="0"/>
              <a:t>Л</a:t>
            </a:r>
            <a:r>
              <a:rPr lang="ru-RU" sz="2800" dirty="0" smtClean="0"/>
              <a:t> – Любопытно, как это сделать на практике?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50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Приёмы ТКМ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785313" cy="54726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1.Приемы стадии вызова: верные и неверные утверждения («верите ли вы»), ключевые слова</a:t>
            </a:r>
          </a:p>
          <a:p>
            <a:r>
              <a:rPr lang="ru-RU" b="1" dirty="0" smtClean="0"/>
              <a:t>2.Кластеры</a:t>
            </a:r>
          </a:p>
          <a:p>
            <a:r>
              <a:rPr lang="ru-RU" dirty="0" smtClean="0"/>
              <a:t>3.Инсерт</a:t>
            </a:r>
            <a:endParaRPr lang="ru-RU" dirty="0"/>
          </a:p>
          <a:p>
            <a:r>
              <a:rPr lang="ru-RU" b="1" dirty="0"/>
              <a:t>4.Эффективная лекция</a:t>
            </a:r>
          </a:p>
          <a:p>
            <a:r>
              <a:rPr lang="ru-RU" dirty="0"/>
              <a:t>5.Дерево предсказаний</a:t>
            </a:r>
          </a:p>
          <a:p>
            <a:r>
              <a:rPr lang="ru-RU" dirty="0"/>
              <a:t>6.Дневники и бортовые журналы</a:t>
            </a:r>
          </a:p>
          <a:p>
            <a:r>
              <a:rPr lang="ru-RU" b="1" dirty="0"/>
              <a:t>7.Толстые и тонкие вопросы</a:t>
            </a:r>
          </a:p>
          <a:p>
            <a:r>
              <a:rPr lang="ru-RU" dirty="0"/>
              <a:t>8.Таблицы </a:t>
            </a:r>
          </a:p>
          <a:p>
            <a:r>
              <a:rPr lang="ru-RU" dirty="0"/>
              <a:t>9.Чтение с остановками</a:t>
            </a:r>
          </a:p>
          <a:p>
            <a:r>
              <a:rPr lang="ru-RU" b="1" dirty="0"/>
              <a:t>10.Работа в группах</a:t>
            </a:r>
          </a:p>
          <a:p>
            <a:r>
              <a:rPr lang="ru-RU" dirty="0"/>
              <a:t>11.Зигзаг</a:t>
            </a:r>
          </a:p>
          <a:p>
            <a:r>
              <a:rPr lang="ru-RU" dirty="0"/>
              <a:t>12.Дискуссии</a:t>
            </a:r>
          </a:p>
          <a:p>
            <a:r>
              <a:rPr lang="ru-RU" b="1" dirty="0"/>
              <a:t>13.Письмо</a:t>
            </a:r>
          </a:p>
          <a:p>
            <a:r>
              <a:rPr lang="ru-RU" dirty="0"/>
              <a:t>14.Приемы проведения рефлексии</a:t>
            </a:r>
          </a:p>
          <a:p>
            <a:r>
              <a:rPr lang="ru-RU" dirty="0"/>
              <a:t>15.Стратегия «</a:t>
            </a:r>
            <a:r>
              <a:rPr lang="en-US" dirty="0"/>
              <a:t>Fishbone</a:t>
            </a:r>
            <a:r>
              <a:rPr lang="ru-RU" dirty="0"/>
              <a:t>»</a:t>
            </a:r>
          </a:p>
          <a:p>
            <a:r>
              <a:rPr lang="ru-RU" dirty="0"/>
              <a:t>16.Стратегия «РАФТ»</a:t>
            </a:r>
          </a:p>
          <a:p>
            <a:r>
              <a:rPr lang="ru-RU" dirty="0"/>
              <a:t>17.Ранжирование</a:t>
            </a:r>
          </a:p>
          <a:p>
            <a:r>
              <a:rPr lang="ru-RU" dirty="0"/>
              <a:t>18.Пирамида приоритетов</a:t>
            </a:r>
          </a:p>
          <a:p>
            <a:r>
              <a:rPr lang="ru-RU" b="1" dirty="0"/>
              <a:t>19.Стратегия </a:t>
            </a:r>
            <a:r>
              <a:rPr lang="en-US" b="1" dirty="0"/>
              <a:t>IDEAL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«Верите ли вы?»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968552"/>
          </a:xfrm>
        </p:spPr>
        <p:txBody>
          <a:bodyPr/>
          <a:lstStyle/>
          <a:p>
            <a:r>
              <a:rPr lang="ru-RU" dirty="0"/>
              <a:t>Если в доме разбито стекло, то вскоре ни одного целого окна в нём не останется, а потом начнётся мародёрство — такова основная мысль теории разбитых окон</a:t>
            </a:r>
            <a:r>
              <a:rPr lang="ru-RU" dirty="0" smtClean="0"/>
              <a:t>.</a:t>
            </a:r>
          </a:p>
          <a:p>
            <a:r>
              <a:rPr lang="ru-RU" dirty="0"/>
              <a:t>Некомпетентные люди зачастую оказываются выше по карьерной лестнице своих более квалифицированных коллег в силу эффекта </a:t>
            </a:r>
            <a:r>
              <a:rPr lang="ru-RU" dirty="0" err="1"/>
              <a:t>Даннинга</a:t>
            </a:r>
            <a:r>
              <a:rPr lang="ru-RU" dirty="0"/>
              <a:t> — </a:t>
            </a:r>
            <a:r>
              <a:rPr lang="ru-RU" dirty="0" err="1"/>
              <a:t>Крюгера</a:t>
            </a:r>
            <a:r>
              <a:rPr lang="ru-RU" dirty="0"/>
              <a:t>.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9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224136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</a:rPr>
              <a:t>Кластеры</a:t>
            </a:r>
            <a:r>
              <a:rPr lang="ru-RU" sz="2000" b="1" dirty="0" smtClean="0"/>
              <a:t> - </a:t>
            </a:r>
            <a:r>
              <a:rPr lang="ru-RU" sz="2000" b="1" dirty="0"/>
              <a:t>объединение нескольких однородных элементов, которое может рассматриваться как самостоятельная единица, обладающая определёнными свойствами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608512"/>
          </a:xfrm>
        </p:spPr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15816" y="3165020"/>
            <a:ext cx="316835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ЗДОРОВЬЕ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755576" y="2622612"/>
            <a:ext cx="2376264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Духовно-нравственное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84168" y="2251720"/>
            <a:ext cx="20288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28184" y="5127733"/>
            <a:ext cx="216024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Психическое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868144" y="3079812"/>
            <a:ext cx="36004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627784" y="342900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24128" y="4581128"/>
            <a:ext cx="864096" cy="54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55576" y="342900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259632" y="3573016"/>
            <a:ext cx="144016" cy="42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863588" y="2492896"/>
            <a:ext cx="1080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868144" y="2251720"/>
            <a:ext cx="360040" cy="241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876256" y="1916832"/>
            <a:ext cx="97160" cy="33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862664" y="2372308"/>
            <a:ext cx="2377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524328" y="3165020"/>
            <a:ext cx="338336" cy="143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724128" y="57332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3"/>
          </p:cNvCxnSpPr>
          <p:nvPr/>
        </p:nvCxnSpPr>
        <p:spPr>
          <a:xfrm flipH="1">
            <a:off x="6516216" y="5908222"/>
            <a:ext cx="28328" cy="473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981528" y="5908222"/>
            <a:ext cx="262880" cy="236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7693496" y="4581128"/>
            <a:ext cx="288032" cy="54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0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/>
          <a:lstStyle/>
          <a:p>
            <a:pPr algn="ctr"/>
            <a:r>
              <a:rPr lang="ru-RU" dirty="0" smtClean="0"/>
              <a:t>ЭФФЕКТИВНАЯ ЛЕКЦИЯ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096348" cy="39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6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848872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«Толстые» и «тонкие» вопросы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17565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</TotalTime>
  <Words>274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Технология развития критического мышления в воспитательной работе</vt:lpstr>
      <vt:lpstr>КРИТИЧЕСКОЕ МЫШЛЕНИЕ</vt:lpstr>
      <vt:lpstr>Алгоритм формирования КМ </vt:lpstr>
      <vt:lpstr>ИДЕАЛ</vt:lpstr>
      <vt:lpstr>Приёмы ТКМ</vt:lpstr>
      <vt:lpstr>«Верите ли вы?»</vt:lpstr>
      <vt:lpstr>Кластеры - объединение нескольких однородных элементов, которое может рассматриваться как самостоятельная единица, обладающая определёнными свойствами</vt:lpstr>
      <vt:lpstr>ЭФФЕКТИВНАЯ ЛЕКЦИЯ</vt:lpstr>
      <vt:lpstr>«Толстые» и «тонкие» вопросы</vt:lpstr>
      <vt:lpstr>РАБОТА В ГРУППАХ</vt:lpstr>
      <vt:lpstr>ПИСЬМО - СИНКВЕЙН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 в воспитательной работе</dc:title>
  <dc:creator>home-pc</dc:creator>
  <cp:lastModifiedBy>home-pc</cp:lastModifiedBy>
  <cp:revision>7</cp:revision>
  <dcterms:created xsi:type="dcterms:W3CDTF">2013-10-27T19:52:55Z</dcterms:created>
  <dcterms:modified xsi:type="dcterms:W3CDTF">2013-10-27T20:59:11Z</dcterms:modified>
</cp:coreProperties>
</file>