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30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79" r:id="rId27"/>
    <p:sldId id="281" r:id="rId28"/>
    <p:sldId id="282" r:id="rId29"/>
    <p:sldId id="283" r:id="rId30"/>
    <p:sldId id="284" r:id="rId31"/>
    <p:sldId id="285" r:id="rId32"/>
    <p:sldId id="286" r:id="rId33"/>
    <p:sldId id="287" r:id="rId34"/>
    <p:sldId id="288" r:id="rId35"/>
    <p:sldId id="290" r:id="rId36"/>
    <p:sldId id="289"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2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D5C0AB1A-B23B-42C4-A9E8-41CA0540FB29}" type="datetimeFigureOut">
              <a:rPr lang="ru-RU" smtClean="0"/>
              <a:t>31.08.2012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24835512-E586-4BC0-B238-4D0824781B3F}"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5C0AB1A-B23B-42C4-A9E8-41CA0540FB29}" type="datetimeFigureOut">
              <a:rPr lang="ru-RU" smtClean="0"/>
              <a:t>31.08.2012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835512-E586-4BC0-B238-4D0824781B3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5C0AB1A-B23B-42C4-A9E8-41CA0540FB29}" type="datetimeFigureOut">
              <a:rPr lang="ru-RU" smtClean="0"/>
              <a:t>31.08.2012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835512-E586-4BC0-B238-4D0824781B3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D5C0AB1A-B23B-42C4-A9E8-41CA0540FB29}" type="datetimeFigureOut">
              <a:rPr lang="ru-RU" smtClean="0"/>
              <a:t>31.08.2012</a:t>
            </a:fld>
            <a:endParaRPr lang="ru-RU"/>
          </a:p>
        </p:txBody>
      </p:sp>
      <p:sp>
        <p:nvSpPr>
          <p:cNvPr id="9" name="Номер слайда 8"/>
          <p:cNvSpPr>
            <a:spLocks noGrp="1"/>
          </p:cNvSpPr>
          <p:nvPr>
            <p:ph type="sldNum" sz="quarter" idx="15"/>
          </p:nvPr>
        </p:nvSpPr>
        <p:spPr/>
        <p:txBody>
          <a:bodyPr rtlCol="0"/>
          <a:lstStyle/>
          <a:p>
            <a:fld id="{24835512-E586-4BC0-B238-4D0824781B3F}"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D5C0AB1A-B23B-42C4-A9E8-41CA0540FB29}" type="datetimeFigureOut">
              <a:rPr lang="ru-RU" smtClean="0"/>
              <a:t>31.08.2012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24835512-E586-4BC0-B238-4D0824781B3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D5C0AB1A-B23B-42C4-A9E8-41CA0540FB29}" type="datetimeFigureOut">
              <a:rPr lang="ru-RU" smtClean="0"/>
              <a:t>31.08.2012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835512-E586-4BC0-B238-4D0824781B3F}"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D5C0AB1A-B23B-42C4-A9E8-41CA0540FB29}" type="datetimeFigureOut">
              <a:rPr lang="ru-RU" smtClean="0"/>
              <a:t>31.08.2012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4835512-E586-4BC0-B238-4D0824781B3F}"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D5C0AB1A-B23B-42C4-A9E8-41CA0540FB29}" type="datetimeFigureOut">
              <a:rPr lang="ru-RU" smtClean="0"/>
              <a:t>31.08.2012</a:t>
            </a:fld>
            <a:endParaRPr lang="ru-RU"/>
          </a:p>
        </p:txBody>
      </p:sp>
      <p:sp>
        <p:nvSpPr>
          <p:cNvPr id="7" name="Номер слайда 6"/>
          <p:cNvSpPr>
            <a:spLocks noGrp="1"/>
          </p:cNvSpPr>
          <p:nvPr>
            <p:ph type="sldNum" sz="quarter" idx="11"/>
          </p:nvPr>
        </p:nvSpPr>
        <p:spPr/>
        <p:txBody>
          <a:bodyPr rtlCol="0"/>
          <a:lstStyle/>
          <a:p>
            <a:fld id="{24835512-E586-4BC0-B238-4D0824781B3F}"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5C0AB1A-B23B-42C4-A9E8-41CA0540FB29}" type="datetimeFigureOut">
              <a:rPr lang="ru-RU" smtClean="0"/>
              <a:t>31.08.2012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4835512-E586-4BC0-B238-4D0824781B3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D5C0AB1A-B23B-42C4-A9E8-41CA0540FB29}" type="datetimeFigureOut">
              <a:rPr lang="ru-RU" smtClean="0"/>
              <a:t>31.08.2012</a:t>
            </a:fld>
            <a:endParaRPr lang="ru-RU"/>
          </a:p>
        </p:txBody>
      </p:sp>
      <p:sp>
        <p:nvSpPr>
          <p:cNvPr id="22" name="Номер слайда 21"/>
          <p:cNvSpPr>
            <a:spLocks noGrp="1"/>
          </p:cNvSpPr>
          <p:nvPr>
            <p:ph type="sldNum" sz="quarter" idx="15"/>
          </p:nvPr>
        </p:nvSpPr>
        <p:spPr/>
        <p:txBody>
          <a:bodyPr rtlCol="0"/>
          <a:lstStyle/>
          <a:p>
            <a:fld id="{24835512-E586-4BC0-B238-4D0824781B3F}"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D5C0AB1A-B23B-42C4-A9E8-41CA0540FB29}" type="datetimeFigureOut">
              <a:rPr lang="ru-RU" smtClean="0"/>
              <a:t>31.08.2012</a:t>
            </a:fld>
            <a:endParaRPr lang="ru-RU"/>
          </a:p>
        </p:txBody>
      </p:sp>
      <p:sp>
        <p:nvSpPr>
          <p:cNvPr id="18" name="Номер слайда 17"/>
          <p:cNvSpPr>
            <a:spLocks noGrp="1"/>
          </p:cNvSpPr>
          <p:nvPr>
            <p:ph type="sldNum" sz="quarter" idx="11"/>
          </p:nvPr>
        </p:nvSpPr>
        <p:spPr/>
        <p:txBody>
          <a:bodyPr rtlCol="0"/>
          <a:lstStyle/>
          <a:p>
            <a:fld id="{24835512-E586-4BC0-B238-4D0824781B3F}"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C0AB1A-B23B-42C4-A9E8-41CA0540FB29}" type="datetimeFigureOut">
              <a:rPr lang="ru-RU" smtClean="0"/>
              <a:t>31.08.2012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4835512-E586-4BC0-B238-4D0824781B3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kazan2013.ru/ru/sports/1000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kazan2013.ru/ru/sports/1000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kazan2013.ru/ru/sports/1000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kazan2013.ru/ru/sports/1000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hyperlink" Target="http://kazan2013.ru/ru/sports/1001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kazan2013.ru/ru/sports/1000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hyperlink" Target="http://kazan2013.ru/ru/sports/1000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hyperlink" Target="http://kazan2013.ru/ru/sports/1000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hyperlink" Target="http://kazan2013.ru/ru/sports/1000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hyperlink" Target="http://kazan2013.ru/ru/sports/1001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hyperlink" Target="http://kazan2013.ru/ru/sports/1000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hyperlink" Target="http://kazan2013.ru/ru/sports/10011" TargetMode="External"/><Relationship Id="rId1" Type="http://schemas.openxmlformats.org/officeDocument/2006/relationships/slideLayout" Target="../slideLayouts/slideLayout2.xml"/><Relationship Id="rId5" Type="http://schemas.openxmlformats.org/officeDocument/2006/relationships/image" Target="../media/image20.gif"/><Relationship Id="rId4" Type="http://schemas.openxmlformats.org/officeDocument/2006/relationships/hyperlink" Target="http://kazan2013.ru/ru/sports/10012"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hyperlink" Target="http://kazan2013.ru/ru/sports/1001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hyperlink" Target="http://kazan2013.ru/ru/sports/10015"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hyperlink" Target="http://kazan2013.ru/ru/sports/1001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hyperlink" Target="http://kazan2013.ru/ru/sports/1001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hyperlink" Target="http://kazan2013.ru/ru/sports/1001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hyperlink" Target="http://kazan2013.ru/ru/sports/10019"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hyperlink" Target="http://kazan2013.ru/ru/sports/1000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hyperlink" Target="http://kazan2013.ru/ru/sports/10020"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hyperlink" Target="http://kazan2013.ru/ru/sports/1002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hyperlink" Target="http://kazan2013.ru/ru/sports/10023"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1.gif"/><Relationship Id="rId2" Type="http://schemas.openxmlformats.org/officeDocument/2006/relationships/hyperlink" Target="http://kazan2013.ru/ru/sports/10024"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hyperlink" Target="http://kazan2013.ru/ru/sports/10025"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hyperlink" Target="http://kazan2013.ru/ru/sports/1002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4.gif"/><Relationship Id="rId2" Type="http://schemas.openxmlformats.org/officeDocument/2006/relationships/hyperlink" Target="http://kazan2013.ru/ru/sports/10026"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hyperlink" Target="http://kazan2013.ru/ru/sportobjects/10154"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hyperlink" Target="http://kazan2013.ru/ru/sportobjects/10143"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hyperlink" Target="http://kazan2013.ru/ru/sportobjects/10145"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hyperlink" Target="http://kazan2013.ru/ru/sportobjects/10148"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kazan2013.ru/ru/sportobjects/10186"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hyperlink" Target="http://kazan2013.ru/ru/sportobjects/10182"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hyperlink" Target="http://kazan2013.ru/ru/sportobjects/10163"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hyperlink" Target="http://kazan2013.ru/ru/sportobjects/10179"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hyperlink" Target="http://kazan2013.ru/ru/sportobjects/10181"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hyperlink" Target="http://kazan2013.ru/ru/sportobjects/1017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hyperlink" Target="http://kazan2013.ru/ru/sportobjects/1014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908720"/>
            <a:ext cx="7772400" cy="1470025"/>
          </a:xfrm>
        </p:spPr>
        <p:txBody>
          <a:bodyPr>
            <a:normAutofit/>
          </a:bodyPr>
          <a:lstStyle/>
          <a:p>
            <a:r>
              <a:rPr lang="ru-RU" sz="8000" dirty="0" smtClean="0">
                <a:solidFill>
                  <a:srgbClr val="FF0000"/>
                </a:solidFill>
              </a:rPr>
              <a:t>Универсиада</a:t>
            </a:r>
            <a:endParaRPr lang="ru-RU" sz="8000" dirty="0">
              <a:solidFill>
                <a:srgbClr val="FF0000"/>
              </a:solidFill>
            </a:endParaRPr>
          </a:p>
        </p:txBody>
      </p:sp>
      <p:sp>
        <p:nvSpPr>
          <p:cNvPr id="3" name="Подзаголовок 2"/>
          <p:cNvSpPr>
            <a:spLocks noGrp="1"/>
          </p:cNvSpPr>
          <p:nvPr>
            <p:ph type="subTitle" idx="1"/>
          </p:nvPr>
        </p:nvSpPr>
        <p:spPr>
          <a:xfrm>
            <a:off x="1331640" y="2348880"/>
            <a:ext cx="6400800" cy="1752600"/>
          </a:xfrm>
        </p:spPr>
        <p:txBody>
          <a:bodyPr>
            <a:normAutofit/>
          </a:bodyPr>
          <a:lstStyle/>
          <a:p>
            <a:r>
              <a:rPr lang="ru-RU" sz="7200" dirty="0" smtClean="0">
                <a:solidFill>
                  <a:srgbClr val="FF0000"/>
                </a:solidFill>
              </a:rPr>
              <a:t>2013</a:t>
            </a:r>
            <a:endParaRPr lang="ru-RU" sz="7200" dirty="0">
              <a:solidFill>
                <a:srgbClr val="FF0000"/>
              </a:solidFill>
            </a:endParaRPr>
          </a:p>
        </p:txBody>
      </p:sp>
      <p:pic>
        <p:nvPicPr>
          <p:cNvPr id="5" name="Содержимое 4" descr="http://kazan2013.ru/assets/p/kazan2013-symbols-fe05df3f477a2ee28f26409a05ca2bc1.jpg"/>
          <p:cNvPicPr>
            <a:picLocks/>
          </p:cNvPicPr>
          <p:nvPr/>
        </p:nvPicPr>
        <p:blipFill>
          <a:blip r:embed="rId3" cstate="print"/>
          <a:srcRect r="71137"/>
          <a:stretch>
            <a:fillRect/>
          </a:stretch>
        </p:blipFill>
        <p:spPr bwMode="auto">
          <a:xfrm>
            <a:off x="4644008" y="2492896"/>
            <a:ext cx="2223864" cy="3763601"/>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FF0000"/>
                </a:solidFill>
              </a:rPr>
              <a:t>Гимн Всемирных </a:t>
            </a:r>
            <a:r>
              <a:rPr lang="ru-RU" b="1" u="sng" dirty="0" smtClean="0">
                <a:solidFill>
                  <a:srgbClr val="FF0000"/>
                </a:solidFill>
              </a:rPr>
              <a:t>Универсиад</a:t>
            </a:r>
            <a:r>
              <a:rPr lang="ru-RU" dirty="0" smtClean="0">
                <a:solidFill>
                  <a:srgbClr val="FF0000"/>
                </a:solidFill>
              </a:rPr>
              <a:t>.</a:t>
            </a:r>
            <a:r>
              <a:rPr lang="ru-RU" dirty="0" smtClean="0"/>
              <a:t/>
            </a:r>
            <a:br>
              <a:rPr lang="ru-RU" dirty="0" smtClean="0"/>
            </a:br>
            <a:endParaRPr lang="ru-RU" dirty="0"/>
          </a:p>
        </p:txBody>
      </p:sp>
      <p:sp>
        <p:nvSpPr>
          <p:cNvPr id="3" name="Содержимое 2"/>
          <p:cNvSpPr>
            <a:spLocks noGrp="1"/>
          </p:cNvSpPr>
          <p:nvPr>
            <p:ph sz="quarter" idx="1"/>
          </p:nvPr>
        </p:nvSpPr>
        <p:spPr/>
        <p:txBody>
          <a:bodyPr/>
          <a:lstStyle/>
          <a:p>
            <a:r>
              <a:rPr lang="ru-RU" dirty="0" smtClean="0"/>
              <a:t>На первых Всемирных летних студенческих играх 1959 года в Турине было принято решение исполнять в честь победителей Игр студенческий гимн «Гаудеамус». Музыка к гимну была написана Иоганном </a:t>
            </a:r>
            <a:r>
              <a:rPr lang="ru-RU" dirty="0" err="1" smtClean="0"/>
              <a:t>Окенгеймом</a:t>
            </a:r>
            <a:r>
              <a:rPr lang="ru-RU" dirty="0" smtClean="0"/>
              <a:t> в XV веке, текст же окончательно сформировался в конце XVIII века. За время проведения Всемирных студенческих игр «Гаудеамус» стал таким же символом Универсиады, каким является эмблема FISU или талисман Всемирных студенческих игр.</a:t>
            </a:r>
          </a:p>
          <a:p>
            <a:pPr>
              <a:buNone/>
            </a:pPr>
            <a:endParaRPr lang="ru-RU" dirty="0"/>
          </a:p>
        </p:txBody>
      </p:sp>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FF0000"/>
                </a:solidFill>
              </a:rPr>
              <a:t>Спортивная </a:t>
            </a:r>
            <a:r>
              <a:rPr lang="ru-RU" b="1" u="sng" dirty="0" smtClean="0">
                <a:solidFill>
                  <a:srgbClr val="FF0000"/>
                </a:solidFill>
              </a:rPr>
              <a:t>программа.</a:t>
            </a:r>
            <a:r>
              <a:rPr lang="ru-RU" dirty="0" smtClean="0"/>
              <a:t/>
            </a:r>
            <a:br>
              <a:rPr lang="ru-RU" dirty="0" smtClean="0"/>
            </a:br>
            <a:endParaRPr lang="ru-RU" dirty="0"/>
          </a:p>
        </p:txBody>
      </p:sp>
      <p:sp>
        <p:nvSpPr>
          <p:cNvPr id="3" name="Содержимое 2"/>
          <p:cNvSpPr>
            <a:spLocks noGrp="1"/>
          </p:cNvSpPr>
          <p:nvPr>
            <p:ph sz="quarter" idx="1"/>
          </p:nvPr>
        </p:nvSpPr>
        <p:spPr/>
        <p:txBody>
          <a:bodyPr/>
          <a:lstStyle/>
          <a:p>
            <a:r>
              <a:rPr lang="ru-RU" dirty="0" smtClean="0"/>
              <a:t>На первой Универсиаде 1959 года в Турине было представлено всего 7 состязаний. Спустя более 50-ти лет Казань установит рекорд по количеству видов спорта на Универсиаде. Впервые в истории игр в спортивную программу Универсиады 2013 в Казани вошли сразу 27 видов спорта. 13 </a:t>
            </a:r>
            <a:r>
              <a:rPr lang="ru-RU" dirty="0" smtClean="0"/>
              <a:t>обязательных:</a:t>
            </a:r>
          </a:p>
          <a:p>
            <a:endParaRPr lang="ru-RU" dirty="0" smtClean="0">
              <a:hlinkClick r:id="rId2"/>
            </a:endParaRPr>
          </a:p>
          <a:p>
            <a:endParaRPr lang="ru-RU" dirty="0" smtClean="0">
              <a:hlinkClick r:id="rId2"/>
            </a:endParaRPr>
          </a:p>
          <a:p>
            <a:endParaRPr lang="ru-RU" dirty="0" smtClean="0">
              <a:hlinkClick r:id="rId2"/>
            </a:endParaRPr>
          </a:p>
          <a:p>
            <a:pPr>
              <a:buNone/>
            </a:pPr>
            <a:r>
              <a:rPr lang="ru-RU" dirty="0" smtClean="0"/>
              <a:t>                        Легкая атлетика</a:t>
            </a:r>
            <a:endParaRPr lang="ru-RU" dirty="0" smtClean="0"/>
          </a:p>
          <a:p>
            <a:endParaRPr lang="ru-RU" dirty="0" smtClean="0"/>
          </a:p>
        </p:txBody>
      </p:sp>
      <p:pic>
        <p:nvPicPr>
          <p:cNvPr id="4" name="Рисунок 3" descr="Sports-uni-110x85-at">
            <a:hlinkClick r:id="rId2"/>
          </p:cNvPr>
          <p:cNvPicPr/>
          <p:nvPr/>
        </p:nvPicPr>
        <p:blipFill>
          <a:blip r:embed="rId3" cstate="print"/>
          <a:srcRect/>
          <a:stretch>
            <a:fillRect/>
          </a:stretch>
        </p:blipFill>
        <p:spPr bwMode="auto">
          <a:xfrm>
            <a:off x="2771800" y="4293096"/>
            <a:ext cx="2088232" cy="1457697"/>
          </a:xfrm>
          <a:prstGeom prst="rect">
            <a:avLst/>
          </a:prstGeom>
          <a:noFill/>
          <a:ln w="9525">
            <a:noFill/>
            <a:miter lim="800000"/>
            <a:headEnd/>
            <a:tailEnd/>
          </a:ln>
        </p:spPr>
      </p:pic>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Баскетбол</a:t>
            </a:r>
            <a:endParaRPr lang="ru-RU" dirty="0"/>
          </a:p>
        </p:txBody>
      </p:sp>
      <p:pic>
        <p:nvPicPr>
          <p:cNvPr id="4" name="Содержимое 3" descr="Sports-uni-110x85-bk">
            <a:hlinkClick r:id="rId2"/>
          </p:cNvPr>
          <p:cNvPicPr>
            <a:picLocks noGrp="1"/>
          </p:cNvPicPr>
          <p:nvPr>
            <p:ph sz="quarter" idx="1"/>
          </p:nvPr>
        </p:nvPicPr>
        <p:blipFill>
          <a:blip r:embed="rId3" cstate="print"/>
          <a:srcRect/>
          <a:stretch>
            <a:fillRect/>
          </a:stretch>
        </p:blipFill>
        <p:spPr bwMode="auto">
          <a:xfrm>
            <a:off x="2843808" y="2348880"/>
            <a:ext cx="2952328" cy="266900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Фехтование</a:t>
            </a:r>
            <a:endParaRPr lang="ru-RU" dirty="0"/>
          </a:p>
        </p:txBody>
      </p:sp>
      <p:pic>
        <p:nvPicPr>
          <p:cNvPr id="4" name="Содержимое 3" descr="Sports-uni-110x85-fe">
            <a:hlinkClick r:id="rId2"/>
          </p:cNvPr>
          <p:cNvPicPr>
            <a:picLocks noGrp="1"/>
          </p:cNvPicPr>
          <p:nvPr>
            <p:ph sz="quarter" idx="1"/>
          </p:nvPr>
        </p:nvPicPr>
        <p:blipFill>
          <a:blip r:embed="rId3" cstate="print"/>
          <a:srcRect/>
          <a:stretch>
            <a:fillRect/>
          </a:stretch>
        </p:blipFill>
        <p:spPr bwMode="auto">
          <a:xfrm>
            <a:off x="2627784" y="2132856"/>
            <a:ext cx="3384376" cy="310105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Футбол</a:t>
            </a:r>
            <a:endParaRPr lang="ru-RU" dirty="0"/>
          </a:p>
        </p:txBody>
      </p:sp>
      <p:pic>
        <p:nvPicPr>
          <p:cNvPr id="4" name="Содержимое 3" descr="Sports-uni-110x85-fb">
            <a:hlinkClick r:id="rId2"/>
          </p:cNvPr>
          <p:cNvPicPr>
            <a:picLocks noGrp="1"/>
          </p:cNvPicPr>
          <p:nvPr>
            <p:ph sz="quarter" idx="1"/>
          </p:nvPr>
        </p:nvPicPr>
        <p:blipFill>
          <a:blip r:embed="rId3" cstate="print"/>
          <a:srcRect/>
          <a:stretch>
            <a:fillRect/>
          </a:stretch>
        </p:blipFill>
        <p:spPr bwMode="auto">
          <a:xfrm>
            <a:off x="2411760" y="2636912"/>
            <a:ext cx="3281139" cy="28850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Спортивная гимнастика</a:t>
            </a:r>
            <a:endParaRPr lang="ru-RU" dirty="0"/>
          </a:p>
        </p:txBody>
      </p:sp>
      <p:pic>
        <p:nvPicPr>
          <p:cNvPr id="6" name="Содержимое 5" descr="Sports-uni-110x85-ga">
            <a:hlinkClick r:id="rId2"/>
          </p:cNvPr>
          <p:cNvPicPr>
            <a:picLocks noGrp="1"/>
          </p:cNvPicPr>
          <p:nvPr>
            <p:ph sz="quarter" idx="1"/>
          </p:nvPr>
        </p:nvPicPr>
        <p:blipFill>
          <a:blip r:embed="rId3" cstate="print"/>
          <a:srcRect/>
          <a:stretch>
            <a:fillRect/>
          </a:stretch>
        </p:blipFill>
        <p:spPr bwMode="auto">
          <a:xfrm>
            <a:off x="1835696" y="1772816"/>
            <a:ext cx="4896544" cy="425318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Художественная </a:t>
            </a:r>
            <a:r>
              <a:rPr lang="ru-RU" dirty="0" smtClean="0"/>
              <a:t>гимнастика</a:t>
            </a:r>
            <a:endParaRPr lang="ru-RU" dirty="0"/>
          </a:p>
        </p:txBody>
      </p:sp>
      <p:pic>
        <p:nvPicPr>
          <p:cNvPr id="4" name="Содержимое 3" descr="Sports-uni-110x85-gr">
            <a:hlinkClick r:id="rId2"/>
          </p:cNvPr>
          <p:cNvPicPr>
            <a:picLocks noGrp="1"/>
          </p:cNvPicPr>
          <p:nvPr>
            <p:ph sz="quarter" idx="1"/>
          </p:nvPr>
        </p:nvPicPr>
        <p:blipFill>
          <a:blip r:embed="rId3" cstate="print"/>
          <a:srcRect/>
          <a:stretch>
            <a:fillRect/>
          </a:stretch>
        </p:blipFill>
        <p:spPr bwMode="auto">
          <a:xfrm>
            <a:off x="2123728" y="2132856"/>
            <a:ext cx="4248472" cy="324507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Дзюдо</a:t>
            </a:r>
            <a:endParaRPr lang="ru-RU" dirty="0"/>
          </a:p>
        </p:txBody>
      </p:sp>
      <p:pic>
        <p:nvPicPr>
          <p:cNvPr id="4" name="Содержимое 3" descr="Sports-uni-110x85-ju">
            <a:hlinkClick r:id="rId2"/>
          </p:cNvPr>
          <p:cNvPicPr>
            <a:picLocks noGrp="1"/>
          </p:cNvPicPr>
          <p:nvPr>
            <p:ph sz="quarter" idx="1"/>
          </p:nvPr>
        </p:nvPicPr>
        <p:blipFill>
          <a:blip r:embed="rId3" cstate="print"/>
          <a:srcRect/>
          <a:stretch>
            <a:fillRect/>
          </a:stretch>
        </p:blipFill>
        <p:spPr bwMode="auto">
          <a:xfrm>
            <a:off x="2267744" y="2276872"/>
            <a:ext cx="3785195" cy="302904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Плавание</a:t>
            </a:r>
            <a:endParaRPr lang="ru-RU" dirty="0"/>
          </a:p>
        </p:txBody>
      </p:sp>
      <p:pic>
        <p:nvPicPr>
          <p:cNvPr id="4" name="Содержимое 3" descr="Sports-uni-110x85-sw">
            <a:hlinkClick r:id="rId2"/>
          </p:cNvPr>
          <p:cNvPicPr>
            <a:picLocks noGrp="1"/>
          </p:cNvPicPr>
          <p:nvPr>
            <p:ph sz="quarter" idx="1"/>
          </p:nvPr>
        </p:nvPicPr>
        <p:blipFill>
          <a:blip r:embed="rId3" cstate="print"/>
          <a:srcRect/>
          <a:stretch>
            <a:fillRect/>
          </a:stretch>
        </p:blipFill>
        <p:spPr bwMode="auto">
          <a:xfrm>
            <a:off x="2339752" y="1988840"/>
            <a:ext cx="4073227" cy="324507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Прыжки </a:t>
            </a:r>
            <a:r>
              <a:rPr lang="ru-RU" dirty="0" smtClean="0"/>
              <a:t>в воду</a:t>
            </a:r>
            <a:endParaRPr lang="ru-RU" dirty="0"/>
          </a:p>
        </p:txBody>
      </p:sp>
      <p:pic>
        <p:nvPicPr>
          <p:cNvPr id="4" name="Содержимое 3" descr="Sports-uni-110x85-dv">
            <a:hlinkClick r:id="rId2"/>
          </p:cNvPr>
          <p:cNvPicPr>
            <a:picLocks noGrp="1"/>
          </p:cNvPicPr>
          <p:nvPr>
            <p:ph sz="quarter" idx="1"/>
          </p:nvPr>
        </p:nvPicPr>
        <p:blipFill>
          <a:blip r:embed="rId3" cstate="print"/>
          <a:srcRect/>
          <a:stretch>
            <a:fillRect/>
          </a:stretch>
        </p:blipFill>
        <p:spPr bwMode="auto">
          <a:xfrm>
            <a:off x="2771800" y="2060848"/>
            <a:ext cx="2993107" cy="2957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7643192" cy="1210146"/>
          </a:xfrm>
        </p:spPr>
        <p:txBody>
          <a:bodyPr>
            <a:normAutofit fontScale="90000"/>
          </a:bodyPr>
          <a:lstStyle/>
          <a:p>
            <a:pPr algn="ctr"/>
            <a:r>
              <a:rPr lang="ru-RU" sz="3600" b="1" u="sng" dirty="0">
                <a:solidFill>
                  <a:srgbClr val="FF0000"/>
                </a:solidFill>
              </a:rPr>
              <a:t>XXVII Всемирная летняя Универсиада 2013 в Казани</a:t>
            </a:r>
            <a:r>
              <a:rPr lang="ru-RU" sz="3600" b="1" u="sng" dirty="0" smtClean="0">
                <a:solidFill>
                  <a:srgbClr val="FF0000"/>
                </a:solidFill>
              </a:rPr>
              <a:t>,</a:t>
            </a:r>
            <a:br>
              <a:rPr lang="ru-RU" sz="3600" b="1" u="sng" dirty="0" smtClean="0">
                <a:solidFill>
                  <a:srgbClr val="FF0000"/>
                </a:solidFill>
              </a:rPr>
            </a:br>
            <a:r>
              <a:rPr lang="ru-RU" sz="3600" b="1" u="sng" dirty="0" smtClean="0">
                <a:solidFill>
                  <a:srgbClr val="FF0000"/>
                </a:solidFill>
              </a:rPr>
              <a:t> </a:t>
            </a:r>
            <a:r>
              <a:rPr lang="ru-RU" sz="3600" b="1" u="sng" dirty="0">
                <a:solidFill>
                  <a:srgbClr val="FF0000"/>
                </a:solidFill>
              </a:rPr>
              <a:t>6-17 июля</a:t>
            </a:r>
            <a:r>
              <a:rPr lang="ru-RU" b="1" dirty="0"/>
              <a:t/>
            </a:r>
            <a:br>
              <a:rPr lang="ru-RU" b="1" dirty="0"/>
            </a:br>
            <a:endParaRPr lang="ru-RU" dirty="0"/>
          </a:p>
        </p:txBody>
      </p:sp>
      <p:sp>
        <p:nvSpPr>
          <p:cNvPr id="7" name="Содержимое 6"/>
          <p:cNvSpPr>
            <a:spLocks noGrp="1"/>
          </p:cNvSpPr>
          <p:nvPr>
            <p:ph sz="quarter" idx="1"/>
          </p:nvPr>
        </p:nvSpPr>
        <p:spPr>
          <a:xfrm>
            <a:off x="2699792" y="1628800"/>
            <a:ext cx="5987008" cy="4497363"/>
          </a:xfrm>
        </p:spPr>
        <p:txBody>
          <a:bodyPr>
            <a:normAutofit/>
          </a:bodyPr>
          <a:lstStyle/>
          <a:p>
            <a:r>
              <a:rPr lang="ru-RU" dirty="0">
                <a:solidFill>
                  <a:srgbClr val="FF0000"/>
                </a:solidFill>
              </a:rPr>
              <a:t>История XXVII Всемирной летней Универсиады 2013 года начинается задолго до предстоящих стартов. 31 мая 2008 года в Брюсселе было объявлено о победе Казани в праве проведения летней Универсиады 2013. Казань получила 20 голосов членов исполнительного комитета Международной федерации студенческого спорта (FISU), из 27 возможных.</a:t>
            </a:r>
          </a:p>
          <a:p>
            <a:endParaRPr lang="ru-RU" dirty="0"/>
          </a:p>
        </p:txBody>
      </p:sp>
      <p:pic>
        <p:nvPicPr>
          <p:cNvPr id="8" name="Содержимое 4" descr="http://kazan2013.ru/assets/p/kazan2013-symbols-fe05df3f477a2ee28f26409a05ca2bc1.jpg"/>
          <p:cNvPicPr>
            <a:picLocks/>
          </p:cNvPicPr>
          <p:nvPr/>
        </p:nvPicPr>
        <p:blipFill>
          <a:blip r:embed="rId3" cstate="print"/>
          <a:srcRect l="29798" r="35623"/>
          <a:stretch>
            <a:fillRect/>
          </a:stretch>
        </p:blipFill>
        <p:spPr bwMode="auto">
          <a:xfrm>
            <a:off x="179512" y="1772816"/>
            <a:ext cx="2664296" cy="3763601"/>
          </a:xfrm>
          <a:prstGeom prst="rect">
            <a:avLst/>
          </a:prstGeom>
          <a:noFill/>
          <a:ln w="9525">
            <a:noFill/>
            <a:miter lim="800000"/>
            <a:headEnd/>
            <a:tailEnd/>
          </a:ln>
        </p:spPr>
      </p:pic>
    </p:spTree>
  </p:cSld>
  <p:clrMapOvr>
    <a:masterClrMapping/>
  </p:clrMapOvr>
  <p:transition>
    <p:check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Водное </a:t>
            </a:r>
            <a:r>
              <a:rPr lang="ru-RU" dirty="0" smtClean="0"/>
              <a:t>поло</a:t>
            </a:r>
            <a:endParaRPr lang="ru-RU" dirty="0"/>
          </a:p>
        </p:txBody>
      </p:sp>
      <p:pic>
        <p:nvPicPr>
          <p:cNvPr id="4" name="Содержимое 3" descr="Sports-uni-110x85-wp">
            <a:hlinkClick r:id="rId2"/>
          </p:cNvPr>
          <p:cNvPicPr>
            <a:picLocks noGrp="1"/>
          </p:cNvPicPr>
          <p:nvPr>
            <p:ph sz="quarter" idx="1"/>
          </p:nvPr>
        </p:nvPicPr>
        <p:blipFill>
          <a:blip r:embed="rId3" cstate="print"/>
          <a:srcRect/>
          <a:stretch>
            <a:fillRect/>
          </a:stretch>
        </p:blipFill>
        <p:spPr bwMode="auto">
          <a:xfrm>
            <a:off x="2627784" y="2204864"/>
            <a:ext cx="3528392" cy="28850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Настольный </a:t>
            </a:r>
            <a:r>
              <a:rPr lang="ru-RU" dirty="0" smtClean="0"/>
              <a:t>теннис</a:t>
            </a:r>
            <a:endParaRPr lang="ru-RU" dirty="0"/>
          </a:p>
        </p:txBody>
      </p:sp>
      <p:pic>
        <p:nvPicPr>
          <p:cNvPr id="4" name="Содержимое 3" descr="Sports-uni-110x85-tt">
            <a:hlinkClick r:id="rId2"/>
          </p:cNvPr>
          <p:cNvPicPr>
            <a:picLocks noGrp="1"/>
          </p:cNvPicPr>
          <p:nvPr>
            <p:ph sz="quarter" idx="1"/>
          </p:nvPr>
        </p:nvPicPr>
        <p:blipFill>
          <a:blip r:embed="rId3" cstate="print"/>
          <a:srcRect/>
          <a:stretch>
            <a:fillRect/>
          </a:stretch>
        </p:blipFill>
        <p:spPr bwMode="auto">
          <a:xfrm>
            <a:off x="2483768" y="2276872"/>
            <a:ext cx="3816424" cy="302904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Волейбол и Теннис </a:t>
            </a:r>
            <a:endParaRPr lang="ru-RU" dirty="0"/>
          </a:p>
        </p:txBody>
      </p:sp>
      <p:pic>
        <p:nvPicPr>
          <p:cNvPr id="4" name="Содержимое 3" descr="Sports-uni-110x85-vo">
            <a:hlinkClick r:id="rId2"/>
          </p:cNvPr>
          <p:cNvPicPr>
            <a:picLocks noGrp="1"/>
          </p:cNvPicPr>
          <p:nvPr>
            <p:ph sz="quarter" idx="1"/>
          </p:nvPr>
        </p:nvPicPr>
        <p:blipFill>
          <a:blip r:embed="rId3" cstate="print"/>
          <a:srcRect/>
          <a:stretch>
            <a:fillRect/>
          </a:stretch>
        </p:blipFill>
        <p:spPr bwMode="auto">
          <a:xfrm>
            <a:off x="323528" y="2492896"/>
            <a:ext cx="3600400" cy="3113881"/>
          </a:xfrm>
          <a:prstGeom prst="rect">
            <a:avLst/>
          </a:prstGeom>
          <a:noFill/>
          <a:ln w="9525">
            <a:noFill/>
            <a:miter lim="800000"/>
            <a:headEnd/>
            <a:tailEnd/>
          </a:ln>
        </p:spPr>
      </p:pic>
      <p:pic>
        <p:nvPicPr>
          <p:cNvPr id="6" name="Рисунок 5" descr="Sports-uni-110x85-te">
            <a:hlinkClick r:id="rId4"/>
          </p:cNvPr>
          <p:cNvPicPr/>
          <p:nvPr/>
        </p:nvPicPr>
        <p:blipFill>
          <a:blip r:embed="rId5" cstate="print"/>
          <a:srcRect/>
          <a:stretch>
            <a:fillRect/>
          </a:stretch>
        </p:blipFill>
        <p:spPr bwMode="auto">
          <a:xfrm>
            <a:off x="5004048" y="2636912"/>
            <a:ext cx="3528392" cy="27538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7924800" cy="1570186"/>
          </a:xfrm>
        </p:spPr>
        <p:txBody>
          <a:bodyPr>
            <a:normAutofit fontScale="90000"/>
          </a:bodyPr>
          <a:lstStyle/>
          <a:p>
            <a:r>
              <a:rPr lang="ru-RU" dirty="0" smtClean="0">
                <a:solidFill>
                  <a:srgbClr val="FF0000"/>
                </a:solidFill>
              </a:rPr>
              <a:t>Казань предложила для включения в спортивную программу рекордное число дополнительных видов спорта - </a:t>
            </a:r>
            <a:r>
              <a:rPr lang="ru-RU" dirty="0" smtClean="0">
                <a:solidFill>
                  <a:srgbClr val="FF0000"/>
                </a:solidFill>
              </a:rPr>
              <a:t>14</a:t>
            </a:r>
            <a:endParaRPr lang="ru-RU" dirty="0">
              <a:solidFill>
                <a:srgbClr val="FF0000"/>
              </a:solidFill>
            </a:endParaRPr>
          </a:p>
        </p:txBody>
      </p:sp>
      <p:sp>
        <p:nvSpPr>
          <p:cNvPr id="3" name="Содержимое 2"/>
          <p:cNvSpPr>
            <a:spLocks noGrp="1"/>
          </p:cNvSpPr>
          <p:nvPr>
            <p:ph sz="quarter" idx="1"/>
          </p:nvPr>
        </p:nvSpPr>
        <p:spPr/>
        <p:txBody>
          <a:bodyPr/>
          <a:lstStyle/>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r>
              <a:rPr lang="ru-RU" sz="2800" dirty="0" smtClean="0"/>
              <a:t>                                  Бокс</a:t>
            </a:r>
            <a:endParaRPr lang="ru-RU" sz="2800" dirty="0"/>
          </a:p>
        </p:txBody>
      </p:sp>
      <p:pic>
        <p:nvPicPr>
          <p:cNvPr id="4" name="Рисунок 3" descr="Sports-uni-110x85-bx">
            <a:hlinkClick r:id="rId2"/>
          </p:cNvPr>
          <p:cNvPicPr/>
          <p:nvPr/>
        </p:nvPicPr>
        <p:blipFill>
          <a:blip r:embed="rId3" cstate="print"/>
          <a:srcRect/>
          <a:stretch>
            <a:fillRect/>
          </a:stretch>
        </p:blipFill>
        <p:spPr bwMode="auto">
          <a:xfrm>
            <a:off x="1691680" y="1916832"/>
            <a:ext cx="5328592" cy="2925092"/>
          </a:xfrm>
          <a:prstGeom prst="rect">
            <a:avLst/>
          </a:prstGeom>
          <a:noFill/>
          <a:ln w="9525">
            <a:noFill/>
            <a:miter lim="800000"/>
            <a:headEnd/>
            <a:tailEnd/>
          </a:ln>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Стрельба</a:t>
            </a:r>
            <a:endParaRPr lang="ru-RU" dirty="0">
              <a:solidFill>
                <a:schemeClr val="tx1"/>
              </a:solidFill>
            </a:endParaRPr>
          </a:p>
        </p:txBody>
      </p:sp>
      <p:pic>
        <p:nvPicPr>
          <p:cNvPr id="4" name="Содержимое 3" descr="Sports-uni-110x85-sh">
            <a:hlinkClick r:id="rId2"/>
          </p:cNvPr>
          <p:cNvPicPr>
            <a:picLocks noGrp="1"/>
          </p:cNvPicPr>
          <p:nvPr>
            <p:ph sz="quarter" idx="1"/>
          </p:nvPr>
        </p:nvPicPr>
        <p:blipFill>
          <a:blip r:embed="rId3" cstate="print"/>
          <a:srcRect/>
          <a:stretch>
            <a:fillRect/>
          </a:stretch>
        </p:blipFill>
        <p:spPr bwMode="auto">
          <a:xfrm>
            <a:off x="1979712" y="1700808"/>
            <a:ext cx="4536504" cy="389314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Академическая </a:t>
            </a:r>
            <a:r>
              <a:rPr lang="ru-RU" dirty="0" smtClean="0">
                <a:solidFill>
                  <a:schemeClr val="tx1"/>
                </a:solidFill>
              </a:rPr>
              <a:t>гребля</a:t>
            </a:r>
            <a:endParaRPr lang="ru-RU" dirty="0">
              <a:solidFill>
                <a:schemeClr val="tx1"/>
              </a:solidFill>
            </a:endParaRPr>
          </a:p>
        </p:txBody>
      </p:sp>
      <p:pic>
        <p:nvPicPr>
          <p:cNvPr id="4" name="Содержимое 3" descr="Sports-uni-110x85-ro">
            <a:hlinkClick r:id="rId2"/>
          </p:cNvPr>
          <p:cNvPicPr>
            <a:picLocks noGrp="1"/>
          </p:cNvPicPr>
          <p:nvPr>
            <p:ph sz="quarter" idx="1"/>
          </p:nvPr>
        </p:nvPicPr>
        <p:blipFill>
          <a:blip r:embed="rId3" cstate="print"/>
          <a:srcRect/>
          <a:stretch>
            <a:fillRect/>
          </a:stretch>
        </p:blipFill>
        <p:spPr bwMode="auto">
          <a:xfrm>
            <a:off x="2555776" y="2060848"/>
            <a:ext cx="4001220" cy="317306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Синхронное </a:t>
            </a:r>
            <a:r>
              <a:rPr lang="ru-RU" dirty="0" smtClean="0"/>
              <a:t>плавание</a:t>
            </a:r>
            <a:endParaRPr lang="ru-RU" dirty="0"/>
          </a:p>
        </p:txBody>
      </p:sp>
      <p:pic>
        <p:nvPicPr>
          <p:cNvPr id="4" name="Содержимое 3" descr="Sports-uni-110x85-sy">
            <a:hlinkClick r:id="rId2"/>
          </p:cNvPr>
          <p:cNvPicPr>
            <a:picLocks noGrp="1"/>
          </p:cNvPicPr>
          <p:nvPr>
            <p:ph sz="quarter" idx="1"/>
          </p:nvPr>
        </p:nvPicPr>
        <p:blipFill>
          <a:blip r:embed="rId3" cstate="print"/>
          <a:srcRect/>
          <a:stretch>
            <a:fillRect/>
          </a:stretch>
        </p:blipFill>
        <p:spPr bwMode="auto">
          <a:xfrm>
            <a:off x="1907704" y="2132856"/>
            <a:ext cx="4464496" cy="317306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Гребля </a:t>
            </a:r>
            <a:r>
              <a:rPr lang="ru-RU" dirty="0" smtClean="0">
                <a:solidFill>
                  <a:schemeClr val="tx1"/>
                </a:solidFill>
              </a:rPr>
              <a:t>на байдарках и каноэ</a:t>
            </a:r>
            <a:endParaRPr lang="ru-RU" dirty="0">
              <a:solidFill>
                <a:schemeClr val="tx1"/>
              </a:solidFill>
            </a:endParaRPr>
          </a:p>
        </p:txBody>
      </p:sp>
      <p:pic>
        <p:nvPicPr>
          <p:cNvPr id="4" name="Содержимое 3" descr="Sports-uni-110x85-cs">
            <a:hlinkClick r:id="rId2"/>
          </p:cNvPr>
          <p:cNvPicPr>
            <a:picLocks noGrp="1"/>
          </p:cNvPicPr>
          <p:nvPr>
            <p:ph sz="quarter" idx="1"/>
          </p:nvPr>
        </p:nvPicPr>
        <p:blipFill>
          <a:blip r:embed="rId3" cstate="print"/>
          <a:srcRect/>
          <a:stretch>
            <a:fillRect/>
          </a:stretch>
        </p:blipFill>
        <p:spPr bwMode="auto">
          <a:xfrm>
            <a:off x="2699792" y="2204864"/>
            <a:ext cx="3641179" cy="302904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Самбо</a:t>
            </a:r>
            <a:endParaRPr lang="ru-RU" dirty="0">
              <a:solidFill>
                <a:schemeClr val="tx1"/>
              </a:solidFill>
            </a:endParaRPr>
          </a:p>
        </p:txBody>
      </p:sp>
      <p:pic>
        <p:nvPicPr>
          <p:cNvPr id="4" name="Содержимое 3" descr="Sports-uni-110x85-sm">
            <a:hlinkClick r:id="rId2"/>
          </p:cNvPr>
          <p:cNvPicPr>
            <a:picLocks noGrp="1"/>
          </p:cNvPicPr>
          <p:nvPr>
            <p:ph sz="quarter" idx="1"/>
          </p:nvPr>
        </p:nvPicPr>
        <p:blipFill>
          <a:blip r:embed="rId3" cstate="print"/>
          <a:srcRect/>
          <a:stretch>
            <a:fillRect/>
          </a:stretch>
        </p:blipFill>
        <p:spPr bwMode="auto">
          <a:xfrm>
            <a:off x="2555776" y="2348880"/>
            <a:ext cx="3497163" cy="28850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Спортивная </a:t>
            </a:r>
            <a:r>
              <a:rPr lang="ru-RU" dirty="0" smtClean="0">
                <a:solidFill>
                  <a:schemeClr val="tx1"/>
                </a:solidFill>
              </a:rPr>
              <a:t>борьба</a:t>
            </a:r>
            <a:endParaRPr lang="ru-RU" dirty="0">
              <a:solidFill>
                <a:schemeClr val="tx1"/>
              </a:solidFill>
            </a:endParaRPr>
          </a:p>
        </p:txBody>
      </p:sp>
      <p:pic>
        <p:nvPicPr>
          <p:cNvPr id="4" name="Содержимое 3" descr="Sports-uni-110x85-wr">
            <a:hlinkClick r:id="rId2"/>
          </p:cNvPr>
          <p:cNvPicPr>
            <a:picLocks noGrp="1"/>
          </p:cNvPicPr>
          <p:nvPr>
            <p:ph sz="quarter" idx="1"/>
          </p:nvPr>
        </p:nvPicPr>
        <p:blipFill>
          <a:blip r:embed="rId3" cstate="print"/>
          <a:srcRect/>
          <a:stretch>
            <a:fillRect/>
          </a:stretch>
        </p:blipFill>
        <p:spPr bwMode="auto">
          <a:xfrm>
            <a:off x="2627784" y="1916832"/>
            <a:ext cx="4217243" cy="353310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548680"/>
            <a:ext cx="7467600" cy="5925272"/>
          </a:xfrm>
        </p:spPr>
        <p:txBody>
          <a:bodyPr/>
          <a:lstStyle/>
          <a:p>
            <a:pPr algn="ctr"/>
            <a:r>
              <a:rPr lang="ru-RU" sz="3200" dirty="0" smtClean="0">
                <a:solidFill>
                  <a:srgbClr val="FF0000"/>
                </a:solidFill>
              </a:rPr>
              <a:t>XXVII Всемирная летняя Универсиада 2013 года в Казани станет первой Универсиадой, более того первым </a:t>
            </a:r>
            <a:r>
              <a:rPr lang="ru-RU" sz="3200" dirty="0" err="1" smtClean="0">
                <a:solidFill>
                  <a:srgbClr val="FF0000"/>
                </a:solidFill>
              </a:rPr>
              <a:t>мульти-спортивным</a:t>
            </a:r>
            <a:r>
              <a:rPr lang="ru-RU" sz="3200" dirty="0" smtClean="0">
                <a:solidFill>
                  <a:srgbClr val="FF0000"/>
                </a:solidFill>
              </a:rPr>
              <a:t> мероприятием в истории современной России.</a:t>
            </a:r>
          </a:p>
          <a:p>
            <a:endParaRPr lang="ru-RU" dirty="0"/>
          </a:p>
        </p:txBody>
      </p:sp>
      <p:pic>
        <p:nvPicPr>
          <p:cNvPr id="5" name="Рисунок 4" descr="KAZANKA.JPG"/>
          <p:cNvPicPr>
            <a:picLocks noChangeAspect="1"/>
          </p:cNvPicPr>
          <p:nvPr/>
        </p:nvPicPr>
        <p:blipFill>
          <a:blip r:embed="rId2" cstate="print"/>
          <a:stretch>
            <a:fillRect/>
          </a:stretch>
        </p:blipFill>
        <p:spPr>
          <a:xfrm>
            <a:off x="1403648" y="4005064"/>
            <a:ext cx="5791200" cy="2352675"/>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Борьба </a:t>
            </a:r>
            <a:r>
              <a:rPr lang="ru-RU" dirty="0" smtClean="0">
                <a:solidFill>
                  <a:schemeClr val="tx1"/>
                </a:solidFill>
              </a:rPr>
              <a:t>на поясах</a:t>
            </a:r>
            <a:endParaRPr lang="ru-RU" dirty="0">
              <a:solidFill>
                <a:schemeClr val="tx1"/>
              </a:solidFill>
            </a:endParaRPr>
          </a:p>
        </p:txBody>
      </p:sp>
      <p:pic>
        <p:nvPicPr>
          <p:cNvPr id="4" name="Содержимое 3" descr="Sports-uni-110x85-bw">
            <a:hlinkClick r:id="rId2"/>
          </p:cNvPr>
          <p:cNvPicPr>
            <a:picLocks noGrp="1"/>
          </p:cNvPicPr>
          <p:nvPr>
            <p:ph sz="quarter" idx="1"/>
          </p:nvPr>
        </p:nvPicPr>
        <p:blipFill>
          <a:blip r:embed="rId3" cstate="print"/>
          <a:srcRect/>
          <a:stretch>
            <a:fillRect/>
          </a:stretch>
        </p:blipFill>
        <p:spPr bwMode="auto">
          <a:xfrm>
            <a:off x="2411760" y="2204864"/>
            <a:ext cx="3713187" cy="295704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Тяжелая </a:t>
            </a:r>
            <a:r>
              <a:rPr lang="ru-RU" dirty="0" smtClean="0">
                <a:solidFill>
                  <a:schemeClr val="tx1"/>
                </a:solidFill>
              </a:rPr>
              <a:t>атлетика</a:t>
            </a:r>
            <a:endParaRPr lang="ru-RU" dirty="0">
              <a:solidFill>
                <a:schemeClr val="tx1"/>
              </a:solidFill>
            </a:endParaRPr>
          </a:p>
        </p:txBody>
      </p:sp>
      <p:pic>
        <p:nvPicPr>
          <p:cNvPr id="4" name="Содержимое 3" descr="Sports-uni-110x85-wl">
            <a:hlinkClick r:id="rId2"/>
          </p:cNvPr>
          <p:cNvPicPr>
            <a:picLocks noGrp="1"/>
          </p:cNvPicPr>
          <p:nvPr>
            <p:ph sz="quarter" idx="1"/>
          </p:nvPr>
        </p:nvPicPr>
        <p:blipFill>
          <a:blip r:embed="rId3" cstate="print"/>
          <a:srcRect/>
          <a:stretch>
            <a:fillRect/>
          </a:stretch>
        </p:blipFill>
        <p:spPr bwMode="auto">
          <a:xfrm>
            <a:off x="2483768" y="2204864"/>
            <a:ext cx="3569171" cy="310105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Регби-7</a:t>
            </a:r>
            <a:endParaRPr lang="ru-RU" dirty="0">
              <a:solidFill>
                <a:schemeClr val="tx1"/>
              </a:solidFill>
            </a:endParaRPr>
          </a:p>
        </p:txBody>
      </p:sp>
      <p:pic>
        <p:nvPicPr>
          <p:cNvPr id="4" name="Содержимое 3" descr="Sports-uni-110x85-ru">
            <a:hlinkClick r:id="rId2"/>
          </p:cNvPr>
          <p:cNvPicPr>
            <a:picLocks noGrp="1"/>
          </p:cNvPicPr>
          <p:nvPr>
            <p:ph sz="quarter" idx="1"/>
          </p:nvPr>
        </p:nvPicPr>
        <p:blipFill>
          <a:blip r:embed="rId3" cstate="print"/>
          <a:srcRect/>
          <a:stretch>
            <a:fillRect/>
          </a:stretch>
        </p:blipFill>
        <p:spPr bwMode="auto">
          <a:xfrm>
            <a:off x="2411760" y="2060848"/>
            <a:ext cx="4176464" cy="338908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Х</a:t>
            </a:r>
            <a:r>
              <a:rPr lang="ru-RU" dirty="0" smtClean="0">
                <a:solidFill>
                  <a:schemeClr val="tx1"/>
                </a:solidFill>
              </a:rPr>
              <a:t>оккей </a:t>
            </a:r>
            <a:r>
              <a:rPr lang="ru-RU" dirty="0" smtClean="0">
                <a:solidFill>
                  <a:schemeClr val="tx1"/>
                </a:solidFill>
              </a:rPr>
              <a:t>на траве</a:t>
            </a:r>
            <a:endParaRPr lang="ru-RU" dirty="0">
              <a:solidFill>
                <a:schemeClr val="tx1"/>
              </a:solidFill>
            </a:endParaRPr>
          </a:p>
        </p:txBody>
      </p:sp>
      <p:pic>
        <p:nvPicPr>
          <p:cNvPr id="4" name="Содержимое 3" descr="Sports-uni-110x85-ho">
            <a:hlinkClick r:id="rId2"/>
          </p:cNvPr>
          <p:cNvPicPr>
            <a:picLocks noGrp="1"/>
          </p:cNvPicPr>
          <p:nvPr>
            <p:ph sz="quarter" idx="1"/>
          </p:nvPr>
        </p:nvPicPr>
        <p:blipFill>
          <a:blip r:embed="rId3" cstate="print"/>
          <a:srcRect/>
          <a:stretch>
            <a:fillRect/>
          </a:stretch>
        </p:blipFill>
        <p:spPr bwMode="auto">
          <a:xfrm>
            <a:off x="2051721" y="1700808"/>
            <a:ext cx="4608512" cy="454121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Бадминтон</a:t>
            </a:r>
            <a:endParaRPr lang="ru-RU" dirty="0">
              <a:solidFill>
                <a:schemeClr val="tx1"/>
              </a:solidFill>
            </a:endParaRPr>
          </a:p>
        </p:txBody>
      </p:sp>
      <p:pic>
        <p:nvPicPr>
          <p:cNvPr id="4" name="Содержимое 3" descr="Sports-uni-110x85-bd">
            <a:hlinkClick r:id="rId2"/>
          </p:cNvPr>
          <p:cNvPicPr>
            <a:picLocks noGrp="1"/>
          </p:cNvPicPr>
          <p:nvPr>
            <p:ph sz="quarter" idx="1"/>
          </p:nvPr>
        </p:nvPicPr>
        <p:blipFill>
          <a:blip r:embed="rId3" cstate="print"/>
          <a:srcRect/>
          <a:stretch>
            <a:fillRect/>
          </a:stretch>
        </p:blipFill>
        <p:spPr bwMode="auto">
          <a:xfrm>
            <a:off x="2195736" y="2204864"/>
            <a:ext cx="3569171" cy="288503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Шахматы</a:t>
            </a:r>
            <a:endParaRPr lang="ru-RU" dirty="0">
              <a:solidFill>
                <a:schemeClr val="tx1"/>
              </a:solidFill>
            </a:endParaRPr>
          </a:p>
        </p:txBody>
      </p:sp>
      <p:pic>
        <p:nvPicPr>
          <p:cNvPr id="4" name="Содержимое 3" descr="Sports-uni-110x85-ch">
            <a:hlinkClick r:id="rId2"/>
          </p:cNvPr>
          <p:cNvPicPr>
            <a:picLocks noGrp="1"/>
          </p:cNvPicPr>
          <p:nvPr>
            <p:ph sz="quarter" idx="1"/>
          </p:nvPr>
        </p:nvPicPr>
        <p:blipFill>
          <a:blip r:embed="rId3" cstate="print"/>
          <a:srcRect/>
          <a:stretch>
            <a:fillRect/>
          </a:stretch>
        </p:blipFill>
        <p:spPr bwMode="auto">
          <a:xfrm>
            <a:off x="2483768" y="1628800"/>
            <a:ext cx="4320480" cy="39651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tx1"/>
                </a:solidFill>
              </a:rPr>
              <a:t>П</a:t>
            </a:r>
            <a:r>
              <a:rPr lang="ru-RU" dirty="0" smtClean="0">
                <a:solidFill>
                  <a:schemeClr val="tx1"/>
                </a:solidFill>
              </a:rPr>
              <a:t>ляжный </a:t>
            </a:r>
            <a:r>
              <a:rPr lang="ru-RU" dirty="0" smtClean="0">
                <a:solidFill>
                  <a:schemeClr val="tx1"/>
                </a:solidFill>
              </a:rPr>
              <a:t>волейбол</a:t>
            </a:r>
            <a:endParaRPr lang="ru-RU" dirty="0">
              <a:solidFill>
                <a:schemeClr val="tx1"/>
              </a:solidFill>
            </a:endParaRPr>
          </a:p>
        </p:txBody>
      </p:sp>
      <p:pic>
        <p:nvPicPr>
          <p:cNvPr id="4" name="Содержимое 3" descr="Sports-uni-110x85-bv">
            <a:hlinkClick r:id="rId2"/>
          </p:cNvPr>
          <p:cNvPicPr>
            <a:picLocks noGrp="1"/>
          </p:cNvPicPr>
          <p:nvPr>
            <p:ph sz="quarter" idx="1"/>
          </p:nvPr>
        </p:nvPicPr>
        <p:blipFill>
          <a:blip r:embed="rId3" cstate="print"/>
          <a:srcRect/>
          <a:stretch>
            <a:fillRect/>
          </a:stretch>
        </p:blipFill>
        <p:spPr bwMode="auto">
          <a:xfrm>
            <a:off x="2411760" y="2132856"/>
            <a:ext cx="3713187" cy="331708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7924800" cy="2074242"/>
          </a:xfrm>
        </p:spPr>
        <p:txBody>
          <a:bodyPr>
            <a:normAutofit/>
          </a:bodyPr>
          <a:lstStyle/>
          <a:p>
            <a:r>
              <a:rPr lang="ru-RU" dirty="0" smtClean="0">
                <a:solidFill>
                  <a:srgbClr val="FF0000"/>
                </a:solidFill>
              </a:rPr>
              <a:t>5 видов спорта впервые в истории Универсиады включены в спортивную </a:t>
            </a:r>
            <a:r>
              <a:rPr lang="ru-RU" dirty="0" smtClean="0">
                <a:solidFill>
                  <a:srgbClr val="FF0000"/>
                </a:solidFill>
              </a:rPr>
              <a:t>программу:</a:t>
            </a:r>
            <a:endParaRPr lang="ru-RU" dirty="0">
              <a:solidFill>
                <a:srgbClr val="FF0000"/>
              </a:solidFill>
            </a:endParaRPr>
          </a:p>
        </p:txBody>
      </p:sp>
      <p:sp>
        <p:nvSpPr>
          <p:cNvPr id="3" name="Содержимое 2"/>
          <p:cNvSpPr>
            <a:spLocks noGrp="1"/>
          </p:cNvSpPr>
          <p:nvPr>
            <p:ph sz="quarter" idx="1"/>
          </p:nvPr>
        </p:nvSpPr>
        <p:spPr>
          <a:xfrm>
            <a:off x="1475656" y="2204864"/>
            <a:ext cx="6233120" cy="3549008"/>
          </a:xfrm>
        </p:spPr>
        <p:txBody>
          <a:bodyPr/>
          <a:lstStyle/>
          <a:p>
            <a:pPr marL="457200" indent="-457200">
              <a:buFont typeface="+mj-lt"/>
              <a:buAutoNum type="arabicPeriod"/>
            </a:pPr>
            <a:r>
              <a:rPr lang="ru-RU" dirty="0" smtClean="0"/>
              <a:t>Борьба </a:t>
            </a:r>
            <a:r>
              <a:rPr lang="ru-RU" dirty="0" smtClean="0"/>
              <a:t>на </a:t>
            </a:r>
            <a:r>
              <a:rPr lang="ru-RU" dirty="0" smtClean="0"/>
              <a:t>поясах</a:t>
            </a:r>
          </a:p>
          <a:p>
            <a:pPr marL="457200" indent="-457200">
              <a:buFont typeface="+mj-lt"/>
              <a:buAutoNum type="arabicPeriod"/>
            </a:pPr>
            <a:r>
              <a:rPr lang="ru-RU" dirty="0" smtClean="0"/>
              <a:t>Р</a:t>
            </a:r>
            <a:r>
              <a:rPr lang="ru-RU" dirty="0" smtClean="0"/>
              <a:t>егби-7</a:t>
            </a:r>
          </a:p>
          <a:p>
            <a:pPr marL="457200" indent="-457200">
              <a:buFont typeface="+mj-lt"/>
              <a:buAutoNum type="arabicPeriod"/>
            </a:pPr>
            <a:r>
              <a:rPr lang="ru-RU" dirty="0" smtClean="0"/>
              <a:t>Самбо</a:t>
            </a:r>
          </a:p>
          <a:p>
            <a:pPr marL="457200" indent="-457200">
              <a:buFont typeface="+mj-lt"/>
              <a:buAutoNum type="arabicPeriod"/>
            </a:pPr>
            <a:r>
              <a:rPr lang="ru-RU" dirty="0" smtClean="0"/>
              <a:t>Бокс</a:t>
            </a:r>
          </a:p>
          <a:p>
            <a:pPr marL="457200" indent="-457200">
              <a:buFont typeface="+mj-lt"/>
              <a:buAutoNum type="arabicPeriod"/>
            </a:pPr>
            <a:r>
              <a:rPr lang="ru-RU" dirty="0" smtClean="0"/>
              <a:t>Синхронное плавание</a:t>
            </a:r>
          </a:p>
          <a:p>
            <a:pPr marL="457200" indent="-457200">
              <a:buFont typeface="+mj-lt"/>
              <a:buAutoNum type="arabicPeriod"/>
            </a:pPr>
            <a:endParaRPr lang="ru-RU" dirty="0" smtClean="0"/>
          </a:p>
          <a:p>
            <a:pPr marL="457200" indent="-457200">
              <a:buFont typeface="+mj-lt"/>
              <a:buAutoNum type="arabicPeriod"/>
            </a:pPr>
            <a:endParaRPr lang="ru-RU"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4" presetClass="entr" presetSubtype="0" accel="10000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28"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29"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1"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770" decel="100000"/>
                                        <p:tgtEl>
                                          <p:spTgt spid="3">
                                            <p:txEl>
                                              <p:pRg st="4" end="4"/>
                                            </p:txEl>
                                          </p:spTgt>
                                        </p:tgtEl>
                                      </p:cBhvr>
                                    </p:animEffect>
                                    <p:animScale>
                                      <p:cBhvr>
                                        <p:cTn id="37" dur="770" decel="100000"/>
                                        <p:tgtEl>
                                          <p:spTgt spid="3">
                                            <p:txEl>
                                              <p:pRg st="4" end="4"/>
                                            </p:txEl>
                                          </p:spTgt>
                                        </p:tgtEl>
                                      </p:cBhvr>
                                      <p:from x="10000" y="10000"/>
                                      <p:to x="200000" y="450000"/>
                                    </p:animScale>
                                    <p:animScale>
                                      <p:cBhvr>
                                        <p:cTn id="38" dur="1230" accel="100000" fill="hold">
                                          <p:stCondLst>
                                            <p:cond delay="770"/>
                                          </p:stCondLst>
                                        </p:cTn>
                                        <p:tgtEl>
                                          <p:spTgt spid="3">
                                            <p:txEl>
                                              <p:pRg st="4" end="4"/>
                                            </p:txEl>
                                          </p:spTgt>
                                        </p:tgtEl>
                                      </p:cBhvr>
                                      <p:from x="200000" y="450000"/>
                                      <p:to x="100000" y="100000"/>
                                    </p:animScale>
                                    <p:set>
                                      <p:cBhvr>
                                        <p:cTn id="39" dur="770" fill="hold"/>
                                        <p:tgtEl>
                                          <p:spTgt spid="3">
                                            <p:txEl>
                                              <p:pRg st="4" end="4"/>
                                            </p:txEl>
                                          </p:spTgt>
                                        </p:tgtEl>
                                        <p:attrNameLst>
                                          <p:attrName>ppt_x</p:attrName>
                                        </p:attrNameLst>
                                      </p:cBhvr>
                                      <p:to>
                                        <p:strVal val="(0.5)"/>
                                      </p:to>
                                    </p:set>
                                    <p:anim from="(0.5)" to="(#ppt_x)" calcmode="lin" valueType="num">
                                      <p:cBhvr>
                                        <p:cTn id="40" dur="1230" accel="100000" fill="hold">
                                          <p:stCondLst>
                                            <p:cond delay="770"/>
                                          </p:stCondLst>
                                        </p:cTn>
                                        <p:tgtEl>
                                          <p:spTgt spid="3">
                                            <p:txEl>
                                              <p:pRg st="4" end="4"/>
                                            </p:txEl>
                                          </p:spTgt>
                                        </p:tgtEl>
                                        <p:attrNameLst>
                                          <p:attrName>ppt_x</p:attrName>
                                        </p:attrNameLst>
                                      </p:cBhvr>
                                    </p:anim>
                                    <p:set>
                                      <p:cBhvr>
                                        <p:cTn id="41" dur="770" fill="hold"/>
                                        <p:tgtEl>
                                          <p:spTgt spid="3">
                                            <p:txEl>
                                              <p:pRg st="4" end="4"/>
                                            </p:txEl>
                                          </p:spTgt>
                                        </p:tgtEl>
                                        <p:attrNameLst>
                                          <p:attrName>ppt_y</p:attrName>
                                        </p:attrNameLst>
                                      </p:cBhvr>
                                      <p:to>
                                        <p:strVal val="(#ppt_y+0.4)"/>
                                      </p:to>
                                    </p:set>
                                    <p:anim from="(#ppt_y+0.4)" to="(#ppt_y)" calcmode="lin" valueType="num">
                                      <p:cBhvr>
                                        <p:cTn id="42" dur="1230" accel="100000" fill="hold">
                                          <p:stCondLst>
                                            <p:cond delay="770"/>
                                          </p:stCondLst>
                                        </p:cTn>
                                        <p:tgtEl>
                                          <p:spTgt spid="3">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Объекты универсиады</a:t>
            </a: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3" name="Содержимое 2"/>
          <p:cNvSpPr>
            <a:spLocks noGrp="1"/>
          </p:cNvSpPr>
          <p:nvPr>
            <p:ph sz="quarter" idx="1"/>
          </p:nvPr>
        </p:nvSpPr>
        <p:spPr/>
        <p:txBody>
          <a:bodyPr/>
          <a:lstStyle/>
          <a:p>
            <a:r>
              <a:rPr lang="ru-RU" b="1" dirty="0" smtClean="0"/>
              <a:t>Для проведения XXVII Всемирной летней Универсиады 2013 в г.Казани будет задействован целый ряд объектов спортивного и неспортивного назначения</a:t>
            </a:r>
            <a:endParaRPr lang="ru-RU" dirty="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lstStyle/>
          <a:p>
            <a:r>
              <a:rPr lang="ru-RU" dirty="0" smtClean="0"/>
              <a:t>Соревнования и тренировки спортсменов пройдут на 64 объектах, 30 из которых специально строятся к Играм. На июнь 2012 года уже построено и функционирует 27 объектов. Неспортивные объекты – это Деревня Универсиады, место проживания спортсменов и руководителей делегаций, Международный информационный центр и Стадион церемоний открытия и закрытия Игр.</a:t>
            </a:r>
          </a:p>
          <a:p>
            <a:endParaRPr lang="ru-RU" dirty="0"/>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rPr>
              <a:t>Миссия XXVII Всемирной летней Универсиады 2013 года в Казани</a:t>
            </a:r>
            <a:endParaRPr lang="ru-RU" dirty="0">
              <a:solidFill>
                <a:srgbClr val="FF0000"/>
              </a:solidFill>
            </a:endParaRPr>
          </a:p>
        </p:txBody>
      </p:sp>
      <p:sp>
        <p:nvSpPr>
          <p:cNvPr id="4" name="Содержимое 3"/>
          <p:cNvSpPr>
            <a:spLocks noGrp="1"/>
          </p:cNvSpPr>
          <p:nvPr>
            <p:ph sz="quarter" idx="4"/>
          </p:nvPr>
        </p:nvSpPr>
        <p:spPr>
          <a:xfrm>
            <a:off x="3707904" y="1556792"/>
            <a:ext cx="4968552" cy="5040560"/>
          </a:xfrm>
        </p:spPr>
        <p:txBody>
          <a:bodyPr>
            <a:normAutofit fontScale="47500" lnSpcReduction="20000"/>
          </a:bodyPr>
          <a:lstStyle/>
          <a:p>
            <a:pPr>
              <a:buFont typeface="Wingdings" pitchFamily="2" charset="2"/>
              <a:buChar char="ü"/>
            </a:pPr>
            <a:r>
              <a:rPr lang="ru-RU" sz="4500" dirty="0" smtClean="0"/>
              <a:t>с</a:t>
            </a:r>
            <a:r>
              <a:rPr lang="ru-RU" sz="4500" dirty="0" smtClean="0"/>
              <a:t>обрать </a:t>
            </a:r>
            <a:r>
              <a:rPr lang="ru-RU" sz="4500" dirty="0" smtClean="0"/>
              <a:t>молодых спортсменов со всего мира в городе с уникальным многонациональным наследием. </a:t>
            </a:r>
            <a:endParaRPr lang="ru-RU" sz="4500" dirty="0" smtClean="0"/>
          </a:p>
          <a:p>
            <a:pPr>
              <a:buFont typeface="Wingdings" pitchFamily="2" charset="2"/>
              <a:buChar char="ü"/>
            </a:pPr>
            <a:r>
              <a:rPr lang="ru-RU" sz="4500" dirty="0" smtClean="0"/>
              <a:t>п</a:t>
            </a:r>
            <a:r>
              <a:rPr lang="ru-RU" sz="4500" dirty="0" smtClean="0"/>
              <a:t>родолжить </a:t>
            </a:r>
            <a:r>
              <a:rPr lang="ru-RU" sz="4500" dirty="0" smtClean="0"/>
              <a:t>российские спортивные традиции, послужить трамплином для новых поколений спортсменов. </a:t>
            </a:r>
            <a:endParaRPr lang="ru-RU" sz="4500" dirty="0" smtClean="0"/>
          </a:p>
          <a:p>
            <a:pPr>
              <a:buFont typeface="Wingdings" pitchFamily="2" charset="2"/>
              <a:buChar char="ü"/>
            </a:pPr>
            <a:r>
              <a:rPr lang="ru-RU" sz="4500" dirty="0" smtClean="0"/>
              <a:t>с</a:t>
            </a:r>
            <a:r>
              <a:rPr lang="ru-RU" sz="4500" dirty="0" smtClean="0"/>
              <a:t>делать </a:t>
            </a:r>
            <a:r>
              <a:rPr lang="ru-RU" sz="4500" dirty="0" smtClean="0"/>
              <a:t>жизнь </a:t>
            </a:r>
            <a:r>
              <a:rPr lang="ru-RU" sz="4500" dirty="0" err="1" smtClean="0"/>
              <a:t>казанцев</a:t>
            </a:r>
            <a:r>
              <a:rPr lang="ru-RU" sz="4500" dirty="0" smtClean="0"/>
              <a:t> разнообразнее, интереснее, комфортнее</a:t>
            </a:r>
            <a:r>
              <a:rPr lang="ru-RU" sz="4500" dirty="0" smtClean="0"/>
              <a:t>.</a:t>
            </a:r>
          </a:p>
          <a:p>
            <a:pPr>
              <a:buFont typeface="Wingdings" pitchFamily="2" charset="2"/>
              <a:buChar char="ü"/>
            </a:pPr>
            <a:r>
              <a:rPr lang="ru-RU" sz="4500" dirty="0" smtClean="0"/>
              <a:t> обеспечить </a:t>
            </a:r>
            <a:r>
              <a:rPr lang="ru-RU" sz="4500" dirty="0" smtClean="0"/>
              <a:t>жителей города всех возрастов возможностью заниматься любимыми видами спорта, вести здоровый образ жизни</a:t>
            </a:r>
            <a:r>
              <a:rPr lang="ru-RU" sz="4500" dirty="0" smtClean="0"/>
              <a:t>.</a:t>
            </a:r>
          </a:p>
          <a:p>
            <a:pPr>
              <a:buFont typeface="Wingdings" pitchFamily="2" charset="2"/>
              <a:buChar char="ü"/>
            </a:pPr>
            <a:r>
              <a:rPr lang="ru-RU" sz="4500" dirty="0" smtClean="0"/>
              <a:t> внести </a:t>
            </a:r>
            <a:r>
              <a:rPr lang="ru-RU" sz="4500" dirty="0" smtClean="0"/>
              <a:t>весомый вклад в формирование положительного имиджа России в мире.</a:t>
            </a:r>
          </a:p>
          <a:p>
            <a:endParaRPr lang="ru-RU" dirty="0"/>
          </a:p>
        </p:txBody>
      </p:sp>
      <p:sp>
        <p:nvSpPr>
          <p:cNvPr id="5" name="Текст 4"/>
          <p:cNvSpPr>
            <a:spLocks noGrp="1"/>
          </p:cNvSpPr>
          <p:nvPr>
            <p:ph type="body" sz="quarter" idx="1"/>
          </p:nvPr>
        </p:nvSpPr>
        <p:spPr>
          <a:xfrm flipH="1">
            <a:off x="395536" y="2182368"/>
            <a:ext cx="61664" cy="45719"/>
          </a:xfrm>
        </p:spPr>
        <p:txBody>
          <a:bodyPr/>
          <a:lstStyle/>
          <a:p>
            <a:endParaRPr lang="ru-RU" dirty="0"/>
          </a:p>
        </p:txBody>
      </p:sp>
      <p:sp>
        <p:nvSpPr>
          <p:cNvPr id="6" name="Текст 5"/>
          <p:cNvSpPr>
            <a:spLocks noGrp="1"/>
          </p:cNvSpPr>
          <p:nvPr>
            <p:ph type="body" sz="quarter" idx="3"/>
          </p:nvPr>
        </p:nvSpPr>
        <p:spPr>
          <a:xfrm flipV="1">
            <a:off x="7955280" y="1484784"/>
            <a:ext cx="45719" cy="84936"/>
          </a:xfrm>
        </p:spPr>
        <p:txBody>
          <a:bodyPr/>
          <a:lstStyle/>
          <a:p>
            <a:endParaRPr lang="ru-RU" dirty="0"/>
          </a:p>
        </p:txBody>
      </p:sp>
      <p:pic>
        <p:nvPicPr>
          <p:cNvPr id="7" name="Содержимое 6" descr="http://kazan2013.ru/assets/p/about_universiade-big-f9f5323d05632ca0f1e7aa873e3af3f6.jpg"/>
          <p:cNvPicPr>
            <a:picLocks noGrp="1"/>
          </p:cNvPicPr>
          <p:nvPr>
            <p:ph sz="quarter" idx="2"/>
          </p:nvPr>
        </p:nvPicPr>
        <p:blipFill>
          <a:blip r:embed="rId2" cstate="print"/>
          <a:srcRect/>
          <a:stretch>
            <a:fillRect/>
          </a:stretch>
        </p:blipFill>
        <p:spPr bwMode="auto">
          <a:xfrm>
            <a:off x="251520" y="2276872"/>
            <a:ext cx="3286125" cy="2190750"/>
          </a:xfrm>
          <a:prstGeom prst="rect">
            <a:avLst/>
          </a:prstGeom>
          <a:noFill/>
          <a:ln w="9525">
            <a:noFill/>
            <a:miter lim="800000"/>
            <a:headEnd/>
            <a:tailEnd/>
          </a:ln>
        </p:spPr>
      </p:pic>
    </p:spTree>
  </p:cSld>
  <p:clrMapOvr>
    <a:masterClrMapping/>
  </p:clrMapOvr>
  <p:transition>
    <p:strips dir="l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hlinkClick r:id="rId2"/>
              </a:rPr>
              <a:t>«</a:t>
            </a:r>
            <a:r>
              <a:rPr lang="ru-RU" b="1" dirty="0" err="1" smtClean="0">
                <a:hlinkClick r:id="rId2"/>
              </a:rPr>
              <a:t>Ак</a:t>
            </a:r>
            <a:r>
              <a:rPr lang="ru-RU" b="1" dirty="0" smtClean="0">
                <a:hlinkClick r:id="rId2"/>
              </a:rPr>
              <a:t> барс», Дворец единоборств</a:t>
            </a:r>
            <a:r>
              <a:rPr lang="ru-RU" dirty="0" smtClean="0"/>
              <a:t/>
            </a:r>
            <a:br>
              <a:rPr lang="ru-RU" dirty="0" smtClean="0"/>
            </a:br>
            <a:endParaRPr lang="ru-RU" dirty="0"/>
          </a:p>
        </p:txBody>
      </p:sp>
      <p:pic>
        <p:nvPicPr>
          <p:cNvPr id="4" name="Содержимое 3" descr="Thumb_akbars-345x230">
            <a:hlinkClick r:id="rId2"/>
          </p:cNvPr>
          <p:cNvPicPr>
            <a:picLocks noGrp="1"/>
          </p:cNvPicPr>
          <p:nvPr>
            <p:ph sz="quarter" idx="1"/>
          </p:nvPr>
        </p:nvPicPr>
        <p:blipFill>
          <a:blip r:embed="rId3" cstate="print"/>
          <a:srcRect/>
          <a:stretch>
            <a:fillRect/>
          </a:stretch>
        </p:blipFill>
        <p:spPr bwMode="auto">
          <a:xfrm>
            <a:off x="1763688" y="1268760"/>
            <a:ext cx="5179392" cy="3756818"/>
          </a:xfrm>
          <a:prstGeom prst="rect">
            <a:avLst/>
          </a:prstGeom>
          <a:noFill/>
          <a:ln w="9525">
            <a:noFill/>
            <a:miter lim="800000"/>
            <a:headEnd/>
            <a:tailEnd/>
          </a:ln>
        </p:spPr>
      </p:pic>
      <p:sp>
        <p:nvSpPr>
          <p:cNvPr id="1025" name="Rectangle 1"/>
          <p:cNvSpPr>
            <a:spLocks noChangeArrowheads="1"/>
          </p:cNvSpPr>
          <p:nvPr/>
        </p:nvSpPr>
        <p:spPr bwMode="auto">
          <a:xfrm>
            <a:off x="683568" y="5589240"/>
            <a:ext cx="691276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Адрес:</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ул.ФатыхаАмирхана,д.1г </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Телефон:</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(843) 557-74-41</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5">
                                            <p:txEl>
                                              <p:pRg st="0" end="0"/>
                                            </p:txEl>
                                          </p:spTgt>
                                        </p:tgtEl>
                                        <p:attrNameLst>
                                          <p:attrName>style.visibility</p:attrName>
                                        </p:attrNameLst>
                                      </p:cBhvr>
                                      <p:to>
                                        <p:strVal val="visible"/>
                                      </p:to>
                                    </p:set>
                                    <p:animEffect transition="in" filter="fade">
                                      <p:cBhvr>
                                        <p:cTn id="17" dur="2000"/>
                                        <p:tgtEl>
                                          <p:spTgt spid="10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hlinkClick r:id="rId2"/>
              </a:rPr>
              <a:t>Академия тенниса</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lnSpcReduction="10000"/>
          </a:bodyPr>
          <a:lstStyle/>
          <a:p>
            <a:pPr lvl="2">
              <a:buNone/>
            </a:pPr>
            <a:endParaRPr lang="ru-RU" b="1" dirty="0" smtClean="0"/>
          </a:p>
          <a:p>
            <a:pPr lvl="2">
              <a:buNone/>
            </a:pPr>
            <a:endParaRPr lang="ru-RU" b="1" dirty="0" smtClean="0"/>
          </a:p>
          <a:p>
            <a:pPr lvl="2">
              <a:buNone/>
            </a:pPr>
            <a:endParaRPr lang="ru-RU" b="1" dirty="0" smtClean="0"/>
          </a:p>
          <a:p>
            <a:pPr lvl="2">
              <a:buNone/>
            </a:pPr>
            <a:endParaRPr lang="ru-RU" b="1" dirty="0" smtClean="0"/>
          </a:p>
          <a:p>
            <a:pPr lvl="2">
              <a:buNone/>
            </a:pPr>
            <a:endParaRPr lang="ru-RU" b="1" dirty="0" smtClean="0"/>
          </a:p>
          <a:p>
            <a:pPr lvl="2">
              <a:buNone/>
            </a:pPr>
            <a:endParaRPr lang="ru-RU" b="1" dirty="0" smtClean="0"/>
          </a:p>
          <a:p>
            <a:pPr lvl="2">
              <a:buNone/>
            </a:pPr>
            <a:endParaRPr lang="ru-RU" b="1" dirty="0" smtClean="0"/>
          </a:p>
          <a:p>
            <a:pPr lvl="2">
              <a:buNone/>
            </a:pPr>
            <a:endParaRPr lang="ru-RU" b="1" dirty="0" smtClean="0"/>
          </a:p>
          <a:p>
            <a:pPr lvl="2">
              <a:buNone/>
            </a:pPr>
            <a:endParaRPr lang="ru-RU" b="1" dirty="0" smtClean="0"/>
          </a:p>
          <a:p>
            <a:pPr lvl="2">
              <a:buNone/>
            </a:pPr>
            <a:endParaRPr lang="ru-RU" b="1" dirty="0" smtClean="0"/>
          </a:p>
          <a:p>
            <a:pPr lvl="2">
              <a:buNone/>
            </a:pPr>
            <a:endParaRPr lang="ru-RU" b="1" dirty="0" smtClean="0"/>
          </a:p>
          <a:p>
            <a:pPr lvl="2">
              <a:buNone/>
            </a:pPr>
            <a:endParaRPr lang="ru-RU" b="1" dirty="0" smtClean="0"/>
          </a:p>
          <a:p>
            <a:pPr lvl="2">
              <a:buNone/>
            </a:pPr>
            <a:endParaRPr lang="ru-RU" b="1" dirty="0" smtClean="0"/>
          </a:p>
          <a:p>
            <a:pPr lvl="2">
              <a:buNone/>
            </a:pPr>
            <a:r>
              <a:rPr lang="ru-RU" b="1" dirty="0" smtClean="0"/>
              <a:t>Адрес</a:t>
            </a:r>
            <a:r>
              <a:rPr lang="ru-RU" b="1" dirty="0" smtClean="0"/>
              <a:t>:</a:t>
            </a:r>
            <a:r>
              <a:rPr lang="ru-RU" dirty="0" smtClean="0"/>
              <a:t> Оренбургский тракт, д. 101 </a:t>
            </a:r>
          </a:p>
          <a:p>
            <a:pPr lvl="2">
              <a:buNone/>
            </a:pPr>
            <a:r>
              <a:rPr lang="ru-RU" b="1" dirty="0" smtClean="0"/>
              <a:t>Телефон</a:t>
            </a:r>
            <a:r>
              <a:rPr lang="ru-RU" b="1" dirty="0" smtClean="0"/>
              <a:t>:</a:t>
            </a:r>
            <a:r>
              <a:rPr lang="ru-RU" dirty="0" smtClean="0"/>
              <a:t> (843) 221-24-96</a:t>
            </a:r>
            <a:endParaRPr lang="ru-RU" dirty="0"/>
          </a:p>
        </p:txBody>
      </p:sp>
      <p:pic>
        <p:nvPicPr>
          <p:cNvPr id="4" name="Рисунок 3" descr="Thumb_akademiya-tennisa-345x230">
            <a:hlinkClick r:id="rId2"/>
          </p:cNvPr>
          <p:cNvPicPr/>
          <p:nvPr/>
        </p:nvPicPr>
        <p:blipFill>
          <a:blip r:embed="rId3" cstate="print"/>
          <a:srcRect/>
          <a:stretch>
            <a:fillRect/>
          </a:stretch>
        </p:blipFill>
        <p:spPr bwMode="auto">
          <a:xfrm>
            <a:off x="2123728" y="1484784"/>
            <a:ext cx="4608512" cy="383892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3" end="13"/>
                                            </p:txEl>
                                          </p:spTgt>
                                        </p:tgtEl>
                                        <p:attrNameLst>
                                          <p:attrName>style.visibility</p:attrName>
                                        </p:attrNameLst>
                                      </p:cBhvr>
                                      <p:to>
                                        <p:strVal val="visible"/>
                                      </p:to>
                                    </p:set>
                                    <p:animEffect transition="in" filter="fade">
                                      <p:cBhvr>
                                        <p:cTn id="20" dur="2000"/>
                                        <p:tgtEl>
                                          <p:spTgt spid="3">
                                            <p:txEl>
                                              <p:pRg st="13" end="1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animEffect transition="in" filter="fade">
                                      <p:cBhvr>
                                        <p:cTn id="23"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7529264" cy="1282154"/>
          </a:xfrm>
        </p:spPr>
        <p:txBody>
          <a:bodyPr>
            <a:normAutofit fontScale="90000"/>
          </a:bodyPr>
          <a:lstStyle/>
          <a:p>
            <a:pPr algn="ctr"/>
            <a:r>
              <a:rPr lang="ru-RU" b="1" dirty="0" smtClean="0">
                <a:hlinkClick r:id="rId2"/>
              </a:rPr>
              <a:t>«</a:t>
            </a:r>
            <a:r>
              <a:rPr lang="ru-RU" b="1" dirty="0" err="1" smtClean="0">
                <a:hlinkClick r:id="rId2"/>
              </a:rPr>
              <a:t>Баскет-холл</a:t>
            </a:r>
            <a:r>
              <a:rPr lang="ru-RU" b="1" dirty="0" smtClean="0">
                <a:hlinkClick r:id="rId2"/>
              </a:rPr>
              <a:t>», Баскетбольное спортивное сооружение</a:t>
            </a:r>
            <a:r>
              <a:rPr lang="ru-RU" dirty="0" smtClean="0"/>
              <a:t/>
            </a:r>
            <a:br>
              <a:rPr lang="ru-RU" dirty="0" smtClean="0"/>
            </a:br>
            <a:endParaRPr lang="ru-RU" dirty="0"/>
          </a:p>
        </p:txBody>
      </p:sp>
      <p:pic>
        <p:nvPicPr>
          <p:cNvPr id="4" name="Содержимое 3" descr="Thumb_basket-hall-345x230">
            <a:hlinkClick r:id="rId2"/>
          </p:cNvPr>
          <p:cNvPicPr>
            <a:picLocks noGrp="1"/>
          </p:cNvPicPr>
          <p:nvPr>
            <p:ph sz="quarter" idx="1"/>
          </p:nvPr>
        </p:nvPicPr>
        <p:blipFill>
          <a:blip r:embed="rId3" cstate="print"/>
          <a:srcRect/>
          <a:stretch>
            <a:fillRect/>
          </a:stretch>
        </p:blipFill>
        <p:spPr bwMode="auto">
          <a:xfrm>
            <a:off x="2051720" y="1844824"/>
            <a:ext cx="4171280" cy="2964730"/>
          </a:xfrm>
          <a:prstGeom prst="rect">
            <a:avLst/>
          </a:prstGeom>
          <a:noFill/>
          <a:ln w="9525">
            <a:noFill/>
            <a:miter lim="800000"/>
            <a:headEnd/>
            <a:tailEnd/>
          </a:ln>
        </p:spPr>
      </p:pic>
      <p:sp>
        <p:nvSpPr>
          <p:cNvPr id="53249" name="Rectangle 1"/>
          <p:cNvSpPr>
            <a:spLocks noChangeArrowheads="1"/>
          </p:cNvSpPr>
          <p:nvPr/>
        </p:nvSpPr>
        <p:spPr bwMode="auto">
          <a:xfrm>
            <a:off x="467544" y="5140151"/>
            <a:ext cx="4695644"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Адрес:</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ул. Спартаковская, д.1 </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Телефон:</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(843)291-15-00, (843) 291-15-70</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249">
                                            <p:txEl>
                                              <p:pRg st="0" end="0"/>
                                            </p:txEl>
                                          </p:spTgt>
                                        </p:tgtEl>
                                        <p:attrNameLst>
                                          <p:attrName>style.visibility</p:attrName>
                                        </p:attrNameLst>
                                      </p:cBhvr>
                                      <p:to>
                                        <p:strVal val="visible"/>
                                      </p:to>
                                    </p:set>
                                    <p:animEffect transition="in" filter="fade">
                                      <p:cBhvr>
                                        <p:cTn id="17" dur="2000"/>
                                        <p:tgtEl>
                                          <p:spTgt spid="532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hlinkClick r:id="rId2"/>
              </a:rPr>
              <a:t>«</a:t>
            </a:r>
            <a:r>
              <a:rPr lang="ru-RU" b="1" dirty="0" err="1" smtClean="0">
                <a:hlinkClick r:id="rId2"/>
              </a:rPr>
              <a:t>Биек</a:t>
            </a:r>
            <a:r>
              <a:rPr lang="ru-RU" b="1" dirty="0" smtClean="0">
                <a:hlinkClick r:id="rId2"/>
              </a:rPr>
              <a:t> </a:t>
            </a:r>
            <a:r>
              <a:rPr lang="ru-RU" b="1" dirty="0" err="1" smtClean="0">
                <a:hlinkClick r:id="rId2"/>
              </a:rPr>
              <a:t>Тау</a:t>
            </a:r>
            <a:r>
              <a:rPr lang="ru-RU" b="1" dirty="0" smtClean="0">
                <a:hlinkClick r:id="rId2"/>
              </a:rPr>
              <a:t>», Спортивный комплекс</a:t>
            </a:r>
            <a:r>
              <a:rPr lang="ru-RU" dirty="0" smtClean="0"/>
              <a:t/>
            </a:r>
            <a:br>
              <a:rPr lang="ru-RU" dirty="0" smtClean="0"/>
            </a:br>
            <a:endParaRPr lang="ru-RU" dirty="0"/>
          </a:p>
        </p:txBody>
      </p:sp>
      <p:pic>
        <p:nvPicPr>
          <p:cNvPr id="4" name="Содержимое 3" descr="Thumb_biektau-main-345x230">
            <a:hlinkClick r:id="rId2"/>
          </p:cNvPr>
          <p:cNvPicPr>
            <a:picLocks noGrp="1"/>
          </p:cNvPicPr>
          <p:nvPr>
            <p:ph sz="quarter" idx="1"/>
          </p:nvPr>
        </p:nvPicPr>
        <p:blipFill>
          <a:blip r:embed="rId3" cstate="print"/>
          <a:srcRect/>
          <a:stretch>
            <a:fillRect/>
          </a:stretch>
        </p:blipFill>
        <p:spPr bwMode="auto">
          <a:xfrm>
            <a:off x="2123728" y="1844824"/>
            <a:ext cx="4243288" cy="3180754"/>
          </a:xfrm>
          <a:prstGeom prst="rect">
            <a:avLst/>
          </a:prstGeom>
          <a:noFill/>
          <a:ln w="9525">
            <a:noFill/>
            <a:miter lim="800000"/>
            <a:headEnd/>
            <a:tailEnd/>
          </a:ln>
        </p:spPr>
      </p:pic>
      <p:sp>
        <p:nvSpPr>
          <p:cNvPr id="55297" name="Rectangle 1"/>
          <p:cNvSpPr>
            <a:spLocks noChangeArrowheads="1"/>
          </p:cNvSpPr>
          <p:nvPr/>
        </p:nvSpPr>
        <p:spPr bwMode="auto">
          <a:xfrm>
            <a:off x="467544" y="5661248"/>
            <a:ext cx="5553764"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Адрес:</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 Высокая Гора, ул. Центральная, д. 11а </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Телефон:</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(84365) 3-15-68</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5297">
                                            <p:txEl>
                                              <p:pRg st="0" end="0"/>
                                            </p:txEl>
                                          </p:spTgt>
                                        </p:tgtEl>
                                        <p:attrNameLst>
                                          <p:attrName>style.visibility</p:attrName>
                                        </p:attrNameLst>
                                      </p:cBhvr>
                                      <p:to>
                                        <p:strVal val="visible"/>
                                      </p:to>
                                    </p:set>
                                    <p:animEffect transition="in" filter="fade">
                                      <p:cBhvr>
                                        <p:cTn id="21" dur="2000"/>
                                        <p:tgtEl>
                                          <p:spTgt spid="5529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7457256" cy="1282154"/>
          </a:xfrm>
        </p:spPr>
        <p:txBody>
          <a:bodyPr>
            <a:normAutofit fontScale="90000"/>
          </a:bodyPr>
          <a:lstStyle/>
          <a:p>
            <a:pPr algn="ctr"/>
            <a:r>
              <a:rPr lang="ru-RU" b="1" dirty="0" smtClean="0">
                <a:hlinkClick r:id="rId2"/>
              </a:rPr>
              <a:t>«Буревестник», Плавательный бассейн</a:t>
            </a:r>
            <a:r>
              <a:rPr lang="ru-RU" dirty="0" smtClean="0"/>
              <a:t/>
            </a:r>
            <a:br>
              <a:rPr lang="ru-RU" dirty="0" smtClean="0"/>
            </a:br>
            <a:endParaRPr lang="ru-RU" dirty="0"/>
          </a:p>
        </p:txBody>
      </p:sp>
      <p:pic>
        <p:nvPicPr>
          <p:cNvPr id="4" name="Содержимое 3" descr="Thumb_burevestnik-bassein-345x230">
            <a:hlinkClick r:id="rId2"/>
          </p:cNvPr>
          <p:cNvPicPr>
            <a:picLocks noGrp="1"/>
          </p:cNvPicPr>
          <p:nvPr>
            <p:ph sz="quarter" idx="1"/>
          </p:nvPr>
        </p:nvPicPr>
        <p:blipFill>
          <a:blip r:embed="rId3" cstate="print"/>
          <a:srcRect/>
          <a:stretch>
            <a:fillRect/>
          </a:stretch>
        </p:blipFill>
        <p:spPr bwMode="auto">
          <a:xfrm>
            <a:off x="2051720" y="1700808"/>
            <a:ext cx="4315296" cy="3180754"/>
          </a:xfrm>
          <a:prstGeom prst="rect">
            <a:avLst/>
          </a:prstGeom>
          <a:noFill/>
          <a:ln w="9525">
            <a:noFill/>
            <a:miter lim="800000"/>
            <a:headEnd/>
            <a:tailEnd/>
          </a:ln>
        </p:spPr>
      </p:pic>
      <p:sp>
        <p:nvSpPr>
          <p:cNvPr id="56321" name="Rectangle 1"/>
          <p:cNvSpPr>
            <a:spLocks noChangeArrowheads="1"/>
          </p:cNvSpPr>
          <p:nvPr/>
        </p:nvSpPr>
        <p:spPr bwMode="auto">
          <a:xfrm>
            <a:off x="1043608" y="5517232"/>
            <a:ext cx="3030573"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Адрес:</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пр-т</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Победы, д. 7 </a:t>
            </a:r>
            <a:b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Телефон:</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(843) 221-09-25</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6321">
                                            <p:txEl>
                                              <p:pRg st="0" end="0"/>
                                            </p:txEl>
                                          </p:spTgt>
                                        </p:tgtEl>
                                        <p:attrNameLst>
                                          <p:attrName>style.visibility</p:attrName>
                                        </p:attrNameLst>
                                      </p:cBhvr>
                                      <p:to>
                                        <p:strVal val="visible"/>
                                      </p:to>
                                    </p:set>
                                    <p:animEffect transition="in" filter="fade">
                                      <p:cBhvr>
                                        <p:cTn id="21" dur="2000"/>
                                        <p:tgtEl>
                                          <p:spTgt spid="563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hlinkClick r:id="rId2"/>
              </a:rPr>
              <a:t>«</a:t>
            </a:r>
            <a:r>
              <a:rPr lang="ru-RU" b="1" dirty="0" err="1" smtClean="0">
                <a:hlinkClick r:id="rId2"/>
              </a:rPr>
              <a:t>Бустан</a:t>
            </a:r>
            <a:r>
              <a:rPr lang="ru-RU" b="1" dirty="0" smtClean="0">
                <a:hlinkClick r:id="rId2"/>
              </a:rPr>
              <a:t>», Спортивный комплекс</a:t>
            </a:r>
            <a:r>
              <a:rPr lang="ru-RU" dirty="0" smtClean="0"/>
              <a:t/>
            </a:r>
            <a:br>
              <a:rPr lang="ru-RU" dirty="0" smtClean="0"/>
            </a:br>
            <a:endParaRPr lang="ru-RU" dirty="0"/>
          </a:p>
        </p:txBody>
      </p:sp>
      <p:pic>
        <p:nvPicPr>
          <p:cNvPr id="4" name="Содержимое 3" descr="Thumb_dsc_0111">
            <a:hlinkClick r:id="rId2"/>
          </p:cNvPr>
          <p:cNvPicPr>
            <a:picLocks noGrp="1"/>
          </p:cNvPicPr>
          <p:nvPr>
            <p:ph sz="quarter" idx="1"/>
          </p:nvPr>
        </p:nvPicPr>
        <p:blipFill>
          <a:blip r:embed="rId3" cstate="print"/>
          <a:srcRect/>
          <a:stretch>
            <a:fillRect/>
          </a:stretch>
        </p:blipFill>
        <p:spPr bwMode="auto">
          <a:xfrm>
            <a:off x="2195736" y="1916832"/>
            <a:ext cx="4464496" cy="3114960"/>
          </a:xfrm>
          <a:prstGeom prst="rect">
            <a:avLst/>
          </a:prstGeom>
          <a:noFill/>
          <a:ln w="9525">
            <a:noFill/>
            <a:miter lim="800000"/>
            <a:headEnd/>
            <a:tailEnd/>
          </a:ln>
        </p:spPr>
      </p:pic>
      <p:sp>
        <p:nvSpPr>
          <p:cNvPr id="57345" name="Rectangle 1"/>
          <p:cNvSpPr>
            <a:spLocks noChangeArrowheads="1"/>
          </p:cNvSpPr>
          <p:nvPr/>
        </p:nvSpPr>
        <p:spPr bwMode="auto">
          <a:xfrm>
            <a:off x="1306527" y="5661248"/>
            <a:ext cx="4424288"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Адрес:</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ул. Владимира Кулагина, д. 8а </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Телефон:</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(843) 221-04-02</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7345">
                                            <p:txEl>
                                              <p:pRg st="0" end="0"/>
                                            </p:txEl>
                                          </p:spTgt>
                                        </p:tgtEl>
                                        <p:attrNameLst>
                                          <p:attrName>style.visibility</p:attrName>
                                        </p:attrNameLst>
                                      </p:cBhvr>
                                      <p:to>
                                        <p:strVal val="visible"/>
                                      </p:to>
                                    </p:set>
                                    <p:animEffect transition="in" filter="fade">
                                      <p:cBhvr>
                                        <p:cTn id="17" dur="2000"/>
                                        <p:tgtEl>
                                          <p:spTgt spid="573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hlinkClick r:id="rId2"/>
              </a:rPr>
              <a:t>Дворец водных видов спорта</a:t>
            </a:r>
            <a:r>
              <a:rPr lang="ru-RU" dirty="0" smtClean="0"/>
              <a:t/>
            </a:r>
            <a:br>
              <a:rPr lang="ru-RU" dirty="0" smtClean="0"/>
            </a:br>
            <a:endParaRPr lang="ru-RU" dirty="0"/>
          </a:p>
        </p:txBody>
      </p:sp>
      <p:pic>
        <p:nvPicPr>
          <p:cNvPr id="4" name="Содержимое 3" descr="Thumb_dvorecvodnih-345x230">
            <a:hlinkClick r:id="rId2"/>
          </p:cNvPr>
          <p:cNvPicPr>
            <a:picLocks noGrp="1"/>
          </p:cNvPicPr>
          <p:nvPr>
            <p:ph sz="quarter" idx="1"/>
          </p:nvPr>
        </p:nvPicPr>
        <p:blipFill>
          <a:blip r:embed="rId3" cstate="print"/>
          <a:srcRect/>
          <a:stretch>
            <a:fillRect/>
          </a:stretch>
        </p:blipFill>
        <p:spPr bwMode="auto">
          <a:xfrm>
            <a:off x="2195736" y="1556792"/>
            <a:ext cx="4459312" cy="3108746"/>
          </a:xfrm>
          <a:prstGeom prst="rect">
            <a:avLst/>
          </a:prstGeom>
          <a:noFill/>
          <a:ln w="9525">
            <a:noFill/>
            <a:miter lim="800000"/>
            <a:headEnd/>
            <a:tailEnd/>
          </a:ln>
        </p:spPr>
      </p:pic>
      <p:sp>
        <p:nvSpPr>
          <p:cNvPr id="5" name="Прямоугольник 4"/>
          <p:cNvSpPr/>
          <p:nvPr/>
        </p:nvSpPr>
        <p:spPr>
          <a:xfrm>
            <a:off x="755576" y="5877272"/>
            <a:ext cx="3175869" cy="369332"/>
          </a:xfrm>
          <a:prstGeom prst="rect">
            <a:avLst/>
          </a:prstGeom>
        </p:spPr>
        <p:txBody>
          <a:bodyPr wrap="none">
            <a:spAutoFit/>
          </a:bodyPr>
          <a:lstStyle/>
          <a:p>
            <a:r>
              <a:rPr lang="ru-RU" b="1" dirty="0"/>
              <a:t>Адрес:</a:t>
            </a:r>
            <a:r>
              <a:rPr lang="ru-RU" dirty="0"/>
              <a:t> ул. </a:t>
            </a:r>
            <a:r>
              <a:rPr lang="ru-RU" dirty="0" err="1"/>
              <a:t>Чистопольская</a:t>
            </a:r>
            <a:r>
              <a:rPr lang="ru-RU"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hlinkClick r:id="rId2"/>
              </a:rPr>
              <a:t>Дворец спорта</a:t>
            </a:r>
            <a:endParaRPr lang="ru-RU" dirty="0"/>
          </a:p>
        </p:txBody>
      </p:sp>
      <p:pic>
        <p:nvPicPr>
          <p:cNvPr id="4" name="Содержимое 3" descr="Thumb_dvorec-sporta-345x230">
            <a:hlinkClick r:id="rId2"/>
          </p:cNvPr>
          <p:cNvPicPr>
            <a:picLocks noGrp="1"/>
          </p:cNvPicPr>
          <p:nvPr>
            <p:ph sz="quarter" idx="1"/>
          </p:nvPr>
        </p:nvPicPr>
        <p:blipFill>
          <a:blip r:embed="rId3" cstate="print"/>
          <a:srcRect/>
          <a:stretch>
            <a:fillRect/>
          </a:stretch>
        </p:blipFill>
        <p:spPr bwMode="auto">
          <a:xfrm>
            <a:off x="2123728" y="1556792"/>
            <a:ext cx="4459312" cy="3468786"/>
          </a:xfrm>
          <a:prstGeom prst="rect">
            <a:avLst/>
          </a:prstGeom>
          <a:noFill/>
          <a:ln w="9525">
            <a:noFill/>
            <a:miter lim="800000"/>
            <a:headEnd/>
            <a:tailEnd/>
          </a:ln>
        </p:spPr>
      </p:pic>
      <p:sp>
        <p:nvSpPr>
          <p:cNvPr id="58369" name="Rectangle 1"/>
          <p:cNvSpPr>
            <a:spLocks noChangeArrowheads="1"/>
          </p:cNvSpPr>
          <p:nvPr/>
        </p:nvSpPr>
        <p:spPr bwMode="auto">
          <a:xfrm>
            <a:off x="1187624" y="5733256"/>
            <a:ext cx="3245953"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Адрес:</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ул.Московская, д.1 </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Телефон:</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(843) 292-27-77</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69">
                                            <p:txEl>
                                              <p:pRg st="0" end="0"/>
                                            </p:txEl>
                                          </p:spTgt>
                                        </p:tgtEl>
                                        <p:attrNameLst>
                                          <p:attrName>style.visibility</p:attrName>
                                        </p:attrNameLst>
                                      </p:cBhvr>
                                      <p:to>
                                        <p:strVal val="visible"/>
                                      </p:to>
                                    </p:set>
                                    <p:animEffect transition="in" filter="fade">
                                      <p:cBhvr>
                                        <p:cTn id="17" dur="2000"/>
                                        <p:tgtEl>
                                          <p:spTgt spid="583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7467600" cy="1143000"/>
          </a:xfrm>
        </p:spPr>
        <p:txBody>
          <a:bodyPr/>
          <a:lstStyle/>
          <a:p>
            <a:pPr algn="ctr"/>
            <a:r>
              <a:rPr lang="ru-RU" b="1" dirty="0" smtClean="0">
                <a:hlinkClick r:id="rId2"/>
              </a:rPr>
              <a:t>«</a:t>
            </a:r>
            <a:r>
              <a:rPr lang="ru-RU" b="1" dirty="0" err="1" smtClean="0">
                <a:hlinkClick r:id="rId2"/>
              </a:rPr>
              <a:t>Зилант</a:t>
            </a:r>
            <a:r>
              <a:rPr lang="ru-RU" b="1" dirty="0" smtClean="0">
                <a:hlinkClick r:id="rId2"/>
              </a:rPr>
              <a:t>», Спортивный комплекс</a:t>
            </a:r>
            <a:r>
              <a:rPr lang="ru-RU" dirty="0" smtClean="0"/>
              <a:t/>
            </a:r>
            <a:br>
              <a:rPr lang="ru-RU" dirty="0" smtClean="0"/>
            </a:br>
            <a:endParaRPr lang="ru-RU" dirty="0"/>
          </a:p>
        </p:txBody>
      </p:sp>
      <p:pic>
        <p:nvPicPr>
          <p:cNvPr id="4" name="Содержимое 3" descr="Thumb_zilat-345x230">
            <a:hlinkClick r:id="rId2"/>
          </p:cNvPr>
          <p:cNvPicPr>
            <a:picLocks noGrp="1"/>
          </p:cNvPicPr>
          <p:nvPr>
            <p:ph sz="quarter" idx="1"/>
          </p:nvPr>
        </p:nvPicPr>
        <p:blipFill>
          <a:blip r:embed="rId3" cstate="print"/>
          <a:srcRect/>
          <a:stretch>
            <a:fillRect/>
          </a:stretch>
        </p:blipFill>
        <p:spPr bwMode="auto">
          <a:xfrm>
            <a:off x="1907704" y="1556792"/>
            <a:ext cx="4819352" cy="3540794"/>
          </a:xfrm>
          <a:prstGeom prst="rect">
            <a:avLst/>
          </a:prstGeom>
          <a:noFill/>
          <a:ln w="9525">
            <a:noFill/>
            <a:miter lim="800000"/>
            <a:headEnd/>
            <a:tailEnd/>
          </a:ln>
        </p:spPr>
      </p:pic>
      <p:sp>
        <p:nvSpPr>
          <p:cNvPr id="60417" name="Rectangle 1"/>
          <p:cNvSpPr>
            <a:spLocks noChangeArrowheads="1"/>
          </p:cNvSpPr>
          <p:nvPr/>
        </p:nvSpPr>
        <p:spPr bwMode="auto">
          <a:xfrm>
            <a:off x="744362" y="5519990"/>
            <a:ext cx="3584443"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Адрес:</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ул.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Мавлютова</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 17в </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Телефон:</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(843) 224-23-22</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hlinkClick r:id="rId2"/>
              </a:rPr>
              <a:t>Центр хоккея на траве</a:t>
            </a:r>
            <a:r>
              <a:rPr lang="ru-RU" dirty="0" smtClean="0"/>
              <a:t/>
            </a:r>
            <a:br>
              <a:rPr lang="ru-RU" dirty="0" smtClean="0"/>
            </a:br>
            <a:endParaRPr lang="ru-RU" dirty="0"/>
          </a:p>
        </p:txBody>
      </p:sp>
      <p:pic>
        <p:nvPicPr>
          <p:cNvPr id="4" name="Содержимое 3" descr="Thumb_centrhokkeya-345x230">
            <a:hlinkClick r:id="rId2"/>
          </p:cNvPr>
          <p:cNvPicPr>
            <a:picLocks noGrp="1"/>
          </p:cNvPicPr>
          <p:nvPr>
            <p:ph sz="quarter" idx="1"/>
          </p:nvPr>
        </p:nvPicPr>
        <p:blipFill>
          <a:blip r:embed="rId3" cstate="print"/>
          <a:srcRect/>
          <a:stretch>
            <a:fillRect/>
          </a:stretch>
        </p:blipFill>
        <p:spPr bwMode="auto">
          <a:xfrm>
            <a:off x="1763688" y="1700808"/>
            <a:ext cx="5179392" cy="3252762"/>
          </a:xfrm>
          <a:prstGeom prst="rect">
            <a:avLst/>
          </a:prstGeom>
          <a:noFill/>
          <a:ln w="9525">
            <a:noFill/>
            <a:miter lim="800000"/>
            <a:headEnd/>
            <a:tailEnd/>
          </a:ln>
        </p:spPr>
      </p:pic>
      <p:sp>
        <p:nvSpPr>
          <p:cNvPr id="61441" name="Rectangle 1"/>
          <p:cNvSpPr>
            <a:spLocks noChangeArrowheads="1"/>
          </p:cNvSpPr>
          <p:nvPr/>
        </p:nvSpPr>
        <p:spPr bwMode="auto">
          <a:xfrm>
            <a:off x="1340062" y="5805264"/>
            <a:ext cx="3940759"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Адрес:</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Оренбургский тракт, д. 11</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Телефон:</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(843) 533-36-54</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441">
                                            <p:txEl>
                                              <p:pRg st="0" end="0"/>
                                            </p:txEl>
                                          </p:spTgt>
                                        </p:tgtEl>
                                        <p:attrNameLst>
                                          <p:attrName>style.visibility</p:attrName>
                                        </p:attrNameLst>
                                      </p:cBhvr>
                                      <p:to>
                                        <p:strVal val="visible"/>
                                      </p:to>
                                    </p:set>
                                    <p:animEffect transition="in" filter="fade">
                                      <p:cBhvr>
                                        <p:cTn id="17" dur="2000"/>
                                        <p:tgtEl>
                                          <p:spTgt spid="6144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7467600" cy="1368152"/>
          </a:xfrm>
        </p:spPr>
        <p:txBody>
          <a:bodyPr>
            <a:normAutofit fontScale="90000"/>
          </a:bodyPr>
          <a:lstStyle/>
          <a:p>
            <a:pPr algn="ctr"/>
            <a:r>
              <a:rPr lang="ru-RU" sz="3100" b="1" u="sng" dirty="0" smtClean="0">
                <a:solidFill>
                  <a:srgbClr val="FF0000"/>
                </a:solidFill>
              </a:rPr>
              <a:t>Символика XXVII Всемирной летней Универсиады 2013 года в Казани</a:t>
            </a: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4" name="Содержимое 3"/>
          <p:cNvSpPr>
            <a:spLocks noGrp="1"/>
          </p:cNvSpPr>
          <p:nvPr>
            <p:ph sz="quarter" idx="2"/>
          </p:nvPr>
        </p:nvSpPr>
        <p:spPr/>
        <p:txBody>
          <a:bodyPr/>
          <a:lstStyle/>
          <a:p>
            <a:endParaRPr lang="ru-RU" dirty="0"/>
          </a:p>
        </p:txBody>
      </p:sp>
      <p:pic>
        <p:nvPicPr>
          <p:cNvPr id="5" name="Содержимое 4" descr="http://kazan2013.ru/assets/p/kazan2013-symbols-fe05df3f477a2ee28f26409a05ca2bc1.jpg"/>
          <p:cNvPicPr>
            <a:picLocks noGrp="1"/>
          </p:cNvPicPr>
          <p:nvPr>
            <p:ph sz="quarter" idx="1"/>
          </p:nvPr>
        </p:nvPicPr>
        <p:blipFill>
          <a:blip r:embed="rId2" cstate="print"/>
          <a:srcRect/>
          <a:stretch>
            <a:fillRect/>
          </a:stretch>
        </p:blipFill>
        <p:spPr bwMode="auto">
          <a:xfrm>
            <a:off x="827584" y="1556792"/>
            <a:ext cx="7704856" cy="3763601"/>
          </a:xfrm>
          <a:prstGeom prst="rect">
            <a:avLst/>
          </a:prstGeom>
          <a:noFill/>
          <a:ln w="9525">
            <a:noFill/>
            <a:miter lim="800000"/>
            <a:headEnd/>
            <a:tailEnd/>
          </a:ln>
        </p:spPr>
      </p:pic>
      <p:pic>
        <p:nvPicPr>
          <p:cNvPr id="6" name="Содержимое 4" descr="http://kazan2013.ru/assets/p/kazan2013-symbols-fe05df3f477a2ee28f26409a05ca2bc1.jpg"/>
          <p:cNvPicPr>
            <a:picLocks/>
          </p:cNvPicPr>
          <p:nvPr/>
        </p:nvPicPr>
        <p:blipFill>
          <a:blip r:embed="rId2" cstate="print"/>
          <a:srcRect/>
          <a:stretch>
            <a:fillRect/>
          </a:stretch>
        </p:blipFill>
        <p:spPr bwMode="auto">
          <a:xfrm>
            <a:off x="979984" y="1709192"/>
            <a:ext cx="7704856" cy="3763601"/>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hlinkClick r:id="rId2"/>
              </a:rPr>
              <a:t>Центральный стадион</a:t>
            </a:r>
            <a:endParaRPr lang="ru-RU" dirty="0"/>
          </a:p>
        </p:txBody>
      </p:sp>
      <p:pic>
        <p:nvPicPr>
          <p:cNvPr id="4" name="Содержимое 3" descr="Thumb_centralniy-stadium-345x230">
            <a:hlinkClick r:id="rId2"/>
          </p:cNvPr>
          <p:cNvPicPr>
            <a:picLocks noGrp="1"/>
          </p:cNvPicPr>
          <p:nvPr>
            <p:ph sz="quarter" idx="1"/>
          </p:nvPr>
        </p:nvPicPr>
        <p:blipFill>
          <a:blip r:embed="rId3" cstate="print"/>
          <a:srcRect/>
          <a:stretch>
            <a:fillRect/>
          </a:stretch>
        </p:blipFill>
        <p:spPr bwMode="auto">
          <a:xfrm>
            <a:off x="1835696" y="1772816"/>
            <a:ext cx="4747344" cy="3324770"/>
          </a:xfrm>
          <a:prstGeom prst="rect">
            <a:avLst/>
          </a:prstGeom>
          <a:noFill/>
          <a:ln w="9525">
            <a:noFill/>
            <a:miter lim="800000"/>
            <a:headEnd/>
            <a:tailEnd/>
          </a:ln>
        </p:spPr>
      </p:pic>
      <p:sp>
        <p:nvSpPr>
          <p:cNvPr id="62465" name="Rectangle 1"/>
          <p:cNvSpPr>
            <a:spLocks noChangeArrowheads="1"/>
          </p:cNvSpPr>
          <p:nvPr/>
        </p:nvSpPr>
        <p:spPr bwMode="auto">
          <a:xfrm>
            <a:off x="395536" y="5877272"/>
            <a:ext cx="4631524"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Адрес:</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ул.Ташаяк</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д.2а </a:t>
            </a:r>
            <a:b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Телефон:</a:t>
            </a:r>
            <a:r>
              <a:rPr kumimoji="0" lang="ru-RU" b="0" i="0"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(843)292-57-02, (843)292-15-59</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2465">
                                            <p:txEl>
                                              <p:pRg st="0" end="0"/>
                                            </p:txEl>
                                          </p:spTgt>
                                        </p:tgtEl>
                                        <p:attrNameLst>
                                          <p:attrName>style.visibility</p:attrName>
                                        </p:attrNameLst>
                                      </p:cBhvr>
                                      <p:to>
                                        <p:strVal val="visible"/>
                                      </p:to>
                                    </p:set>
                                    <p:animEffect transition="in" filter="fade">
                                      <p:cBhvr>
                                        <p:cTn id="17" dur="2000"/>
                                        <p:tgtEl>
                                          <p:spTgt spid="624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http://kazan2013.ru/assets/p/kazan2013-symbols-fe05df3f477a2ee28f26409a05ca2bc1.jpg"/>
          <p:cNvPicPr/>
          <p:nvPr/>
        </p:nvPicPr>
        <p:blipFill>
          <a:blip r:embed="rId2" cstate="print"/>
          <a:srcRect/>
          <a:stretch>
            <a:fillRect/>
          </a:stretch>
        </p:blipFill>
        <p:spPr bwMode="auto">
          <a:xfrm>
            <a:off x="4283968" y="692696"/>
            <a:ext cx="4392488" cy="1800200"/>
          </a:xfrm>
          <a:prstGeom prst="rect">
            <a:avLst/>
          </a:prstGeom>
          <a:noFill/>
          <a:ln w="9525">
            <a:noFill/>
            <a:miter lim="800000"/>
            <a:headEnd/>
            <a:tailEnd/>
          </a:ln>
        </p:spPr>
      </p:pic>
      <p:sp>
        <p:nvSpPr>
          <p:cNvPr id="2" name="Заголовок 1"/>
          <p:cNvSpPr>
            <a:spLocks noGrp="1"/>
          </p:cNvSpPr>
          <p:nvPr>
            <p:ph type="title"/>
          </p:nvPr>
        </p:nvSpPr>
        <p:spPr>
          <a:xfrm>
            <a:off x="467544" y="260648"/>
            <a:ext cx="7467600" cy="1944216"/>
          </a:xfrm>
        </p:spPr>
        <p:txBody>
          <a:bodyPr>
            <a:normAutofit/>
          </a:bodyPr>
          <a:lstStyle/>
          <a:p>
            <a:r>
              <a:rPr lang="ru-RU" b="1" u="sng" dirty="0" smtClean="0">
                <a:solidFill>
                  <a:srgbClr val="FF0000"/>
                </a:solidFill>
              </a:rPr>
              <a:t>Символика Универсиады </a:t>
            </a:r>
            <a:r>
              <a:rPr lang="ru-RU" dirty="0" smtClean="0">
                <a:solidFill>
                  <a:srgbClr val="FF0000"/>
                </a:solidFill>
              </a:rPr>
              <a:t>- </a:t>
            </a:r>
            <a:r>
              <a:rPr lang="ru-RU" dirty="0" smtClean="0">
                <a:solidFill>
                  <a:srgbClr val="FF0000"/>
                </a:solidFill>
              </a:rPr>
              <a:t> </a:t>
            </a:r>
            <a:r>
              <a:rPr lang="ru-RU" dirty="0" smtClean="0">
                <a:solidFill>
                  <a:srgbClr val="FF0000"/>
                </a:solidFill>
              </a:rPr>
              <a:t/>
            </a:r>
            <a:br>
              <a:rPr lang="ru-RU" dirty="0" smtClean="0">
                <a:solidFill>
                  <a:srgbClr val="FF0000"/>
                </a:solidFill>
              </a:rPr>
            </a:br>
            <a:r>
              <a:rPr lang="ru-RU" b="1" i="1" dirty="0" smtClean="0">
                <a:solidFill>
                  <a:srgbClr val="FF0000"/>
                </a:solidFill>
              </a:rPr>
              <a:t>логотип</a:t>
            </a:r>
            <a:r>
              <a:rPr lang="ru-RU" b="1" i="1" dirty="0" smtClean="0">
                <a:solidFill>
                  <a:srgbClr val="FF0000"/>
                </a:solidFill>
              </a:rPr>
              <a:t>, эмблема</a:t>
            </a:r>
            <a:r>
              <a:rPr lang="ru-RU" b="1" i="1" dirty="0" smtClean="0">
                <a:solidFill>
                  <a:srgbClr val="FF0000"/>
                </a:solidFill>
              </a:rPr>
              <a:t>,</a:t>
            </a:r>
            <a:br>
              <a:rPr lang="ru-RU" b="1" i="1" dirty="0" smtClean="0">
                <a:solidFill>
                  <a:srgbClr val="FF0000"/>
                </a:solidFill>
              </a:rPr>
            </a:br>
            <a:r>
              <a:rPr lang="ru-RU" b="1" i="1" dirty="0" smtClean="0">
                <a:solidFill>
                  <a:srgbClr val="FF0000"/>
                </a:solidFill>
              </a:rPr>
              <a:t> </a:t>
            </a:r>
            <a:r>
              <a:rPr lang="ru-RU" b="1" i="1" dirty="0" smtClean="0">
                <a:solidFill>
                  <a:srgbClr val="FF0000"/>
                </a:solidFill>
              </a:rPr>
              <a:t>талисман.</a:t>
            </a:r>
            <a:r>
              <a:rPr lang="ru-RU" dirty="0" smtClean="0"/>
              <a:t/>
            </a:r>
            <a:br>
              <a:rPr lang="ru-RU" dirty="0" smtClean="0"/>
            </a:br>
            <a:endParaRPr lang="ru-RU" dirty="0"/>
          </a:p>
        </p:txBody>
      </p:sp>
      <p:sp>
        <p:nvSpPr>
          <p:cNvPr id="5" name="Содержимое 4"/>
          <p:cNvSpPr>
            <a:spLocks noGrp="1"/>
          </p:cNvSpPr>
          <p:nvPr>
            <p:ph sz="quarter" idx="1"/>
          </p:nvPr>
        </p:nvSpPr>
        <p:spPr>
          <a:xfrm>
            <a:off x="179512" y="2420888"/>
            <a:ext cx="8712968" cy="4081664"/>
          </a:xfrm>
        </p:spPr>
        <p:txBody>
          <a:bodyPr/>
          <a:lstStyle/>
          <a:p>
            <a:r>
              <a:rPr lang="ru-RU" dirty="0" smtClean="0"/>
              <a:t>Любой логотип Универсиады должен содержать в себе образ латинской буквы U, являющейся обязательным элементом фирменной символики любого спортивного мероприятия, проводимого под эгидой Международной Федерации Студенческого Спорта (FISU). Логотип Универсиады 2013 представляет собой компактную вертикальную прямоугольную конструкцию, состоящую из английских слов Универсиада, Казань, Россия, года проведения Универсиады и пяти звезд Международной Федерации Студенческого Спорта (FISU).</a:t>
            </a:r>
          </a:p>
          <a:p>
            <a:endParaRPr lang="ru-RU"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p:txBody>
          <a:bodyPr>
            <a:normAutofit lnSpcReduction="10000"/>
          </a:bodyPr>
          <a:lstStyle/>
          <a:p>
            <a:r>
              <a:rPr lang="ru-RU" dirty="0" smtClean="0"/>
              <a:t>Эмблема Универсиады состоит из латинской буквы U и 5 разноцветных звезд, символизирующих пять континентов. Также эмблема Универсиады присутствует и на белом флаге Всемирных студенческих игр. В основе эмблемы Универсиады 2013 лежит изображение тюльпана, распространенного элемента татарского орнамента, символизирующего возрождение. Кроме того, цветы — это неотъемлемый атрибут лета, символ молодости и развития, радости и счастья. Сегодня орнамент, содержание которого значительно обогатилось, продолжает играть в творчестве народа огромную роль.</a:t>
            </a:r>
          </a:p>
          <a:p>
            <a:endParaRPr lang="ru-RU" dirty="0"/>
          </a:p>
        </p:txBody>
      </p:sp>
      <p:pic>
        <p:nvPicPr>
          <p:cNvPr id="4" name="Рисунок 3" descr="http://kazan2013.ru/assets/p/kazan2013-symbols-fe05df3f477a2ee28f26409a05ca2bc1.jpg"/>
          <p:cNvPicPr/>
          <p:nvPr/>
        </p:nvPicPr>
        <p:blipFill>
          <a:blip r:embed="rId2" cstate="print"/>
          <a:srcRect/>
          <a:stretch>
            <a:fillRect/>
          </a:stretch>
        </p:blipFill>
        <p:spPr bwMode="auto">
          <a:xfrm>
            <a:off x="1979712" y="0"/>
            <a:ext cx="4392488" cy="1700808"/>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a:xfrm>
            <a:off x="457200" y="2708920"/>
            <a:ext cx="7467600" cy="3765032"/>
          </a:xfrm>
        </p:spPr>
        <p:txBody>
          <a:bodyPr>
            <a:normAutofit lnSpcReduction="10000"/>
          </a:bodyPr>
          <a:lstStyle/>
          <a:p>
            <a:r>
              <a:rPr lang="ru-RU" sz="3200" dirty="0" smtClean="0"/>
              <a:t>Талисман казанской Универсиады - котенок крылатого снежного барса </a:t>
            </a:r>
            <a:r>
              <a:rPr lang="ru-RU" sz="3200" b="1" dirty="0" err="1" smtClean="0">
                <a:solidFill>
                  <a:srgbClr val="FF0000"/>
                </a:solidFill>
              </a:rPr>
              <a:t>Юни</a:t>
            </a:r>
            <a:r>
              <a:rPr lang="ru-RU" sz="3200" b="1" dirty="0" smtClean="0">
                <a:solidFill>
                  <a:srgbClr val="FF0000"/>
                </a:solidFill>
              </a:rPr>
              <a:t> (</a:t>
            </a:r>
            <a:r>
              <a:rPr lang="ru-RU" sz="3200" b="1" dirty="0" err="1" smtClean="0">
                <a:solidFill>
                  <a:srgbClr val="FF0000"/>
                </a:solidFill>
              </a:rPr>
              <a:t>Uni</a:t>
            </a:r>
            <a:r>
              <a:rPr lang="ru-RU" sz="3200" b="1" dirty="0" smtClean="0">
                <a:solidFill>
                  <a:srgbClr val="FF0000"/>
                </a:solidFill>
              </a:rPr>
              <a:t>). </a:t>
            </a:r>
            <a:r>
              <a:rPr lang="ru-RU" sz="3200" dirty="0" smtClean="0"/>
              <a:t>Крылатый снежный барс является национальным символом Республики Татарстан. В стилизованном виде это существо изображено на гербе Татарстана.</a:t>
            </a:r>
          </a:p>
          <a:p>
            <a:endParaRPr lang="ru-RU" dirty="0"/>
          </a:p>
        </p:txBody>
      </p:sp>
      <p:pic>
        <p:nvPicPr>
          <p:cNvPr id="4" name="Рисунок 3" descr="http://kazan2013.ru/assets/p/kazan2013-symbols-fe05df3f477a2ee28f26409a05ca2bc1.jpg"/>
          <p:cNvPicPr/>
          <p:nvPr/>
        </p:nvPicPr>
        <p:blipFill>
          <a:blip r:embed="rId2" cstate="print"/>
          <a:srcRect/>
          <a:stretch>
            <a:fillRect/>
          </a:stretch>
        </p:blipFill>
        <p:spPr bwMode="auto">
          <a:xfrm>
            <a:off x="1619672" y="332656"/>
            <a:ext cx="5112568" cy="216024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u="sng" dirty="0" smtClean="0">
                <a:solidFill>
                  <a:srgbClr val="FF0000"/>
                </a:solidFill>
              </a:rPr>
              <a:t>Девиз Всемирных Универсиад</a:t>
            </a:r>
            <a:r>
              <a:rPr lang="ru-RU" sz="3200" b="1" u="sng" dirty="0" smtClean="0"/>
              <a:t/>
            </a:r>
            <a:br>
              <a:rPr lang="ru-RU" sz="3200" b="1" u="sng" dirty="0" smtClean="0"/>
            </a:br>
            <a:endParaRPr lang="ru-RU" sz="3200" b="1" u="sng" dirty="0"/>
          </a:p>
        </p:txBody>
      </p:sp>
      <p:sp>
        <p:nvSpPr>
          <p:cNvPr id="3" name="Содержимое 2"/>
          <p:cNvSpPr>
            <a:spLocks noGrp="1"/>
          </p:cNvSpPr>
          <p:nvPr>
            <p:ph sz="quarter" idx="1"/>
          </p:nvPr>
        </p:nvSpPr>
        <p:spPr/>
        <p:txBody>
          <a:bodyPr/>
          <a:lstStyle/>
          <a:p>
            <a:r>
              <a:rPr lang="ru-RU" dirty="0" smtClean="0"/>
              <a:t>В отличие от олимпийского «</a:t>
            </a:r>
            <a:r>
              <a:rPr lang="ru-RU" dirty="0" err="1" smtClean="0"/>
              <a:t>Citius</a:t>
            </a:r>
            <a:r>
              <a:rPr lang="ru-RU" dirty="0" smtClean="0"/>
              <a:t>, </a:t>
            </a:r>
            <a:r>
              <a:rPr lang="ru-RU" dirty="0" err="1" smtClean="0"/>
              <a:t>Altius</a:t>
            </a:r>
            <a:r>
              <a:rPr lang="ru-RU" dirty="0" smtClean="0"/>
              <a:t>, </a:t>
            </a:r>
            <a:r>
              <a:rPr lang="ru-RU" dirty="0" err="1" smtClean="0"/>
              <a:t>Fortius</a:t>
            </a:r>
            <a:r>
              <a:rPr lang="ru-RU" dirty="0" smtClean="0"/>
              <a:t>», предложенного в 1894 году Пьером де Кубертеном, у Всемирных студенческих игр нет постоянного девиза. Организаторы каждой новой Универсиады предлагают свой вариант, который утверждает Международная Федерация Студенческого Спорта (FISU). </a:t>
            </a:r>
            <a:r>
              <a:rPr lang="ru-RU" dirty="0" err="1" smtClean="0"/>
              <a:t>Слоганом</a:t>
            </a:r>
            <a:r>
              <a:rPr lang="ru-RU" dirty="0" smtClean="0"/>
              <a:t> Универсиады 2013 стала фраза «U </a:t>
            </a:r>
            <a:r>
              <a:rPr lang="ru-RU" dirty="0" err="1" smtClean="0"/>
              <a:t>are</a:t>
            </a:r>
            <a:r>
              <a:rPr lang="ru-RU" dirty="0" smtClean="0"/>
              <a:t> </a:t>
            </a:r>
            <a:r>
              <a:rPr lang="ru-RU" dirty="0" err="1" smtClean="0"/>
              <a:t>the</a:t>
            </a:r>
            <a:r>
              <a:rPr lang="ru-RU" dirty="0" smtClean="0"/>
              <a:t> </a:t>
            </a:r>
            <a:r>
              <a:rPr lang="ru-RU" dirty="0" err="1" smtClean="0"/>
              <a:t>world</a:t>
            </a:r>
            <a:r>
              <a:rPr lang="ru-RU" dirty="0" smtClean="0"/>
              <a:t>», что позволяет трактовать девиз в двух значениях «Ты — это мир», а также «Универсиада — это целый мир».</a:t>
            </a:r>
          </a:p>
          <a:p>
            <a:endParaRPr lang="ru-RU" dirty="0"/>
          </a:p>
        </p:txBody>
      </p:sp>
      <p:pic>
        <p:nvPicPr>
          <p:cNvPr id="5" name="Рисунок 4" descr="http://kazan2013.ru/assets/p/kazan-logo2-1dd03e4f5b611d66e5981a2efb1c4ab5.gif"/>
          <p:cNvPicPr/>
          <p:nvPr/>
        </p:nvPicPr>
        <p:blipFill>
          <a:blip r:embed="rId2" cstate="print"/>
          <a:srcRect/>
          <a:stretch>
            <a:fillRect/>
          </a:stretch>
        </p:blipFill>
        <p:spPr bwMode="auto">
          <a:xfrm>
            <a:off x="3059832" y="1124744"/>
            <a:ext cx="2520280" cy="597024"/>
          </a:xfrm>
          <a:prstGeom prst="rect">
            <a:avLst/>
          </a:prstGeom>
          <a:noFill/>
          <a:ln w="9525">
            <a:noFill/>
            <a:miter lim="800000"/>
            <a:headEnd/>
            <a:tailEnd/>
          </a:ln>
        </p:spPr>
      </p:pic>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138</TotalTime>
  <Words>769</Words>
  <Application>Microsoft Office PowerPoint</Application>
  <PresentationFormat>Экран (4:3)</PresentationFormat>
  <Paragraphs>105</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Эркер</vt:lpstr>
      <vt:lpstr>Универсиада</vt:lpstr>
      <vt:lpstr>XXVII Всемирная летняя Универсиада 2013 в Казани,  6-17 июля </vt:lpstr>
      <vt:lpstr>Слайд 3</vt:lpstr>
      <vt:lpstr>Миссия XXVII Всемирной летней Универсиады 2013 года в Казани</vt:lpstr>
      <vt:lpstr>Символика XXVII Всемирной летней Универсиады 2013 года в Казани </vt:lpstr>
      <vt:lpstr>Символика Универсиады -   логотип, эмблема,  талисман. </vt:lpstr>
      <vt:lpstr>Слайд 7</vt:lpstr>
      <vt:lpstr>Слайд 8</vt:lpstr>
      <vt:lpstr>Девиз Всемирных Универсиад </vt:lpstr>
      <vt:lpstr>Гимн Всемирных Универсиад. </vt:lpstr>
      <vt:lpstr>Спортивная программа. </vt:lpstr>
      <vt:lpstr>                          Баскетбол</vt:lpstr>
      <vt:lpstr>Фехтование</vt:lpstr>
      <vt:lpstr>Футбол</vt:lpstr>
      <vt:lpstr>Спортивная гимнастика</vt:lpstr>
      <vt:lpstr> Художественная гимнастика</vt:lpstr>
      <vt:lpstr>Дзюдо</vt:lpstr>
      <vt:lpstr>Плавание</vt:lpstr>
      <vt:lpstr>Прыжки в воду</vt:lpstr>
      <vt:lpstr>Водное поло</vt:lpstr>
      <vt:lpstr>Настольный теннис</vt:lpstr>
      <vt:lpstr>Волейбол и Теннис </vt:lpstr>
      <vt:lpstr>Казань предложила для включения в спортивную программу рекордное число дополнительных видов спорта - 14</vt:lpstr>
      <vt:lpstr>Стрельба</vt:lpstr>
      <vt:lpstr>Академическая гребля</vt:lpstr>
      <vt:lpstr>Синхронное плавание</vt:lpstr>
      <vt:lpstr>Гребля на байдарках и каноэ</vt:lpstr>
      <vt:lpstr>Самбо</vt:lpstr>
      <vt:lpstr>Спортивная борьба</vt:lpstr>
      <vt:lpstr>Борьба на поясах</vt:lpstr>
      <vt:lpstr>Тяжелая атлетика</vt:lpstr>
      <vt:lpstr>Регби-7</vt:lpstr>
      <vt:lpstr>Хоккей на траве</vt:lpstr>
      <vt:lpstr>Бадминтон</vt:lpstr>
      <vt:lpstr>Шахматы</vt:lpstr>
      <vt:lpstr>Пляжный волейбол</vt:lpstr>
      <vt:lpstr>5 видов спорта впервые в истории Универсиады включены в спортивную программу:</vt:lpstr>
      <vt:lpstr>Объекты универсиады </vt:lpstr>
      <vt:lpstr>Слайд 39</vt:lpstr>
      <vt:lpstr>«Ак барс», Дворец единоборств </vt:lpstr>
      <vt:lpstr>Академия тенниса </vt:lpstr>
      <vt:lpstr>«Баскет-холл», Баскетбольное спортивное сооружение </vt:lpstr>
      <vt:lpstr>«Биек Тау», Спортивный комплекс </vt:lpstr>
      <vt:lpstr>«Буревестник», Плавательный бассейн </vt:lpstr>
      <vt:lpstr>«Бустан», Спортивный комплекс </vt:lpstr>
      <vt:lpstr>Дворец водных видов спорта </vt:lpstr>
      <vt:lpstr>Дворец спорта</vt:lpstr>
      <vt:lpstr>«Зилант», Спортивный комплекс </vt:lpstr>
      <vt:lpstr>Центр хоккея на траве </vt:lpstr>
      <vt:lpstr>Центральный стадион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Универсиада</dc:title>
  <dc:creator>Ирина Анатольевна</dc:creator>
  <cp:lastModifiedBy>Ирина Анатольевна</cp:lastModifiedBy>
  <cp:revision>15</cp:revision>
  <dcterms:created xsi:type="dcterms:W3CDTF">2012-08-31T13:50:48Z</dcterms:created>
  <dcterms:modified xsi:type="dcterms:W3CDTF">2012-08-31T16:09:14Z</dcterms:modified>
</cp:coreProperties>
</file>