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62" r:id="rId4"/>
    <p:sldId id="266" r:id="rId5"/>
    <p:sldId id="261" r:id="rId6"/>
    <p:sldId id="270" r:id="rId7"/>
    <p:sldId id="267" r:id="rId8"/>
    <p:sldId id="271" r:id="rId9"/>
    <p:sldId id="264" r:id="rId10"/>
    <p:sldId id="265" r:id="rId11"/>
    <p:sldId id="273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0689BF-98DF-4E91-B021-DBCC0825C291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29F85E-46FD-4DF5-B1F4-5F33DCF91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914656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Правописание падежных окончаний имен существительных </a:t>
            </a:r>
            <a:b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2-го склонения. </a:t>
            </a:r>
            <a:b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Закрепление.</a:t>
            </a: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C:\Documents and Settings\Администратор\Мои документы\Мои рисунки\Организатор клипов (Microsoft)\j00885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429132"/>
            <a:ext cx="2786063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 природе другом!</a:t>
            </a:r>
            <a:endParaRPr lang="ru-RU" dirty="0"/>
          </a:p>
        </p:txBody>
      </p:sp>
      <p:pic>
        <p:nvPicPr>
          <p:cNvPr id="4" name="Содержимое 3" descr="Плака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85728"/>
            <a:ext cx="55120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Домашнее задание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Упр. 429, стр.161</a:t>
            </a:r>
            <a:endParaRPr kumimoji="0" lang="ru-RU" sz="4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280895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4643446"/>
            <a:ext cx="68655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Молодцы ребята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66885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111\Desktop\913949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111\Desktop\330682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6071" y="5857892"/>
            <a:ext cx="8867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В зимнем лесу холодно и голодно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Что нужно знать, чтобы правильно написать безударное окончание существительного?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C00000"/>
                </a:solidFill>
                <a:hlinkClick r:id="" action="ppaction://noaction"/>
              </a:rPr>
              <a:t>1. Определить падеж.</a:t>
            </a:r>
            <a:endParaRPr lang="ru-RU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hlinkClick r:id="rId2" action="ppaction://hlinksldjump"/>
              </a:rPr>
              <a:t>2. Определить склонение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hlinkClick r:id="rId3" action="ppaction://hlinksldjump"/>
              </a:rPr>
              <a:t>3. Вспомнить окончание существительного в нужном падеже.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watermark_300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1928802"/>
            <a:ext cx="1489075" cy="148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Три склонения имен существительных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 склонение            2 склонение             3 склонение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М.р.        Ж.р.          М.р.             Ср.р.            Ж.р.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-</a:t>
            </a:r>
            <a:r>
              <a:rPr lang="ru-RU" dirty="0" err="1" smtClean="0">
                <a:solidFill>
                  <a:srgbClr val="FF0000"/>
                </a:solidFill>
              </a:rPr>
              <a:t>а,-я</a:t>
            </a:r>
            <a:r>
              <a:rPr lang="ru-RU" dirty="0" smtClean="0">
                <a:solidFill>
                  <a:srgbClr val="FF0000"/>
                </a:solidFill>
              </a:rPr>
              <a:t>               без окончания   -</a:t>
            </a:r>
            <a:r>
              <a:rPr lang="ru-RU" dirty="0" err="1" smtClean="0">
                <a:solidFill>
                  <a:srgbClr val="FF0000"/>
                </a:solidFill>
              </a:rPr>
              <a:t>о.-е</a:t>
            </a:r>
            <a:r>
              <a:rPr lang="ru-RU" dirty="0" smtClean="0">
                <a:solidFill>
                  <a:srgbClr val="FF0000"/>
                </a:solidFill>
              </a:rPr>
              <a:t>           на -</a:t>
            </a:r>
            <a:r>
              <a:rPr lang="ru-RU" dirty="0" err="1" smtClean="0">
                <a:solidFill>
                  <a:srgbClr val="FF0000"/>
                </a:solidFill>
              </a:rPr>
              <a:t>ь</a:t>
            </a:r>
            <a:r>
              <a:rPr lang="ru-RU" dirty="0" smtClean="0">
                <a:solidFill>
                  <a:srgbClr val="FF0000"/>
                </a:solidFill>
              </a:rPr>
              <a:t>   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Окончания существительных 2-го склонения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И.п.      </a:t>
            </a:r>
            <a:r>
              <a:rPr lang="ru-RU" sz="4000" dirty="0" smtClean="0">
                <a:solidFill>
                  <a:srgbClr val="FF0000"/>
                </a:solidFill>
              </a:rPr>
              <a:t>-без окончания, - о, -е</a:t>
            </a:r>
          </a:p>
          <a:p>
            <a:pPr>
              <a:buNone/>
            </a:pPr>
            <a:r>
              <a:rPr lang="ru-RU" sz="4000" dirty="0" smtClean="0"/>
              <a:t>Р.п.        </a:t>
            </a:r>
            <a:r>
              <a:rPr lang="ru-RU" sz="4000" dirty="0" smtClean="0">
                <a:solidFill>
                  <a:srgbClr val="FF0000"/>
                </a:solidFill>
              </a:rPr>
              <a:t>-а, -я</a:t>
            </a:r>
          </a:p>
          <a:p>
            <a:pPr>
              <a:buNone/>
            </a:pPr>
            <a:r>
              <a:rPr lang="ru-RU" sz="4000" dirty="0" smtClean="0"/>
              <a:t>Д.п.       </a:t>
            </a:r>
            <a:r>
              <a:rPr lang="ru-RU" sz="4000" dirty="0" smtClean="0">
                <a:solidFill>
                  <a:srgbClr val="FF0000"/>
                </a:solidFill>
              </a:rPr>
              <a:t>-у, -</a:t>
            </a:r>
            <a:r>
              <a:rPr lang="ru-RU" sz="4000" dirty="0" err="1" smtClean="0">
                <a:solidFill>
                  <a:srgbClr val="FF0000"/>
                </a:solidFill>
              </a:rPr>
              <a:t>ю</a:t>
            </a: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dirty="0" smtClean="0"/>
              <a:t>В.п.       </a:t>
            </a:r>
            <a:r>
              <a:rPr lang="ru-RU" sz="4000" dirty="0" smtClean="0">
                <a:solidFill>
                  <a:srgbClr val="FF0000"/>
                </a:solidFill>
              </a:rPr>
              <a:t>-без окончания, -а, -я, -о, -е</a:t>
            </a:r>
          </a:p>
          <a:p>
            <a:pPr>
              <a:buNone/>
            </a:pPr>
            <a:r>
              <a:rPr lang="ru-RU" sz="4000" dirty="0" smtClean="0"/>
              <a:t>Т.п.        </a:t>
            </a:r>
            <a:r>
              <a:rPr lang="ru-RU" sz="4000" dirty="0" smtClean="0">
                <a:solidFill>
                  <a:srgbClr val="FF0000"/>
                </a:solidFill>
              </a:rPr>
              <a:t>-</a:t>
            </a:r>
            <a:r>
              <a:rPr lang="ru-RU" sz="4000" dirty="0" err="1" smtClean="0">
                <a:solidFill>
                  <a:srgbClr val="FF0000"/>
                </a:solidFill>
              </a:rPr>
              <a:t>ом</a:t>
            </a:r>
            <a:r>
              <a:rPr lang="ru-RU" sz="4000" dirty="0" smtClean="0">
                <a:solidFill>
                  <a:srgbClr val="FF0000"/>
                </a:solidFill>
              </a:rPr>
              <a:t>, -ем</a:t>
            </a:r>
          </a:p>
          <a:p>
            <a:pPr>
              <a:buNone/>
            </a:pPr>
            <a:r>
              <a:rPr lang="ru-RU" sz="4000" dirty="0" smtClean="0"/>
              <a:t>П.п.       </a:t>
            </a:r>
            <a:r>
              <a:rPr lang="ru-RU" sz="4000" dirty="0" smtClean="0">
                <a:solidFill>
                  <a:srgbClr val="FF0000"/>
                </a:solidFill>
              </a:rPr>
              <a:t>-е, -у, -</a:t>
            </a:r>
            <a:r>
              <a:rPr lang="ru-RU" sz="4000" dirty="0" err="1" smtClean="0">
                <a:solidFill>
                  <a:srgbClr val="FF0000"/>
                </a:solidFill>
              </a:rPr>
              <a:t>ю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Работа с предложением.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111\Desktop\stum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2571744"/>
            <a:ext cx="5429256" cy="4286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dirty="0" smtClean="0"/>
              <a:t>Трухлявый, на полянке, пень, стоял.</a:t>
            </a:r>
          </a:p>
          <a:p>
            <a:pPr>
              <a:buNone/>
            </a:pPr>
            <a:r>
              <a:rPr lang="ru-RU" sz="4000" dirty="0" smtClean="0"/>
              <a:t>Трухлявый пень стоял на полянке.</a:t>
            </a:r>
            <a:endParaRPr lang="ru-RU" sz="4000" dirty="0"/>
          </a:p>
        </p:txBody>
      </p:sp>
      <p:pic>
        <p:nvPicPr>
          <p:cNvPr id="1027" name="Picture 3" descr="C:\Users\111\Desktop\post-1-1246223187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4914900" cy="4267200"/>
          </a:xfrm>
          <a:prstGeom prst="rect">
            <a:avLst/>
          </a:prstGeom>
          <a:noFill/>
        </p:spPr>
      </p:pic>
      <p:pic>
        <p:nvPicPr>
          <p:cNvPr id="1028" name="Picture 4" descr="C:\Users\111\Desktop\743109_w640_h640_dvapn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4800" y="2500306"/>
            <a:ext cx="6096000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Игра «Во всех падежах»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3434118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428604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Приключения зеленого листа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Как-то раз с большого клена</a:t>
            </a:r>
          </a:p>
          <a:p>
            <a:r>
              <a:rPr lang="ru-RU" sz="2000" b="1" dirty="0" smtClean="0"/>
              <a:t>Оторвался лист зеленый</a:t>
            </a:r>
          </a:p>
          <a:p>
            <a:r>
              <a:rPr lang="ru-RU" sz="2000" b="1" dirty="0" smtClean="0"/>
              <a:t>И пустился вместе с ветром</a:t>
            </a:r>
          </a:p>
          <a:p>
            <a:r>
              <a:rPr lang="ru-RU" sz="2000" b="1" dirty="0" smtClean="0"/>
              <a:t>Путешествовать по свету.</a:t>
            </a:r>
          </a:p>
          <a:p>
            <a:r>
              <a:rPr lang="ru-RU" sz="2000" b="1" dirty="0" smtClean="0"/>
              <a:t>Закружилась голова</a:t>
            </a:r>
          </a:p>
          <a:p>
            <a:r>
              <a:rPr lang="ru-RU" sz="2000" b="1" dirty="0" smtClean="0"/>
              <a:t> У зеленого листа, ветер нес и нес,</a:t>
            </a:r>
          </a:p>
          <a:p>
            <a:r>
              <a:rPr lang="ru-RU" sz="2000" b="1" dirty="0" smtClean="0"/>
              <a:t>Бросил только на мосту.</a:t>
            </a:r>
          </a:p>
          <a:p>
            <a:r>
              <a:rPr lang="ru-RU" sz="2000" b="1" dirty="0" smtClean="0"/>
              <a:t>В тот же миг веселый пес</a:t>
            </a:r>
          </a:p>
          <a:p>
            <a:r>
              <a:rPr lang="ru-RU" sz="2000" b="1" dirty="0" smtClean="0"/>
              <a:t>Шмыг - к зеленому листу,</a:t>
            </a:r>
          </a:p>
          <a:p>
            <a:r>
              <a:rPr lang="ru-RU" sz="2000" b="1" dirty="0" smtClean="0"/>
              <a:t>Лапой - хвать зеленый лист,</a:t>
            </a:r>
          </a:p>
          <a:p>
            <a:r>
              <a:rPr lang="ru-RU" sz="2000" b="1" dirty="0" smtClean="0"/>
              <a:t>Дескать, поиграем.</a:t>
            </a:r>
          </a:p>
          <a:p>
            <a:r>
              <a:rPr lang="ru-RU" sz="2000" b="1" dirty="0" smtClean="0"/>
              <a:t>«Не хочу» - парашютист</a:t>
            </a:r>
          </a:p>
          <a:p>
            <a:r>
              <a:rPr lang="ru-RU" sz="2000" b="1" dirty="0" smtClean="0"/>
              <a:t>Головой качает…</a:t>
            </a:r>
          </a:p>
          <a:p>
            <a:r>
              <a:rPr lang="ru-RU" sz="2000" b="1" dirty="0" smtClean="0"/>
              <a:t>Ветер вмиг с листом зеленым</a:t>
            </a:r>
          </a:p>
          <a:p>
            <a:r>
              <a:rPr lang="ru-RU" sz="2000" b="1" dirty="0" smtClean="0"/>
              <a:t>Над землей взметнулся снова,</a:t>
            </a:r>
          </a:p>
          <a:p>
            <a:r>
              <a:rPr lang="ru-RU" sz="2000" b="1" dirty="0" smtClean="0"/>
              <a:t>Но шалун листок упал…</a:t>
            </a:r>
          </a:p>
          <a:p>
            <a:r>
              <a:rPr lang="ru-RU" sz="2000" b="1" dirty="0" smtClean="0"/>
              <a:t>Я пишу в саду под кленом</a:t>
            </a:r>
          </a:p>
          <a:p>
            <a:r>
              <a:rPr lang="ru-RU" sz="2000" b="1" dirty="0" smtClean="0"/>
              <a:t>Стих о том листе зеленом.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Физкультминутка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4714908" cy="29289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 теперь ребята встали!</a:t>
            </a:r>
          </a:p>
          <a:p>
            <a:pPr>
              <a:buNone/>
            </a:pPr>
            <a:r>
              <a:rPr lang="ru-RU" dirty="0" smtClean="0"/>
              <a:t>Быстро руки вверх подняли,</a:t>
            </a:r>
          </a:p>
          <a:p>
            <a:pPr>
              <a:buNone/>
            </a:pPr>
            <a:r>
              <a:rPr lang="ru-RU" dirty="0" smtClean="0"/>
              <a:t>В стороны, вперед, назад,</a:t>
            </a:r>
          </a:p>
          <a:p>
            <a:pPr>
              <a:buNone/>
            </a:pPr>
            <a:r>
              <a:rPr lang="ru-RU" dirty="0" smtClean="0"/>
              <a:t>Повернулись вправо, влево,</a:t>
            </a:r>
          </a:p>
          <a:p>
            <a:pPr>
              <a:buNone/>
            </a:pPr>
            <a:r>
              <a:rPr lang="ru-RU" dirty="0" smtClean="0"/>
              <a:t>Тихо сели – вновь за дело.</a:t>
            </a: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330452" cy="3756355"/>
          </a:xfrm>
          <a:prstGeom prst="rect">
            <a:avLst/>
          </a:prstGeom>
          <a:noFill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263" y="4076700"/>
            <a:ext cx="1836737" cy="259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Расшифруйте и прочитайте предложение, записанное цифрами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13, 6, 19 – 15, 1, 26, 6  2, 16, 4, 1, 20, 19, 20, 3, 16.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111\Desktop\Зимний лес\0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5429264"/>
            <a:ext cx="622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/>
              <a:t>Лес – наше богатство.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474</TotalTime>
  <Words>349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Правописание падежных окончаний имен существительных  2-го склонения.  Закрепление.</vt:lpstr>
      <vt:lpstr>Слайд 2</vt:lpstr>
      <vt:lpstr>Что нужно знать, чтобы правильно написать безударное окончание существительного?</vt:lpstr>
      <vt:lpstr>Три склонения имен существительных</vt:lpstr>
      <vt:lpstr>Окончания существительных 2-го склонения</vt:lpstr>
      <vt:lpstr>Работа с предложением.</vt:lpstr>
      <vt:lpstr>Игра «Во всех падежах»</vt:lpstr>
      <vt:lpstr>Физкультминутка</vt:lpstr>
      <vt:lpstr>Расшифруйте и прочитайте предложение, записанное цифрами.</vt:lpstr>
      <vt:lpstr>Будь природе другом!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user</cp:lastModifiedBy>
  <cp:revision>70</cp:revision>
  <dcterms:created xsi:type="dcterms:W3CDTF">2012-02-13T15:32:04Z</dcterms:created>
  <dcterms:modified xsi:type="dcterms:W3CDTF">2014-08-02T11:14:10Z</dcterms:modified>
</cp:coreProperties>
</file>