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8" r:id="rId3"/>
    <p:sldId id="264" r:id="rId4"/>
    <p:sldId id="265" r:id="rId5"/>
    <p:sldId id="267" r:id="rId6"/>
    <p:sldId id="266" r:id="rId7"/>
    <p:sldId id="268" r:id="rId8"/>
    <p:sldId id="269" r:id="rId9"/>
    <p:sldId id="271" r:id="rId10"/>
    <p:sldId id="270" r:id="rId11"/>
    <p:sldId id="272" r:id="rId12"/>
    <p:sldId id="273" r:id="rId13"/>
    <p:sldId id="274" r:id="rId14"/>
    <p:sldId id="27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3B13C0-8B35-43E5-9CC2-0D4A798803D6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6AC4E5-6B3C-47E6-9FD8-7BF332E86FA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6AC4E5-6B3C-47E6-9FD8-7BF332E86FAA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E2F75-F479-41C9-914A-EBF370124F3C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7D283BB-34EB-4987-B64B-CC5DD1DC92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E2F75-F479-41C9-914A-EBF370124F3C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283BB-34EB-4987-B64B-CC5DD1DC92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E2F75-F479-41C9-914A-EBF370124F3C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283BB-34EB-4987-B64B-CC5DD1DC92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E2F75-F479-41C9-914A-EBF370124F3C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7D283BB-34EB-4987-B64B-CC5DD1DC92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E2F75-F479-41C9-914A-EBF370124F3C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283BB-34EB-4987-B64B-CC5DD1DC92C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E2F75-F479-41C9-914A-EBF370124F3C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283BB-34EB-4987-B64B-CC5DD1DC92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E2F75-F479-41C9-914A-EBF370124F3C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7D283BB-34EB-4987-B64B-CC5DD1DC92C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E2F75-F479-41C9-914A-EBF370124F3C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283BB-34EB-4987-B64B-CC5DD1DC92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E2F75-F479-41C9-914A-EBF370124F3C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283BB-34EB-4987-B64B-CC5DD1DC92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E2F75-F479-41C9-914A-EBF370124F3C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283BB-34EB-4987-B64B-CC5DD1DC92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E2F75-F479-41C9-914A-EBF370124F3C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283BB-34EB-4987-B64B-CC5DD1DC92C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62E2F75-F479-41C9-914A-EBF370124F3C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7D283BB-34EB-4987-B64B-CC5DD1DC92C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142853"/>
            <a:ext cx="8458200" cy="164307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Классный час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sz="4800" b="1" dirty="0" smtClean="0">
                <a:solidFill>
                  <a:srgbClr val="C00000"/>
                </a:solidFill>
              </a:rPr>
              <a:t>1 сентября </a:t>
            </a:r>
            <a:br>
              <a:rPr lang="ru-RU" sz="4800" b="1" dirty="0" smtClean="0">
                <a:solidFill>
                  <a:srgbClr val="C00000"/>
                </a:solidFill>
              </a:rPr>
            </a:br>
            <a:r>
              <a:rPr lang="ru-RU" sz="4800" b="1" dirty="0" smtClean="0">
                <a:solidFill>
                  <a:srgbClr val="C00000"/>
                </a:solidFill>
              </a:rPr>
              <a:t>День знаний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5572140"/>
            <a:ext cx="8267728" cy="1000132"/>
          </a:xfrm>
        </p:spPr>
        <p:txBody>
          <a:bodyPr>
            <a:normAutofit/>
          </a:bodyPr>
          <a:lstStyle/>
          <a:p>
            <a:pPr algn="r"/>
            <a:r>
              <a:rPr lang="ru-RU" dirty="0" smtClean="0"/>
              <a:t>Работа выполнена </a:t>
            </a:r>
            <a:r>
              <a:rPr lang="ru-RU" dirty="0" err="1" smtClean="0"/>
              <a:t>Колодиевой</a:t>
            </a:r>
            <a:r>
              <a:rPr lang="ru-RU" dirty="0" smtClean="0"/>
              <a:t> С. Ю. </a:t>
            </a:r>
          </a:p>
          <a:p>
            <a:pPr algn="r"/>
            <a:r>
              <a:rPr lang="ru-RU" dirty="0" smtClean="0"/>
              <a:t>2012 год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2143116"/>
            <a:ext cx="3662368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500042"/>
            <a:ext cx="8686800" cy="5580083"/>
          </a:xfrm>
        </p:spPr>
        <p:txBody>
          <a:bodyPr>
            <a:normAutofit fontScale="85000" lnSpcReduction="20000"/>
          </a:bodyPr>
          <a:lstStyle/>
          <a:p>
            <a:endParaRPr lang="ru-RU" dirty="0" smtClean="0"/>
          </a:p>
          <a:p>
            <a:r>
              <a:rPr lang="ru-RU" dirty="0" smtClean="0"/>
              <a:t>6. Ты не согласен с кем-то…</a:t>
            </a:r>
          </a:p>
          <a:p>
            <a:r>
              <a:rPr lang="ru-RU" dirty="0" smtClean="0"/>
              <a:t>а) ты не даешь ему говорить;</a:t>
            </a:r>
          </a:p>
          <a:p>
            <a:r>
              <a:rPr lang="ru-RU" dirty="0" smtClean="0"/>
              <a:t>б) ты все-таки слушаешь его.</a:t>
            </a:r>
          </a:p>
          <a:p>
            <a:endParaRPr lang="ru-RU" dirty="0" smtClean="0"/>
          </a:p>
          <a:p>
            <a:r>
              <a:rPr lang="ru-RU" dirty="0" smtClean="0"/>
              <a:t>7. Учитель ждет ответа учащегося…</a:t>
            </a:r>
          </a:p>
          <a:p>
            <a:r>
              <a:rPr lang="ru-RU" dirty="0" smtClean="0"/>
              <a:t>а) кричишь с места;</a:t>
            </a:r>
          </a:p>
          <a:p>
            <a:r>
              <a:rPr lang="ru-RU" dirty="0" smtClean="0"/>
              <a:t>б) даешь возможность ответить другому.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8. У тебя в классе беженец или беженцы из других республик…</a:t>
            </a:r>
          </a:p>
          <a:p>
            <a:r>
              <a:rPr lang="ru-RU" dirty="0" smtClean="0"/>
              <a:t>а) ты не общаешься с ним;</a:t>
            </a:r>
          </a:p>
          <a:p>
            <a:r>
              <a:rPr lang="ru-RU" dirty="0" smtClean="0"/>
              <a:t>б) помогаешь ему влиться в коллектив.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</a:rPr>
              <a:t>Ключ к тесту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b="1" i="1" dirty="0" smtClean="0"/>
              <a:t>Если у тебя одни «б»:</a:t>
            </a:r>
            <a:r>
              <a:rPr lang="ru-RU" i="1" dirty="0" smtClean="0"/>
              <a:t> </a:t>
            </a:r>
            <a:r>
              <a:rPr lang="ru-RU" dirty="0" smtClean="0"/>
              <a:t>Прекрасно! Ты проявляешь большую толерантность. Ты являешься будущим гражданином мира. Объясни своим друзьям, как тебе это удается. </a:t>
            </a:r>
          </a:p>
          <a:p>
            <a:endParaRPr lang="ru-RU" dirty="0" smtClean="0"/>
          </a:p>
          <a:p>
            <a:r>
              <a:rPr lang="ru-RU" b="1" i="1" dirty="0" smtClean="0"/>
              <a:t>Если у тебя от 3 до 5 «б»:</a:t>
            </a:r>
            <a:r>
              <a:rPr lang="ru-RU" i="1" dirty="0" smtClean="0"/>
              <a:t> </a:t>
            </a:r>
            <a:r>
              <a:rPr lang="ru-RU" dirty="0" smtClean="0"/>
              <a:t>Да! Ты не очень толерантен. Ты слишком стремишься навязать свои идеи, но проявляешь любознательность, и у тебя хорошее воображение. Используй эти свои качества для борьбы с не толерантностью. </a:t>
            </a:r>
          </a:p>
          <a:p>
            <a:endParaRPr lang="ru-RU" dirty="0" smtClean="0"/>
          </a:p>
          <a:p>
            <a:r>
              <a:rPr lang="ru-RU" b="1" i="1" dirty="0" smtClean="0"/>
              <a:t>Если у тебя менее 3 «б»:</a:t>
            </a:r>
            <a:r>
              <a:rPr lang="ru-RU" dirty="0" smtClean="0"/>
              <a:t> Ай-ай-ай! Ты совсем не толерантен! Однако если бы ты был настроен более оптимистично, и тебе нравилось дискутировать, ты мог бы стать более счастливым! Давай, приложи еще немного усилий.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4838704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Критерии толерантности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Проявления терпимости включают:</a:t>
            </a:r>
          </a:p>
          <a:p>
            <a:r>
              <a:rPr lang="ru-RU" dirty="0" smtClean="0"/>
              <a:t>- равноправие;</a:t>
            </a:r>
          </a:p>
          <a:p>
            <a:r>
              <a:rPr lang="ru-RU" dirty="0" smtClean="0"/>
              <a:t>- взаимоуважение;</a:t>
            </a:r>
          </a:p>
          <a:p>
            <a:r>
              <a:rPr lang="ru-RU" dirty="0" smtClean="0"/>
              <a:t>-доброжелательность и терпимое отношение к представителям различных групп и группам в целом;</a:t>
            </a:r>
          </a:p>
          <a:p>
            <a:r>
              <a:rPr lang="ru-RU" dirty="0" smtClean="0"/>
              <a:t>- равные возможности для участия в политической жизни всех членов общества;</a:t>
            </a:r>
          </a:p>
          <a:p>
            <a:r>
              <a:rPr lang="ru-RU" dirty="0" smtClean="0"/>
              <a:t>- сохранение и развитие культурной самобытности и языков национальных меньшинств;</a:t>
            </a:r>
          </a:p>
          <a:p>
            <a:r>
              <a:rPr lang="ru-RU" dirty="0" smtClean="0"/>
              <a:t>- возможность следовать своим традициям;</a:t>
            </a:r>
          </a:p>
          <a:p>
            <a:r>
              <a:rPr lang="ru-RU" dirty="0" smtClean="0"/>
              <a:t>- свобода вероисповедания;</a:t>
            </a:r>
          </a:p>
          <a:p>
            <a:r>
              <a:rPr lang="ru-RU" dirty="0" smtClean="0"/>
              <a:t>- сотрудничество и солидарность в решении общих проблем;</a:t>
            </a:r>
          </a:p>
          <a:p>
            <a:r>
              <a:rPr lang="ru-RU" dirty="0" smtClean="0"/>
              <a:t>- позитивная лексика в наиболее уязвимых сферах межэтнических отношений, отношений между полами.</a:t>
            </a:r>
          </a:p>
          <a:p>
            <a:endParaRPr lang="ru-RU" dirty="0"/>
          </a:p>
        </p:txBody>
      </p:sp>
      <p:pic>
        <p:nvPicPr>
          <p:cNvPr id="4" name="Picture 3" descr="C:\Documents and Settings\Ната\Мои документы\Мои рисунки\толерантность\diversity_matters_photo_without_wording_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072198" y="142852"/>
            <a:ext cx="2871782" cy="17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4910142" cy="1928826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Критерии </a:t>
            </a:r>
            <a:r>
              <a:rPr lang="ru-RU" b="1" dirty="0" err="1" smtClean="0">
                <a:solidFill>
                  <a:srgbClr val="C00000"/>
                </a:solidFill>
              </a:rPr>
              <a:t>интолерантности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143116"/>
            <a:ext cx="8686800" cy="4214842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endParaRPr lang="ru-RU" dirty="0" smtClean="0"/>
          </a:p>
          <a:p>
            <a:r>
              <a:rPr lang="ru-RU" dirty="0" smtClean="0"/>
              <a:t>- оскорбления, насмешки;</a:t>
            </a:r>
          </a:p>
          <a:p>
            <a:r>
              <a:rPr lang="ru-RU" dirty="0" smtClean="0"/>
              <a:t>- игнорирование (отказ в признании, беседе);</a:t>
            </a:r>
          </a:p>
          <a:p>
            <a:r>
              <a:rPr lang="ru-RU" dirty="0" smtClean="0"/>
              <a:t>- негативные стереотипы, предубеждения (составление мнения о человеке на основе отрицательных характеристик);</a:t>
            </a:r>
          </a:p>
          <a:p>
            <a:r>
              <a:rPr lang="ru-RU" dirty="0" smtClean="0"/>
              <a:t>- </a:t>
            </a:r>
            <a:r>
              <a:rPr lang="ru-RU" dirty="0" err="1" smtClean="0"/>
              <a:t>этноцентризм</a:t>
            </a:r>
            <a:r>
              <a:rPr lang="ru-RU" dirty="0" smtClean="0"/>
              <a:t> (оценка жизненных явлений через ценности и традиции своей группы как лучшей, эталонной по сравнению с другими);</a:t>
            </a:r>
          </a:p>
          <a:p>
            <a:r>
              <a:rPr lang="ru-RU" dirty="0" smtClean="0"/>
              <a:t>- поиск врага (перенос вины за свои проблемы на других);</a:t>
            </a:r>
          </a:p>
          <a:p>
            <a:r>
              <a:rPr lang="ru-RU" dirty="0" smtClean="0"/>
              <a:t>- преследование, запугивание, угрозы;</a:t>
            </a:r>
          </a:p>
          <a:p>
            <a:r>
              <a:rPr lang="ru-RU" dirty="0" smtClean="0"/>
              <a:t>- дискриминация, расизм;</a:t>
            </a:r>
          </a:p>
          <a:p>
            <a:r>
              <a:rPr lang="ru-RU" dirty="0" smtClean="0"/>
              <a:t>- национализм;</a:t>
            </a:r>
          </a:p>
          <a:p>
            <a:r>
              <a:rPr lang="ru-RU" dirty="0" smtClean="0"/>
              <a:t>- эксплуатация (использование чужого времени труда без справедливого вознаграждения);</a:t>
            </a:r>
          </a:p>
          <a:p>
            <a:r>
              <a:rPr lang="ru-RU" dirty="0" smtClean="0"/>
              <a:t>- изгнание, депрессии, фашизм, геноцид.</a:t>
            </a:r>
          </a:p>
          <a:p>
            <a:endParaRPr lang="ru-RU" dirty="0"/>
          </a:p>
        </p:txBody>
      </p:sp>
      <p:pic>
        <p:nvPicPr>
          <p:cNvPr id="5" name="Picture 2" descr="C:\Documents and Settings\Ната\Мои документы\Мои рисунки\толерантность\539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929322" y="142853"/>
            <a:ext cx="2943220" cy="2357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857232"/>
            <a:ext cx="8686800" cy="135732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«</a:t>
            </a:r>
            <a:r>
              <a:rPr lang="ru-RU" sz="4900" b="1" dirty="0" smtClean="0">
                <a:solidFill>
                  <a:srgbClr val="C00000"/>
                </a:solidFill>
              </a:rPr>
              <a:t>Молитва о встрече»</a:t>
            </a:r>
            <a:br>
              <a:rPr lang="ru-RU" sz="4900" b="1" dirty="0" smtClean="0">
                <a:solidFill>
                  <a:srgbClr val="C00000"/>
                </a:solidFill>
              </a:rPr>
            </a:br>
            <a:r>
              <a:rPr lang="ru-RU" sz="4900" b="1" dirty="0" smtClean="0">
                <a:solidFill>
                  <a:srgbClr val="C00000"/>
                </a:solidFill>
              </a:rPr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643050"/>
            <a:ext cx="8686800" cy="4437075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i="1" dirty="0" smtClean="0"/>
              <a:t>Я пришел в этот мир</a:t>
            </a:r>
          </a:p>
          <a:p>
            <a:pPr algn="ctr">
              <a:buNone/>
            </a:pPr>
            <a:r>
              <a:rPr lang="ru-RU" i="1" dirty="0" smtClean="0"/>
              <a:t>Не для того, чтобы оправдывать твои надежды, </a:t>
            </a:r>
          </a:p>
          <a:p>
            <a:pPr algn="ctr">
              <a:buNone/>
            </a:pPr>
            <a:r>
              <a:rPr lang="ru-RU" i="1" dirty="0" smtClean="0"/>
              <a:t>Не  для того, чтобы отвечать твоим интересам,</a:t>
            </a:r>
          </a:p>
          <a:p>
            <a:pPr algn="ctr">
              <a:buNone/>
            </a:pPr>
            <a:r>
              <a:rPr lang="ru-RU" i="1" dirty="0" smtClean="0"/>
              <a:t>Не для того, чтобы соответствовать твоим ожиданиям.</a:t>
            </a:r>
            <a:endParaRPr lang="en-US" i="1" dirty="0" smtClean="0"/>
          </a:p>
          <a:p>
            <a:pPr algn="ctr">
              <a:buNone/>
            </a:pPr>
            <a:endParaRPr lang="ru-RU" i="1" dirty="0" smtClean="0"/>
          </a:p>
          <a:p>
            <a:pPr algn="ctr">
              <a:buNone/>
            </a:pPr>
            <a:r>
              <a:rPr lang="ru-RU" i="1" dirty="0" smtClean="0"/>
              <a:t>И ты пришел в этот мир</a:t>
            </a:r>
          </a:p>
          <a:p>
            <a:pPr algn="ctr">
              <a:buNone/>
            </a:pPr>
            <a:r>
              <a:rPr lang="ru-RU" i="1" dirty="0" smtClean="0"/>
              <a:t>Не для того, чтобы оправдывать мои надежды,</a:t>
            </a:r>
          </a:p>
          <a:p>
            <a:pPr algn="ctr">
              <a:buNone/>
            </a:pPr>
            <a:r>
              <a:rPr lang="ru-RU" i="1" dirty="0" smtClean="0"/>
              <a:t>Не для того, чтобы отвечать моим интересам,</a:t>
            </a:r>
          </a:p>
          <a:p>
            <a:pPr algn="ctr">
              <a:buNone/>
            </a:pPr>
            <a:r>
              <a:rPr lang="ru-RU" i="1" dirty="0" smtClean="0"/>
              <a:t>Не для того, чтобы соответствовать моим надеждам.</a:t>
            </a:r>
            <a:endParaRPr lang="en-US" i="1" dirty="0" smtClean="0"/>
          </a:p>
          <a:p>
            <a:pPr algn="ctr">
              <a:buNone/>
            </a:pPr>
            <a:endParaRPr lang="ru-RU" i="1" dirty="0" smtClean="0"/>
          </a:p>
          <a:p>
            <a:pPr algn="ctr">
              <a:buNone/>
            </a:pPr>
            <a:r>
              <a:rPr lang="ru-RU" i="1" dirty="0" smtClean="0"/>
              <a:t>Потому что я – это я, а ты – это ты.</a:t>
            </a:r>
          </a:p>
          <a:p>
            <a:pPr algn="ctr">
              <a:buNone/>
            </a:pPr>
            <a:r>
              <a:rPr lang="ru-RU" i="1" dirty="0" smtClean="0"/>
              <a:t>Но если мы встретились и поняли друг друга – это прекрасно!</a:t>
            </a:r>
          </a:p>
          <a:p>
            <a:pPr algn="ctr">
              <a:buNone/>
            </a:pPr>
            <a:r>
              <a:rPr lang="ru-RU" i="1" dirty="0" smtClean="0"/>
              <a:t>А если нет – ну что ж, ничего не поделаешь</a:t>
            </a:r>
            <a:r>
              <a:rPr lang="ru-RU" dirty="0" smtClean="0"/>
              <a:t>.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3143248"/>
            <a:ext cx="3333752" cy="3514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14290"/>
            <a:ext cx="4810132" cy="5651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00628" y="1600200"/>
            <a:ext cx="3714776" cy="47244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i="1" dirty="0" smtClean="0"/>
              <a:t>Теперь, когда мы научились летать </a:t>
            </a:r>
            <a:endParaRPr lang="ru-RU" i="1" dirty="0" smtClean="0"/>
          </a:p>
          <a:p>
            <a:pPr>
              <a:buNone/>
            </a:pPr>
            <a:r>
              <a:rPr lang="ru-RU" b="1" i="1" dirty="0" smtClean="0"/>
              <a:t>по воздуху как птицы,</a:t>
            </a:r>
            <a:endParaRPr lang="ru-RU" i="1" dirty="0" smtClean="0"/>
          </a:p>
          <a:p>
            <a:pPr>
              <a:buNone/>
            </a:pPr>
            <a:r>
              <a:rPr lang="ru-RU" b="1" i="1" dirty="0" smtClean="0"/>
              <a:t>плавать под водой как рыбы,</a:t>
            </a:r>
            <a:endParaRPr lang="ru-RU" i="1" dirty="0" smtClean="0"/>
          </a:p>
          <a:p>
            <a:pPr>
              <a:buNone/>
            </a:pPr>
            <a:r>
              <a:rPr lang="ru-RU" b="1" i="1" dirty="0" smtClean="0"/>
              <a:t>нам не хватает только одного:</a:t>
            </a:r>
            <a:endParaRPr lang="ru-RU" i="1" dirty="0" smtClean="0"/>
          </a:p>
          <a:p>
            <a:pPr>
              <a:buNone/>
            </a:pPr>
            <a:r>
              <a:rPr lang="ru-RU" b="1" i="1" u="sng" dirty="0" smtClean="0"/>
              <a:t>жить на земле как люди.</a:t>
            </a:r>
            <a:endParaRPr lang="ru-RU" i="1" u="sng" dirty="0" smtClean="0"/>
          </a:p>
          <a:p>
            <a:pPr>
              <a:buNone/>
            </a:pPr>
            <a:r>
              <a:rPr lang="ru-RU" b="1" dirty="0" smtClean="0"/>
              <a:t>                     Б.Шоу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428604"/>
            <a:ext cx="4071966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86380" y="714356"/>
            <a:ext cx="3705220" cy="51435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 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Каждая нетерпимость есть </a:t>
            </a:r>
            <a:r>
              <a:rPr lang="ru-RU" i="1" u="sng" dirty="0" smtClean="0"/>
              <a:t>знак слабости.</a:t>
            </a:r>
            <a:endParaRPr lang="ru-RU" u="sng" dirty="0" smtClean="0"/>
          </a:p>
          <a:p>
            <a:pPr>
              <a:buNone/>
            </a:pPr>
            <a:r>
              <a:rPr lang="ru-RU" i="1" dirty="0" smtClean="0"/>
              <a:t>Сотрудничество есть </a:t>
            </a:r>
            <a:r>
              <a:rPr lang="ru-RU" i="1" u="sng" dirty="0" smtClean="0"/>
              <a:t>подтверждение равновесия.</a:t>
            </a:r>
            <a:endParaRPr lang="ru-RU" u="sng" dirty="0" smtClean="0"/>
          </a:p>
          <a:p>
            <a:pPr>
              <a:buNone/>
            </a:pPr>
            <a:r>
              <a:rPr lang="ru-RU" dirty="0" smtClean="0"/>
              <a:t>          Н. Рерих</a:t>
            </a:r>
            <a:endParaRPr lang="ru-RU" dirty="0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642918"/>
            <a:ext cx="4552952" cy="5670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28736"/>
            <a:ext cx="4343400" cy="4895864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На рубеже 18-19 веков во Франции жил  </a:t>
            </a:r>
            <a:r>
              <a:rPr lang="ru-RU" dirty="0" err="1" smtClean="0"/>
              <a:t>Тойлеран</a:t>
            </a:r>
            <a:r>
              <a:rPr lang="ru-RU" dirty="0" smtClean="0"/>
              <a:t> </a:t>
            </a:r>
            <a:r>
              <a:rPr lang="ru-RU" dirty="0" err="1" smtClean="0"/>
              <a:t>Перигор</a:t>
            </a:r>
            <a:r>
              <a:rPr lang="ru-RU" dirty="0" smtClean="0"/>
              <a:t>, князь </a:t>
            </a:r>
            <a:r>
              <a:rPr lang="ru-RU" dirty="0" err="1" smtClean="0"/>
              <a:t>Беневентский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 </a:t>
            </a:r>
          </a:p>
          <a:p>
            <a:r>
              <a:rPr lang="ru-RU" dirty="0" smtClean="0"/>
              <a:t>Он отличался тем, что при разных правительствах (и при революционном, и при Наполеоне, и при короле Людовике 17) оставался неизменно министром иностранных дел. 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Это был человек талантливый во многих областях но, несомненно, более всего -  в умении учитывать настроение окружающих, уважительно к ним относиться, искать решение проблем способом наименее ущемляющем интересы других людей. 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При этом сохранять свои собственные принципы, стремиться к тому, чтобы управлять ситуацией, а не слепо подчиняться  обстоятельствам.</a:t>
            </a:r>
          </a:p>
          <a:p>
            <a:pPr>
              <a:buNone/>
            </a:pPr>
            <a:r>
              <a:rPr lang="ru-RU" dirty="0" smtClean="0"/>
              <a:t> </a:t>
            </a:r>
          </a:p>
          <a:p>
            <a:r>
              <a:rPr lang="ru-RU" dirty="0" smtClean="0"/>
              <a:t>С именем этого человека связано понятие «ТОЛЕРАНТНОСТЬ».</a:t>
            </a:r>
          </a:p>
          <a:p>
            <a:endParaRPr lang="ru-RU" dirty="0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571480"/>
            <a:ext cx="3929089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ТОЛЕРАНТНОСТЬ -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  <a:defRPr/>
            </a:pP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это готовность принять «других» такими, </a:t>
            </a:r>
          </a:p>
          <a:p>
            <a:pPr>
              <a:buNone/>
              <a:defRPr/>
            </a:pP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какие они есть, </a:t>
            </a:r>
          </a:p>
          <a:p>
            <a:pPr>
              <a:buNone/>
              <a:defRPr/>
            </a:pP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 взаимодействовать с ними на основе </a:t>
            </a:r>
          </a:p>
          <a:p>
            <a:pPr>
              <a:buNone/>
              <a:defRPr/>
            </a:pP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понимания и согласия. </a:t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Толерантность означает, что люди должны быть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поликультурны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endParaRPr lang="ru-RU" b="1" i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>
              <a:buNone/>
              <a:defRPr/>
            </a:pP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т.е. уважать </a:t>
            </a:r>
          </a:p>
          <a:p>
            <a:pPr>
              <a:buNone/>
              <a:defRPr/>
            </a:pP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поведение и мнение другого, сосуществовать бесконфликтно.</a:t>
            </a:r>
          </a:p>
          <a:p>
            <a:endParaRPr lang="ru-RU" dirty="0"/>
          </a:p>
        </p:txBody>
      </p:sp>
      <p:pic>
        <p:nvPicPr>
          <p:cNvPr id="5" name="Picture 2" descr="C:\Users\НАТА\ethnics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1741848"/>
            <a:ext cx="4343400" cy="4441104"/>
          </a:xfr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Толерантность на разных языках звучит по-разному…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089548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u="sng" dirty="0" smtClean="0"/>
              <a:t>Французский</a:t>
            </a:r>
            <a:r>
              <a:rPr lang="ru-RU" dirty="0" smtClean="0"/>
              <a:t> – отношение, при котором допускается, что другие могут действовать, думать иначе, нежели ты сам;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u="sng" dirty="0" smtClean="0"/>
              <a:t>Испанский</a:t>
            </a:r>
            <a:r>
              <a:rPr lang="ru-RU" dirty="0" smtClean="0"/>
              <a:t> – способность признавать отличные от собственных идеи или мнения;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u="sng" dirty="0" smtClean="0"/>
              <a:t>Английский</a:t>
            </a:r>
            <a:r>
              <a:rPr lang="ru-RU" dirty="0" smtClean="0"/>
              <a:t> – готовность быть терпимым, снисходительным;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u="sng" dirty="0" smtClean="0"/>
              <a:t>Китайский</a:t>
            </a:r>
            <a:r>
              <a:rPr lang="ru-RU" dirty="0" smtClean="0"/>
              <a:t> – позволять, принимать, быть по отношению к другим великодушным;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u="sng" dirty="0" smtClean="0"/>
              <a:t>Арабский</a:t>
            </a:r>
            <a:r>
              <a:rPr lang="ru-RU" dirty="0" smtClean="0"/>
              <a:t> – прощение, снисходительность, мягкость, милосердие, сострадание, благосклонность, терпение, расположенность к другим;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u="sng" dirty="0" smtClean="0"/>
              <a:t>Русский</a:t>
            </a:r>
            <a:r>
              <a:rPr lang="ru-RU" dirty="0" smtClean="0"/>
              <a:t> – способность терпеть что-то или кого-то (быть выдержанным, выносливым, стойким, уметь мириться с существованием чего-либо, кого-либо)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Тест «Проявляешь ли ты толерантность?»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428736"/>
            <a:ext cx="8686800" cy="4651389"/>
          </a:xfrm>
        </p:spPr>
        <p:txBody>
          <a:bodyPr>
            <a:normAutofit fontScale="70000" lnSpcReduction="20000"/>
          </a:bodyPr>
          <a:lstStyle/>
          <a:p>
            <a:r>
              <a:rPr lang="ru-RU" sz="3600" dirty="0" smtClean="0"/>
              <a:t>Выбери тот ответ, который ты считаешь правильным, и сосчитай, сколько ответов под пунктом «б» получилось.</a:t>
            </a:r>
          </a:p>
          <a:p>
            <a:endParaRPr lang="ru-RU" sz="3600" dirty="0" smtClean="0"/>
          </a:p>
          <a:p>
            <a:r>
              <a:rPr lang="ru-RU" sz="3600" dirty="0" smtClean="0"/>
              <a:t>1. Для того чтобы не было войны…</a:t>
            </a:r>
          </a:p>
          <a:p>
            <a:r>
              <a:rPr lang="ru-RU" sz="3600" dirty="0" smtClean="0"/>
              <a:t>а) нельзя ничего сделать, поскольку войны будут всегда!</a:t>
            </a:r>
          </a:p>
          <a:p>
            <a:r>
              <a:rPr lang="ru-RU" sz="3600" dirty="0" smtClean="0"/>
              <a:t>б) нужно понимать, почему они происходят.</a:t>
            </a:r>
          </a:p>
          <a:p>
            <a:endParaRPr lang="ru-RU" sz="3600" dirty="0" smtClean="0"/>
          </a:p>
          <a:p>
            <a:r>
              <a:rPr lang="ru-RU" sz="3600" dirty="0" smtClean="0"/>
              <a:t>2. В школе проходит акция «Милосердие»…</a:t>
            </a:r>
          </a:p>
          <a:p>
            <a:r>
              <a:rPr lang="ru-RU" sz="3600" dirty="0" smtClean="0"/>
              <a:t>а) это тебя не интересует;</a:t>
            </a:r>
          </a:p>
          <a:p>
            <a:r>
              <a:rPr lang="ru-RU" sz="3600" dirty="0" smtClean="0"/>
              <a:t>б) пытаешься, чем можешь, помочь ветеранам.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428604"/>
            <a:ext cx="8686800" cy="5929354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3. Ты противостоишь насилию…</a:t>
            </a:r>
          </a:p>
          <a:p>
            <a:r>
              <a:rPr lang="ru-RU" dirty="0" smtClean="0"/>
              <a:t>а) насилием;</a:t>
            </a:r>
          </a:p>
          <a:p>
            <a:r>
              <a:rPr lang="ru-RU" dirty="0" smtClean="0"/>
              <a:t>б) ты присоединяешься к другим людям, чтобы сказать нет.</a:t>
            </a:r>
          </a:p>
          <a:p>
            <a:endParaRPr lang="ru-RU" dirty="0" smtClean="0"/>
          </a:p>
          <a:p>
            <a:r>
              <a:rPr lang="ru-RU" dirty="0" smtClean="0"/>
              <a:t>4. Один товарищ тебя предал…</a:t>
            </a:r>
          </a:p>
          <a:p>
            <a:r>
              <a:rPr lang="ru-RU" dirty="0" smtClean="0"/>
              <a:t>а) ты мстишь ему;</a:t>
            </a:r>
          </a:p>
          <a:p>
            <a:r>
              <a:rPr lang="ru-RU" dirty="0" smtClean="0"/>
              <a:t>б) ты пытаешься объясниться с ним.</a:t>
            </a:r>
          </a:p>
          <a:p>
            <a:endParaRPr lang="ru-RU" dirty="0" smtClean="0"/>
          </a:p>
          <a:p>
            <a:r>
              <a:rPr lang="ru-RU" dirty="0" smtClean="0"/>
              <a:t>5. Видишь, когда сильный обижает слабого…</a:t>
            </a:r>
          </a:p>
          <a:p>
            <a:r>
              <a:rPr lang="ru-RU" dirty="0" smtClean="0"/>
              <a:t>а) равнодушно проходишь мимо;</a:t>
            </a:r>
          </a:p>
          <a:p>
            <a:r>
              <a:rPr lang="ru-RU" dirty="0" smtClean="0"/>
              <a:t>б) вмешиваешься.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120</TotalTime>
  <Words>778</Words>
  <Application>Microsoft Office PowerPoint</Application>
  <PresentationFormat>Экран (4:3)</PresentationFormat>
  <Paragraphs>120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Трек</vt:lpstr>
      <vt:lpstr>Классный час 1 сентября  День знаний</vt:lpstr>
      <vt:lpstr>Слайд 2</vt:lpstr>
      <vt:lpstr>Слайд 3</vt:lpstr>
      <vt:lpstr>Слайд 4</vt:lpstr>
      <vt:lpstr>Слайд 5</vt:lpstr>
      <vt:lpstr>ТОЛЕРАНТНОСТЬ - </vt:lpstr>
      <vt:lpstr>Толерантность на разных языках звучит по-разному… </vt:lpstr>
      <vt:lpstr>Тест «Проявляешь ли ты толерантность?»</vt:lpstr>
      <vt:lpstr>Слайд 9</vt:lpstr>
      <vt:lpstr>Слайд 10</vt:lpstr>
      <vt:lpstr>Ключ к тесту </vt:lpstr>
      <vt:lpstr>Критерии толерантности </vt:lpstr>
      <vt:lpstr>Критерии интолерантности </vt:lpstr>
      <vt:lpstr>«Молитва о встрече»  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Классный час 1 сентября  День знаний</dc:title>
  <dc:creator>Admin</dc:creator>
  <cp:lastModifiedBy>Admin</cp:lastModifiedBy>
  <cp:revision>16</cp:revision>
  <dcterms:created xsi:type="dcterms:W3CDTF">2012-08-31T07:36:26Z</dcterms:created>
  <dcterms:modified xsi:type="dcterms:W3CDTF">2014-02-20T16:51:22Z</dcterms:modified>
</cp:coreProperties>
</file>