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7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B05103-D29F-4C98-9C39-CE0B4DA3CE5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251F8-93E4-4582-BC49-37BE3F83B6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1 вариант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2 вариант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2285992"/>
            <a:ext cx="4041648" cy="435771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H</a:t>
            </a:r>
            <a:r>
              <a:rPr lang="pt-BR" b="1" baseline="-25000" dirty="0" smtClean="0"/>
              <a:t>2</a:t>
            </a:r>
            <a:r>
              <a:rPr lang="pt-BR" b="1" dirty="0" smtClean="0"/>
              <a:t>CO</a:t>
            </a:r>
            <a:r>
              <a:rPr lang="pt-BR" b="1" baseline="-25000" dirty="0" smtClean="0"/>
              <a:t>3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BaO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Al</a:t>
            </a:r>
            <a:r>
              <a:rPr lang="pt-BR" b="1" baseline="-25000" dirty="0" smtClean="0"/>
              <a:t>2</a:t>
            </a:r>
            <a:r>
              <a:rPr lang="pt-BR" b="1" dirty="0" smtClean="0"/>
              <a:t>(SO</a:t>
            </a:r>
            <a:r>
              <a:rPr lang="pt-BR" b="1" baseline="-25000" dirty="0" smtClean="0"/>
              <a:t>4</a:t>
            </a:r>
            <a:r>
              <a:rPr lang="pt-BR" b="1" dirty="0" smtClean="0"/>
              <a:t>)</a:t>
            </a:r>
            <a:r>
              <a:rPr lang="pt-BR" b="1" baseline="-25000" dirty="0" smtClean="0"/>
              <a:t>3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K</a:t>
            </a:r>
            <a:r>
              <a:rPr lang="pt-BR" b="1" baseline="-25000" dirty="0" smtClean="0"/>
              <a:t>3</a:t>
            </a:r>
            <a:r>
              <a:rPr lang="pt-BR" b="1" dirty="0" smtClean="0"/>
              <a:t>PO</a:t>
            </a:r>
            <a:r>
              <a:rPr lang="pt-BR" b="1" baseline="-25000" dirty="0" smtClean="0"/>
              <a:t>4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CO</a:t>
            </a:r>
            <a:r>
              <a:rPr lang="pt-BR" b="1" baseline="-25000" dirty="0" smtClean="0"/>
              <a:t>2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HCl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Na</a:t>
            </a:r>
            <a:r>
              <a:rPr lang="pt-BR" b="1" baseline="-25000" dirty="0" smtClean="0"/>
              <a:t>2</a:t>
            </a:r>
            <a:r>
              <a:rPr lang="pt-BR" b="1" dirty="0" smtClean="0"/>
              <a:t>CO</a:t>
            </a:r>
            <a:r>
              <a:rPr lang="pt-BR" b="1" baseline="-25000" dirty="0" smtClean="0"/>
              <a:t>3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SO</a:t>
            </a:r>
            <a:r>
              <a:rPr lang="pt-BR" b="1" baseline="-25000" dirty="0" smtClean="0"/>
              <a:t>3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HMnO</a:t>
            </a:r>
            <a:r>
              <a:rPr lang="en-US" b="1" baseline="-25000" dirty="0" smtClean="0"/>
              <a:t>4</a:t>
            </a:r>
            <a:endParaRPr lang="ru-RU" b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SnCl</a:t>
            </a:r>
            <a:r>
              <a:rPr lang="pt-BR" b="1" baseline="-25000" dirty="0" smtClean="0"/>
              <a:t>2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800600" y="2285992"/>
            <a:ext cx="4038600" cy="4357717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ZnS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K</a:t>
            </a:r>
            <a:r>
              <a:rPr lang="pt-BR" b="1" baseline="-25000" dirty="0" smtClean="0"/>
              <a:t>2</a:t>
            </a:r>
            <a:r>
              <a:rPr lang="pt-BR" b="1" dirty="0" smtClean="0"/>
              <a:t>O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endParaRPr lang="ru-RU" b="1" baseline="-25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K</a:t>
            </a:r>
            <a:r>
              <a:rPr lang="pt-BR" b="1" baseline="-25000" dirty="0" smtClean="0"/>
              <a:t>2</a:t>
            </a:r>
            <a:r>
              <a:rPr lang="pt-BR" b="1" dirty="0" smtClean="0"/>
              <a:t>SO</a:t>
            </a:r>
            <a:r>
              <a:rPr lang="pt-BR" b="1" baseline="-25000" dirty="0" smtClean="0"/>
              <a:t>4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N</a:t>
            </a:r>
            <a:r>
              <a:rPr lang="pt-BR" b="1" baseline="-25000" dirty="0" smtClean="0"/>
              <a:t>2</a:t>
            </a:r>
            <a:r>
              <a:rPr lang="pt-BR" b="1" dirty="0" smtClean="0"/>
              <a:t>O</a:t>
            </a:r>
            <a:r>
              <a:rPr lang="pt-BR" b="1" baseline="-25000" dirty="0" smtClean="0"/>
              <a:t>5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H</a:t>
            </a:r>
            <a:r>
              <a:rPr lang="pt-BR" b="1" baseline="-25000" dirty="0" smtClean="0"/>
              <a:t>3</a:t>
            </a:r>
            <a:r>
              <a:rPr lang="pt-BR" b="1" dirty="0" smtClean="0"/>
              <a:t>PO</a:t>
            </a:r>
            <a:r>
              <a:rPr lang="pt-BR" b="1" baseline="-25000" dirty="0" smtClean="0"/>
              <a:t>4</a:t>
            </a:r>
            <a:endParaRPr lang="ru-RU" b="1" baseline="-25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NaNO</a:t>
            </a:r>
            <a:r>
              <a:rPr lang="pt-BR" b="1" baseline="-25000" dirty="0" smtClean="0"/>
              <a:t>3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P</a:t>
            </a:r>
            <a:r>
              <a:rPr lang="pt-BR" b="1" baseline="-25000" dirty="0" smtClean="0"/>
              <a:t>2</a:t>
            </a:r>
            <a:r>
              <a:rPr lang="pt-BR" b="1" dirty="0" smtClean="0"/>
              <a:t>O</a:t>
            </a:r>
            <a:r>
              <a:rPr lang="pt-BR" b="1" baseline="-25000" dirty="0" smtClean="0"/>
              <a:t>5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HNO</a:t>
            </a:r>
            <a:r>
              <a:rPr lang="pt-BR" b="1" baseline="-25000" dirty="0" smtClean="0"/>
              <a:t>3</a:t>
            </a:r>
            <a:endParaRPr lang="ru-RU" b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FeCl</a:t>
            </a:r>
            <a:r>
              <a:rPr lang="ru-RU" b="1" baseline="-25000" dirty="0" smtClean="0"/>
              <a:t>3</a:t>
            </a:r>
            <a:endParaRPr lang="ru-RU" b="1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Дайте названия следующим веществам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№ 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0392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Определите, сколько потребуется соли и воды, чтобы приготовить 200 г раствора, содержащего 15 % соли.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71678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Дано: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643182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ω </a:t>
            </a:r>
            <a:r>
              <a:rPr lang="ru-RU" sz="2800" b="1" dirty="0"/>
              <a:t>= 15%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143248"/>
            <a:ext cx="2837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/>
              <a:t>(</a:t>
            </a:r>
            <a:r>
              <a:rPr lang="ru-RU" sz="2800" b="1" baseline="-25000" dirty="0" err="1"/>
              <a:t>р-ра</a:t>
            </a:r>
            <a:r>
              <a:rPr lang="ru-RU" sz="2800" b="1" baseline="-25000" dirty="0"/>
              <a:t>)</a:t>
            </a:r>
            <a:r>
              <a:rPr lang="ru-RU" sz="2800" b="1" dirty="0"/>
              <a:t> = 200 г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822431" y="3249611"/>
            <a:ext cx="25003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14282" y="3786190"/>
            <a:ext cx="292895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85720" y="3929066"/>
            <a:ext cx="2654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/>
              <a:t>(</a:t>
            </a:r>
            <a:r>
              <a:rPr lang="ru-RU" sz="2800" b="1" baseline="-25000" dirty="0" err="1"/>
              <a:t>раств</a:t>
            </a:r>
            <a:r>
              <a:rPr lang="ru-RU" sz="2800" b="1" baseline="-25000" dirty="0"/>
              <a:t>. </a:t>
            </a:r>
            <a:r>
              <a:rPr lang="ru-RU" sz="2800" b="1" baseline="-25000" dirty="0" err="1"/>
              <a:t>в-ва</a:t>
            </a:r>
            <a:r>
              <a:rPr lang="ru-RU" sz="2800" b="1" baseline="-25000" dirty="0"/>
              <a:t>)</a:t>
            </a:r>
            <a:r>
              <a:rPr lang="ru-RU" sz="2800" b="1" dirty="0"/>
              <a:t> -?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4572008"/>
            <a:ext cx="1313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-?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2143116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Решение:</a:t>
            </a:r>
            <a:endParaRPr lang="ru-RU" sz="2800" b="1" u="sng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857496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2571744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раств</a:t>
            </a:r>
            <a:r>
              <a:rPr lang="ru-RU" sz="2800" b="1" baseline="-25000" dirty="0" smtClean="0"/>
              <a:t>. </a:t>
            </a:r>
            <a:r>
              <a:rPr lang="ru-RU" sz="2800" b="1" baseline="-25000" dirty="0" err="1" smtClean="0"/>
              <a:t>в-ва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86248" y="3071810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0800000">
            <a:off x="4000496" y="3143248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143636" y="2928934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3714752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раств</a:t>
            </a:r>
            <a:r>
              <a:rPr lang="ru-RU" sz="2800" b="1" baseline="-25000" dirty="0" smtClean="0"/>
              <a:t>. </a:t>
            </a:r>
            <a:r>
              <a:rPr lang="ru-RU" sz="2800" b="1" baseline="-25000" dirty="0" err="1" smtClean="0"/>
              <a:t>в-ва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385762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15008" y="3571876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</a:t>
            </a:r>
            <a:r>
              <a:rPr lang="ru-RU" sz="2800" b="1" dirty="0" smtClean="0"/>
              <a:t>  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3571876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 </a:t>
            </a:r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5715008" y="4143380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143636" y="4071942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858148" y="385762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57554" y="4500570"/>
            <a:ext cx="2244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15% * 200 г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>
            <a:off x="3428992" y="5072074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857620" y="5143512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643570" y="4786322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00760" y="4786322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285720" y="5357826"/>
            <a:ext cx="1233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lang="ru-RU" sz="2800" b="1" dirty="0">
                <a:latin typeface="+mj-lt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28728" y="5357826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714612" y="5357826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- </a:t>
            </a:r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раств</a:t>
            </a:r>
            <a:r>
              <a:rPr lang="ru-RU" sz="2800" b="1" baseline="-25000" dirty="0" smtClean="0"/>
              <a:t>. </a:t>
            </a:r>
            <a:r>
              <a:rPr lang="ru-RU" sz="2800" b="1" baseline="-25000" dirty="0" err="1" smtClean="0"/>
              <a:t>в-ва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5429264"/>
            <a:ext cx="437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429256" y="5429264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a typeface="Calibri" pitchFamily="34" charset="0"/>
                <a:cs typeface="Times New Roman" pitchFamily="18" charset="0"/>
              </a:rPr>
              <a:t>200 г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5429264"/>
            <a:ext cx="11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- 30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572396" y="5429264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858148" y="5406110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170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7158" y="6072206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Ответ:</a:t>
            </a:r>
            <a:endParaRPr lang="ru-RU" sz="2800" b="1" u="sng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714480" y="6143644"/>
            <a:ext cx="276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= 30 г,</a:t>
            </a:r>
            <a:endParaRPr lang="ru-RU" sz="2800" b="1" dirty="0"/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4357686" y="6120490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 170 г.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  <p:bldP spid="5" grpId="0"/>
      <p:bldP spid="6" grpId="0"/>
      <p:bldP spid="13" grpId="0"/>
      <p:bldP spid="2049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205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№ 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03920" cy="714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Для консервирования огурцов используется 5%-ный раствор поваренной соли. Сколько потребуется поваренной соли </a:t>
            </a:r>
            <a:r>
              <a:rPr lang="en-US" b="1" dirty="0" err="1" smtClean="0"/>
              <a:t>NaCl</a:t>
            </a:r>
            <a:r>
              <a:rPr lang="ru-RU" b="1" dirty="0" smtClean="0"/>
              <a:t> и воды для приготовления 1 кг (1000г) 5%-ного раствора?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857364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Дано: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ω </a:t>
            </a:r>
            <a:r>
              <a:rPr lang="ru-RU" sz="2800" b="1" dirty="0"/>
              <a:t>= </a:t>
            </a:r>
            <a:r>
              <a:rPr lang="ru-RU" sz="2800" b="1" dirty="0" smtClean="0"/>
              <a:t>5</a:t>
            </a:r>
            <a:r>
              <a:rPr lang="ru-RU" sz="2800" b="1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928934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/>
              <a:t>(</a:t>
            </a:r>
            <a:r>
              <a:rPr lang="ru-RU" sz="2800" b="1" baseline="-25000" dirty="0" err="1"/>
              <a:t>р-ра</a:t>
            </a:r>
            <a:r>
              <a:rPr lang="ru-RU" sz="2800" b="1" baseline="-25000" dirty="0"/>
              <a:t>)</a:t>
            </a:r>
            <a:r>
              <a:rPr lang="ru-RU" sz="2800" b="1" dirty="0"/>
              <a:t> = </a:t>
            </a:r>
            <a:r>
              <a:rPr lang="ru-RU" sz="2800" b="1" dirty="0" smtClean="0"/>
              <a:t>1000 </a:t>
            </a:r>
            <a:r>
              <a:rPr lang="ru-RU" sz="2800" b="1" dirty="0"/>
              <a:t>г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965307" y="3106735"/>
            <a:ext cx="25003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85720" y="3571876"/>
            <a:ext cx="292895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5720" y="3714752"/>
            <a:ext cx="1888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</a:t>
            </a:r>
            <a:r>
              <a:rPr lang="ru-RU" sz="2800" b="1" dirty="0"/>
              <a:t>-?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58" y="4214818"/>
            <a:ext cx="1313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-?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1928802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Решение:</a:t>
            </a:r>
            <a:endParaRPr lang="ru-RU" sz="2800" b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2714620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2428868"/>
            <a:ext cx="1555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928934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4000496" y="3000372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143636" y="2786058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3643314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раств</a:t>
            </a:r>
            <a:r>
              <a:rPr lang="ru-RU" sz="2800" b="1" baseline="-25000" dirty="0" smtClean="0"/>
              <a:t>. </a:t>
            </a:r>
            <a:r>
              <a:rPr lang="ru-RU" sz="2800" b="1" baseline="-25000" dirty="0" err="1" smtClean="0"/>
              <a:t>в-ва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378619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5008" y="3500438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</a:t>
            </a:r>
            <a:r>
              <a:rPr lang="ru-RU" sz="2800" b="1" dirty="0" smtClean="0"/>
              <a:t>  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500438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 </a:t>
            </a:r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0800000">
            <a:off x="5715008" y="4071942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143636" y="4000504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858148" y="378619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357554" y="4286256"/>
            <a:ext cx="22717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5% * 1000 г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3428992" y="4857760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857620" y="4929198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643570" y="457200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4572008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50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428860" y="5429264"/>
            <a:ext cx="1233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lang="ru-RU" sz="2800" b="1" dirty="0">
                <a:latin typeface="+mj-lt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5429264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1000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072066" y="5429264"/>
            <a:ext cx="11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- 50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5429264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572264" y="5429264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950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6072206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Ответ:</a:t>
            </a:r>
            <a:endParaRPr lang="ru-RU" sz="2800" b="1" u="sng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6143644"/>
            <a:ext cx="276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= 50 г,</a:t>
            </a:r>
            <a:endParaRPr lang="ru-RU" sz="2800" b="1" dirty="0"/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4357686" y="6120490"/>
            <a:ext cx="2411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1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 950 г.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№ 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03920" cy="714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В 60 г воды растворили 20 г сахара. Необходимо вычислить содержание растворенного вещества в полученном растворе в массовых долях и в процентах.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Дано: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786058"/>
            <a:ext cx="224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 smtClean="0"/>
              <a:t>(</a:t>
            </a:r>
            <a:r>
              <a:rPr lang="ru-RU" sz="1050" b="1" dirty="0"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1050" b="1" baseline="-30000" dirty="0">
                <a:ea typeface="Calibri" pitchFamily="34" charset="0"/>
                <a:cs typeface="Times New Roman" pitchFamily="18" charset="0"/>
              </a:rPr>
              <a:t>2</a:t>
            </a:r>
            <a:r>
              <a:rPr lang="ru-RU" sz="1050" b="1" dirty="0"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= 60г</a:t>
            </a:r>
            <a:endParaRPr lang="ru-RU" sz="28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965307" y="2963859"/>
            <a:ext cx="25003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85720" y="3429000"/>
            <a:ext cx="292895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4282" y="2285992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(сахара)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2357430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 20г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500438"/>
            <a:ext cx="1109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ω </a:t>
            </a:r>
            <a:r>
              <a:rPr lang="ru-RU" sz="2800" b="1" dirty="0"/>
              <a:t>= 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785926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Решение:</a:t>
            </a:r>
            <a:endParaRPr lang="ru-RU" sz="2800" b="1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3714752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 smtClean="0"/>
              <a:t>(</a:t>
            </a:r>
            <a:r>
              <a:rPr lang="ru-RU" sz="1050" b="1" dirty="0"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1050" b="1" baseline="-30000" dirty="0">
                <a:ea typeface="Calibri" pitchFamily="34" charset="0"/>
                <a:cs typeface="Times New Roman" pitchFamily="18" charset="0"/>
              </a:rPr>
              <a:t>2</a:t>
            </a:r>
            <a:r>
              <a:rPr lang="ru-RU" sz="1050" b="1" dirty="0"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b="1" baseline="-25000" dirty="0" smtClean="0"/>
              <a:t>)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3714752"/>
            <a:ext cx="2145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+ </a:t>
            </a:r>
            <a:r>
              <a:rPr lang="en-US" sz="2800" b="1" dirty="0" smtClean="0"/>
              <a:t>m </a:t>
            </a:r>
            <a:r>
              <a:rPr lang="ru-RU" sz="2800" b="1" baseline="-25000" dirty="0" smtClean="0"/>
              <a:t>(сахара)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4429132"/>
            <a:ext cx="938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 60г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3643314"/>
            <a:ext cx="1749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/>
              <a:t>(</a:t>
            </a:r>
            <a:r>
              <a:rPr lang="ru-RU" sz="2800" b="1" baseline="-25000" dirty="0" err="1"/>
              <a:t>р-ра</a:t>
            </a:r>
            <a:r>
              <a:rPr lang="ru-RU" sz="2800" b="1" baseline="-25000" dirty="0"/>
              <a:t>)</a:t>
            </a:r>
            <a:r>
              <a:rPr lang="ru-RU" sz="2800" b="1" dirty="0"/>
              <a:t> </a:t>
            </a:r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2714620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6248" y="2428868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(сахара)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6248" y="2928934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0800000">
            <a:off x="4000496" y="3000372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143636" y="2786058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4429132"/>
            <a:ext cx="1749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 </a:t>
            </a:r>
            <a:r>
              <a:rPr lang="ru-RU" sz="2800" b="1" baseline="-25000" dirty="0"/>
              <a:t>(</a:t>
            </a:r>
            <a:r>
              <a:rPr lang="ru-RU" sz="2800" b="1" baseline="-25000" dirty="0" err="1"/>
              <a:t>р-ра</a:t>
            </a:r>
            <a:r>
              <a:rPr lang="ru-RU" sz="2800" b="1" baseline="-25000" dirty="0"/>
              <a:t>)</a:t>
            </a:r>
            <a:r>
              <a:rPr lang="ru-RU" sz="2800" b="1" dirty="0"/>
              <a:t> </a:t>
            </a:r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4429132"/>
            <a:ext cx="128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 + 20г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072330" y="4429132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 = 80г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143512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4929198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20 г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43372" y="5357826"/>
            <a:ext cx="947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80 г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>
            <a:off x="4143372" y="5429264"/>
            <a:ext cx="9286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143504" y="5143512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5143512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0,25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00826" y="5214950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858148" y="521495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204319" y="5214950"/>
            <a:ext cx="939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25%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57158" y="6072206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Ответ:</a:t>
            </a:r>
            <a:endParaRPr lang="ru-RU" sz="2800" b="1" u="sng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857356" y="6072206"/>
            <a:ext cx="3411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 0,25 или 25%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№ 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03920" cy="714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К 100 г 20%-ного раствора соли добавили 50 г 32%-ного раствора соли. Вычислить массовую долю растворенного вещества в полученном растворе.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Дано: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86058"/>
            <a:ext cx="1818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ω</a:t>
            </a:r>
            <a:r>
              <a:rPr lang="ru-RU" b="1" dirty="0" smtClean="0"/>
              <a:t>1</a:t>
            </a:r>
            <a:r>
              <a:rPr lang="ru-RU" sz="2800" b="1" dirty="0" smtClean="0"/>
              <a:t> </a:t>
            </a:r>
            <a:r>
              <a:rPr lang="ru-RU" sz="2800" b="1" dirty="0"/>
              <a:t>= </a:t>
            </a:r>
            <a:r>
              <a:rPr lang="ru-RU" sz="2800" b="1" dirty="0" smtClean="0"/>
              <a:t>20%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285992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</a:t>
            </a:r>
            <a:r>
              <a:rPr lang="ru-RU" b="1" dirty="0" smtClean="0"/>
              <a:t>1</a:t>
            </a:r>
            <a:r>
              <a:rPr lang="en-US" sz="2800" b="1" dirty="0" smtClean="0"/>
              <a:t>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100 г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286124"/>
            <a:ext cx="2435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</a:t>
            </a:r>
            <a:r>
              <a:rPr lang="ru-RU" b="1" dirty="0" smtClean="0"/>
              <a:t>2</a:t>
            </a:r>
            <a:r>
              <a:rPr lang="en-US" sz="2800" b="1" dirty="0" smtClean="0"/>
              <a:t> </a:t>
            </a:r>
            <a:r>
              <a:rPr lang="ru-RU" sz="2800" b="1" baseline="-25000" dirty="0" smtClean="0"/>
              <a:t>(соли)</a:t>
            </a:r>
            <a:r>
              <a:rPr lang="ru-RU" sz="2800" b="1" dirty="0" smtClean="0"/>
              <a:t> 50 г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714752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ω</a:t>
            </a:r>
            <a:r>
              <a:rPr lang="ru-RU" b="1" dirty="0" smtClean="0"/>
              <a:t>2</a:t>
            </a:r>
            <a:r>
              <a:rPr lang="ru-RU" sz="2800" b="1" dirty="0" smtClean="0"/>
              <a:t> </a:t>
            </a:r>
            <a:r>
              <a:rPr lang="ru-RU" sz="2800" b="1" dirty="0"/>
              <a:t>= </a:t>
            </a:r>
            <a:r>
              <a:rPr lang="ru-RU" sz="2800" b="1" dirty="0" smtClean="0"/>
              <a:t>32%</a:t>
            </a:r>
            <a:endParaRPr lang="ru-RU" sz="28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393803" y="3178173"/>
            <a:ext cx="292895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14282" y="4214818"/>
            <a:ext cx="292895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5720" y="4357694"/>
            <a:ext cx="1109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ω </a:t>
            </a:r>
            <a:r>
              <a:rPr lang="ru-RU" sz="2800" b="1" dirty="0"/>
              <a:t>= 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785926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Решение:</a:t>
            </a:r>
            <a:endParaRPr lang="ru-RU" sz="2800" b="1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2500306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2214554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(сахара)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2714620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0800000">
            <a:off x="3929058" y="2786058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72198" y="2571744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3357562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раств</a:t>
            </a:r>
            <a:r>
              <a:rPr lang="ru-RU" sz="2800" b="1" baseline="-25000" dirty="0" smtClean="0"/>
              <a:t>. </a:t>
            </a:r>
            <a:r>
              <a:rPr lang="ru-RU" sz="2800" b="1" baseline="-25000" dirty="0" err="1" smtClean="0"/>
              <a:t>в-ва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350043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15008" y="3214686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</a:t>
            </a:r>
            <a:r>
              <a:rPr lang="ru-RU" sz="2800" b="1" dirty="0" smtClean="0"/>
              <a:t>  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3214686"/>
            <a:ext cx="176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 </a:t>
            </a:r>
            <a:r>
              <a:rPr lang="en-US" sz="2800" b="1" dirty="0" smtClean="0"/>
              <a:t>m </a:t>
            </a:r>
            <a:r>
              <a:rPr lang="ru-RU" sz="2800" b="1" baseline="-25000" dirty="0" smtClean="0"/>
              <a:t>(</a:t>
            </a:r>
            <a:r>
              <a:rPr lang="ru-RU" sz="2800" b="1" baseline="-25000" dirty="0" err="1" smtClean="0"/>
              <a:t>р-ра</a:t>
            </a:r>
            <a:r>
              <a:rPr lang="ru-RU" sz="2800" b="1" baseline="-25000" dirty="0" smtClean="0"/>
              <a:t>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5715008" y="3786190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143636" y="3714752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4214818"/>
            <a:ext cx="675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</a:t>
            </a:r>
            <a:r>
              <a:rPr lang="ru-RU" sz="2000" b="1" dirty="0" smtClean="0"/>
              <a:t>1</a:t>
            </a:r>
            <a:endParaRPr lang="ru-RU" sz="2800" dirty="0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4000496" y="3929066"/>
            <a:ext cx="2281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+mj-lt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% * 100 г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>
            <a:off x="4214810" y="4500570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500562" y="4500570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714744" y="4214818"/>
            <a:ext cx="437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15140" y="4214818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20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357950" y="421481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214678" y="5143512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</a:t>
            </a:r>
            <a:r>
              <a:rPr lang="ru-RU" sz="2000" b="1" dirty="0" smtClean="0"/>
              <a:t>2</a:t>
            </a:r>
            <a:endParaRPr lang="ru-RU" sz="2800" dirty="0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4286248" y="4929198"/>
            <a:ext cx="2040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+mj-lt"/>
                <a:ea typeface="Calibri" pitchFamily="34" charset="0"/>
                <a:cs typeface="Times New Roman" pitchFamily="18" charset="0"/>
              </a:rPr>
              <a:t>32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% * 50 г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357686" y="5500702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643438" y="5429264"/>
            <a:ext cx="1180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100%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929058" y="5214950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786578" y="5214950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16 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г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429388" y="521495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28596" y="6000768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 </a:t>
            </a:r>
            <a:r>
              <a:rPr lang="ru-RU" sz="2800" b="1" baseline="-25000" dirty="0" smtClean="0"/>
              <a:t>(общая)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2000232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 100 г + 50 г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43438" y="6072206"/>
            <a:ext cx="156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 150 г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/>
      <p:bldP spid="7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№ 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03920" cy="714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К 100 г 20%-ного раствора соли добавили 50 г 32%-ного раствора соли. Вычислить массовую долю растворенного вещества в полученном растворе.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357430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071678"/>
            <a:ext cx="2044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20 г + 16 г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285852" y="2643182"/>
            <a:ext cx="20717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14480" y="2714620"/>
            <a:ext cx="109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150 г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2357430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*100%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235743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2357430"/>
            <a:ext cx="957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24%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857628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Ответ:</a:t>
            </a:r>
            <a:endParaRPr lang="ru-RU" sz="2800" b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3857628"/>
            <a:ext cx="3446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ω </a:t>
            </a:r>
            <a:r>
              <a:rPr lang="ru-RU" sz="2800" b="1" dirty="0" smtClean="0"/>
              <a:t>= 0,24 или 24%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Домашнее задание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§ </a:t>
            </a:r>
            <a:r>
              <a:rPr lang="ru-RU" sz="3600" b="1" dirty="0" smtClean="0"/>
              <a:t>24</a:t>
            </a:r>
            <a:r>
              <a:rPr lang="ru-RU" sz="3600" b="1" dirty="0" smtClean="0"/>
              <a:t> </a:t>
            </a:r>
            <a:r>
              <a:rPr lang="ru-RU" sz="3600" b="1" dirty="0" smtClean="0"/>
              <a:t>прочитать;</a:t>
            </a:r>
          </a:p>
          <a:p>
            <a:r>
              <a:rPr lang="ru-RU" sz="3600" b="1" dirty="0" smtClean="0"/>
              <a:t>Стр. </a:t>
            </a:r>
            <a:r>
              <a:rPr lang="ru-RU" sz="3600" b="1" smtClean="0"/>
              <a:t>128 </a:t>
            </a:r>
            <a:r>
              <a:rPr lang="ru-RU" sz="3600" b="1" dirty="0" smtClean="0"/>
              <a:t>№ 5, 6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Концентрация растворов. Массовая доля растворенного вещества. 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6500858" cy="34052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Концентрация раствора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9900"/>
                </a:solidFill>
              </a:rPr>
              <a:t>Отношение количества растворенного вещества к количеству всего раствора</a:t>
            </a:r>
            <a:endParaRPr lang="ru-RU" sz="48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Растворы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9461" y="1693303"/>
            <a:ext cx="4055934" cy="1330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Концентрированные 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14876" y="1714488"/>
            <a:ext cx="4055934" cy="1330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Разбавленные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3214686"/>
            <a:ext cx="4055934" cy="300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Растворы с большой массовой долей растворенного вещества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714876" y="3214686"/>
            <a:ext cx="4055934" cy="300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Растворы с малой массовой долей растворенного вещества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500166" y="1428736"/>
            <a:ext cx="1714512" cy="2143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929322" y="1428736"/>
            <a:ext cx="1714512" cy="2143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2858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Виды выражения концентрации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71678"/>
            <a:ext cx="3770182" cy="9732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Молярная </a:t>
            </a:r>
            <a:endParaRPr lang="ru-RU" sz="40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628" y="2071678"/>
            <a:ext cx="3770182" cy="9732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Процентная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214414" y="1571612"/>
            <a:ext cx="1714512" cy="4286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0760" y="1571612"/>
            <a:ext cx="1714512" cy="4286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3286124"/>
            <a:ext cx="8501122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Массовая доля растворенного вещества</a:t>
            </a:r>
            <a:r>
              <a:rPr lang="ru-RU" sz="4000" b="1" dirty="0" smtClean="0"/>
              <a:t> – это отношение его массы к общей массе раствора и обознается буквой </a:t>
            </a:r>
            <a:r>
              <a:rPr lang="el-GR" sz="4000" b="1" dirty="0" smtClean="0"/>
              <a:t>ω</a:t>
            </a:r>
            <a:r>
              <a:rPr lang="ru-RU" sz="4000" b="1" dirty="0" smtClean="0"/>
              <a:t> (омега)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Массовая доля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3071834" cy="741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err="1" smtClean="0"/>
              <a:t>ω </a:t>
            </a:r>
            <a:r>
              <a:rPr lang="ru-RU" sz="3600" b="1" baseline="-25000" dirty="0" smtClean="0"/>
              <a:t>(</a:t>
            </a:r>
            <a:r>
              <a:rPr lang="ru-RU" sz="3600" b="1" baseline="-25000" dirty="0" err="1" smtClean="0"/>
              <a:t>раст</a:t>
            </a:r>
            <a:r>
              <a:rPr lang="ru-RU" sz="3600" b="1" baseline="-25000" dirty="0" smtClean="0"/>
              <a:t>. </a:t>
            </a:r>
            <a:r>
              <a:rPr lang="ru-RU" sz="3600" b="1" baseline="-25000" dirty="0" err="1" smtClean="0"/>
              <a:t>в-ва</a:t>
            </a:r>
            <a:r>
              <a:rPr lang="ru-RU" sz="3600" b="1" baseline="-25000" dirty="0" smtClean="0"/>
              <a:t>)</a:t>
            </a:r>
            <a:r>
              <a:rPr lang="ru-RU" sz="3600" b="1" dirty="0" smtClean="0"/>
              <a:t> =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428868"/>
            <a:ext cx="2893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m </a:t>
            </a:r>
            <a:r>
              <a:rPr lang="ru-RU" sz="3600" b="1" baseline="-25000" dirty="0"/>
              <a:t>(</a:t>
            </a:r>
            <a:r>
              <a:rPr lang="ru-RU" sz="3600" b="1" baseline="-25000" dirty="0" err="1"/>
              <a:t>раств</a:t>
            </a:r>
            <a:r>
              <a:rPr lang="ru-RU" sz="3600" b="1" baseline="-25000" dirty="0"/>
              <a:t>. </a:t>
            </a:r>
            <a:r>
              <a:rPr lang="ru-RU" sz="3600" b="1" baseline="-25000" dirty="0" err="1"/>
              <a:t>в-ва</a:t>
            </a:r>
            <a:r>
              <a:rPr lang="ru-RU" sz="3600" b="1" baseline="-25000" dirty="0"/>
              <a:t>)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3071810"/>
            <a:ext cx="1829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m </a:t>
            </a:r>
            <a:r>
              <a:rPr lang="ru-RU" sz="3600" b="1" baseline="-25000" dirty="0"/>
              <a:t>(</a:t>
            </a:r>
            <a:r>
              <a:rPr lang="ru-RU" sz="3600" b="1" baseline="-25000" dirty="0" err="1" smtClean="0"/>
              <a:t>р-ра</a:t>
            </a:r>
            <a:r>
              <a:rPr lang="ru-RU" sz="3600" b="1" baseline="-25000" dirty="0"/>
              <a:t>) </a:t>
            </a:r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071934" y="3214686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715140" y="2928934"/>
            <a:ext cx="168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*100%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143116"/>
            <a:ext cx="7500990" cy="2428892"/>
          </a:xfrm>
          <a:prstGeom prst="rect">
            <a:avLst/>
          </a:prstGeom>
          <a:noFill/>
          <a:ln w="508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Обычно массовую долю выражают в долях единицы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14686"/>
            <a:ext cx="3984496" cy="7589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4800" b="1" dirty="0" smtClean="0"/>
              <a:t>ω</a:t>
            </a:r>
            <a:r>
              <a:rPr lang="ru-RU" sz="4800" b="1" dirty="0" smtClean="0"/>
              <a:t> = 0,05 </a:t>
            </a:r>
            <a:endParaRPr lang="ru-RU" sz="48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00496" y="3429000"/>
            <a:ext cx="714380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86314" y="2500306"/>
            <a:ext cx="4143404" cy="278608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/>
              <a:t>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г содержится 5,0 г растворенного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вещества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84307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 отношению к растворам процент показывает, какая массовая доля растворенного вещества содержится в растворе массой 100 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12858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10% растворе содержится 10% растворенного вещества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3108" y="3500438"/>
            <a:ext cx="4714908" cy="1428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100 г раствора</a:t>
            </a:r>
            <a:endParaRPr kumimoji="0" lang="ru-RU" sz="40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71538" y="5143512"/>
            <a:ext cx="3000428" cy="1428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0 г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воды</a:t>
            </a:r>
            <a:endParaRPr kumimoji="0" lang="ru-RU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643306" y="5072074"/>
            <a:ext cx="4714908" cy="1428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0 г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Растворенного вещества</a:t>
            </a:r>
            <a:endParaRPr kumimoji="0" lang="ru-RU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2000232" y="4500570"/>
            <a:ext cx="714380" cy="785818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500826" y="4429132"/>
            <a:ext cx="714380" cy="928694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5" grpId="0"/>
      <p:bldP spid="6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означает выражение «15%-ный раствор»?</a:t>
            </a:r>
            <a:endParaRPr lang="ru-RU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643050"/>
            <a:ext cx="6413388" cy="8303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Масса раствора 100 г</a:t>
            </a:r>
            <a:endParaRPr lang="ru-RU" sz="36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3214686"/>
            <a:ext cx="4143404" cy="21431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г растворенного вещества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929190" y="3214686"/>
            <a:ext cx="3857652" cy="21431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ru-RU" sz="3600" b="1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3600" b="1" dirty="0" smtClean="0"/>
              <a:t>85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 воды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357158" y="2285992"/>
            <a:ext cx="785818" cy="857256"/>
          </a:xfrm>
          <a:prstGeom prst="curvedRight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786710" y="2214554"/>
            <a:ext cx="857256" cy="928694"/>
          </a:xfrm>
          <a:prstGeom prst="curvedLeft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733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Дайте названия следующим веществам</vt:lpstr>
      <vt:lpstr>Концентрация растворов. Массовая доля растворенного вещества. </vt:lpstr>
      <vt:lpstr>Концентрация раствора</vt:lpstr>
      <vt:lpstr>Растворы </vt:lpstr>
      <vt:lpstr>Виды выражения концентрации</vt:lpstr>
      <vt:lpstr>Массовая доля</vt:lpstr>
      <vt:lpstr>Обычно массовую долю выражают в долях единицы</vt:lpstr>
      <vt:lpstr>По отношению к растворам процент показывает, какая массовая доля растворенного вещества содержится в растворе массой 100 г</vt:lpstr>
      <vt:lpstr>Что означает выражение «15%-ный раствор»?</vt:lpstr>
      <vt:lpstr>Задача № 1</vt:lpstr>
      <vt:lpstr>Задача № 2</vt:lpstr>
      <vt:lpstr>Задача № 3</vt:lpstr>
      <vt:lpstr>Задача № 4</vt:lpstr>
      <vt:lpstr>Задача № 4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Концентрация растворов. Массовая доля растворенного вещества.</dc:title>
  <dc:creator>Admin</dc:creator>
  <cp:lastModifiedBy>sharik</cp:lastModifiedBy>
  <cp:revision>14</cp:revision>
  <dcterms:created xsi:type="dcterms:W3CDTF">2013-01-20T13:07:23Z</dcterms:created>
  <dcterms:modified xsi:type="dcterms:W3CDTF">2013-12-24T02:21:21Z</dcterms:modified>
</cp:coreProperties>
</file>