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3" r:id="rId24"/>
    <p:sldId id="279" r:id="rId25"/>
    <p:sldId id="280" r:id="rId26"/>
    <p:sldId id="281" r:id="rId27"/>
    <p:sldId id="285" r:id="rId28"/>
    <p:sldId id="28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616713-2143-4E01-B738-48CE374FBC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E0FBF-81EC-4B6D-A56E-DB9B1F00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lifeglobe.net/blogs/details?id=41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B%D0%BE%D1%89%D0%B0%D0%B4%D1%8C_%D0%9B%D0%B5%D0%BD%D0%B8%D0%BD%D0%B0_(%D0%92%D0%BE%D0%BB%D0%B3%D0%BE%D0%B3%D1%80%D0%B0%D0%B4)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%D0%92%D0%BE%D0%BB%D0%B3%D0%BE%D0%B3%D1%80%D0%B0%D0%B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0%B3%D0%BE%D0%B3%D1%80%D0%B0%D0%B4%D1%81%D0%BA%D0%B8%D0%B9_%D0%BF%D1%80%D0%BE%D1%81%D0%BF%D0%B5%D0%BA%D1%82" TargetMode="External"/><Relationship Id="rId2" Type="http://schemas.openxmlformats.org/officeDocument/2006/relationships/hyperlink" Target="http://ru.wikipedia.org/wiki/%D0%92%D0%BE%D0%BB%D0%B3%D0%BE%D0%B3%D1%80%D0%B0%D0%B4%D1%81%D0%BA%D0%B0%D1%8F_%D1%83%D0%BB%D0%B8%D1%86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1%82%D0%B0%D0%BB%D0%B8%D0%BD%D0%B3%D1%80%D0%B0%D0%B4%D1%81%D0%BA%D0%B0%D1%8F_%D0%B1%D0%B8%D1%82%D0%B2%D0%B0" TargetMode="External"/><Relationship Id="rId4" Type="http://schemas.openxmlformats.org/officeDocument/2006/relationships/hyperlink" Target="http://ru.wikipedia.org/wiki/%D0%92%D0%BE%D0%BB%D0%B3%D0%BE%D0%B3%D1%80%D0%B0%D0%B4%D1%81%D0%BA%D0%B8%D0%B9_%D0%BF%D1%80%D0%BE%D1%81%D0%BF%D0%B5%D0%BA%D1%82_(%D1%81%D1%82%D0%B0%D0%BD%D1%86%D0%B8%D1%8F_%D0%BC%D0%B5%D1%82%D1%80%D0%BE)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89" TargetMode="External"/><Relationship Id="rId2" Type="http://schemas.openxmlformats.org/officeDocument/2006/relationships/hyperlink" Target="http://ru.wikipedia.org/wiki/2_%D0%B8%D1%8E%D0%BB%D1%8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89" TargetMode="External"/><Relationship Id="rId2" Type="http://schemas.openxmlformats.org/officeDocument/2006/relationships/hyperlink" Target="http://ru.wikipedia.org/wiki/2_%D0%B8%D1%8E%D0%BB%D1%8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Город-герой ВОЛГОГРАД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496" y="4214818"/>
            <a:ext cx="5143504" cy="24288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Презентация подготовлена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Кочневой Т.В. 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кл.руководителем</a:t>
            </a:r>
            <a:r>
              <a:rPr lang="ru-RU" sz="2400" dirty="0" smtClean="0">
                <a:solidFill>
                  <a:srgbClr val="FF0000"/>
                </a:solidFill>
              </a:rPr>
              <a:t> 5 «а» класса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МБОУ СОШ № 9 г.Карабаново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2014 год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скульптура «Память поколений»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orelief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66" y="928670"/>
            <a:ext cx="7572448" cy="5679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42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мемориальная стела, посвященная городам-героям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5178062" cy="3878549"/>
          </a:xfrm>
        </p:spPr>
      </p:pic>
      <p:pic>
        <p:nvPicPr>
          <p:cNvPr id="11" name="Содержимое 10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2973968"/>
            <a:ext cx="5857884" cy="3884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</a:rPr>
              <a:t>Поднявшись по лестнице мы попадаем на Аллею пирамидальных тополей.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5" name="Содержимое 4" descr="prmtopolya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071546"/>
            <a:ext cx="85725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 Аллеи тополей лестница ведет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на площадь "Стоять насмерть".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9713634-bc1c-41cb-ae64-593f810927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857784" cy="485778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1785926"/>
            <a:ext cx="3471858" cy="43402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её центре расположен бассейн со скульптурой "Стоять насмерть». Как бы  из самой великой русской реки поднимается советский воин-богатырь и, презирая смерть, становится на защиту родного города.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tenyruiny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928934"/>
            <a:ext cx="435768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04_big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1285860"/>
            <a:ext cx="5214942" cy="39112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100" dirty="0" smtClean="0">
                <a:solidFill>
                  <a:srgbClr val="FF0000"/>
                </a:solidFill>
                <a:effectLst/>
              </a:rPr>
              <a:t>Стены-руины – </a:t>
            </a:r>
            <a:br>
              <a:rPr lang="ru-RU" sz="3100" dirty="0" smtClean="0">
                <a:solidFill>
                  <a:srgbClr val="FF0000"/>
                </a:solidFill>
                <a:effectLst/>
              </a:rPr>
            </a:br>
            <a:r>
              <a:rPr lang="ru-RU" sz="3100" dirty="0" smtClean="0">
                <a:solidFill>
                  <a:srgbClr val="FF0000"/>
                </a:solidFill>
                <a:effectLst/>
              </a:rPr>
              <a:t>это каменная книга и героическая летопись битвы. </a:t>
            </a:r>
            <a:endParaRPr lang="ru-RU" sz="31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3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31492" y="2786058"/>
            <a:ext cx="6412508" cy="40719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Далее  - Площадь героев (слева)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5718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amaev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785794"/>
            <a:ext cx="3000364" cy="28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000636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Справа — шесть скульптурных композиций, посвященных подвигам </a:t>
            </a:r>
            <a:r>
              <a:rPr lang="ru-RU" sz="2400" b="1" dirty="0" err="1" smtClean="0">
                <a:solidFill>
                  <a:srgbClr val="FF0000"/>
                </a:solidFill>
              </a:rPr>
              <a:t>сталинградцев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город-герой волгогр\normal_1284446331_sinhronno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4040"/>
            <a:ext cx="4071946" cy="3053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Зал Воинской славы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10302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500563" y="3765550"/>
            <a:ext cx="4643437" cy="3092450"/>
          </a:xfrm>
        </p:spPr>
      </p:pic>
      <p:pic>
        <p:nvPicPr>
          <p:cNvPr id="7" name="Рисунок 6" descr="zvsl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596" y="785794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город-герой волгогр\1284446325_smena_karaula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8579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</a:rPr>
              <a:t>площадь Скорби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1618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14422"/>
            <a:ext cx="5893606" cy="47149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642918"/>
            <a:ext cx="3214678" cy="62150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Над погибшим воином, склонилась мать. Скорбящая мать на Мамаевом кургане — это собирательный образ советских женщин, потерявших своих близких на войне. И в то же время это гневный протест против войн, уносящих миллионы молодых жизней.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</a:rPr>
              <a:t>Главный монумент</a:t>
            </a:r>
            <a:br>
              <a:rPr lang="ru-RU" sz="3200" dirty="0" smtClean="0">
                <a:solidFill>
                  <a:srgbClr val="FF0000"/>
                </a:solidFill>
                <a:effectLst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</a:rPr>
              <a:t> «Родина-мать зовет!»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0" y="1285875"/>
            <a:ext cx="4286250" cy="52863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Высота статуи 85 м вместе с мечом и 52 м без меча. </a:t>
            </a:r>
          </a:p>
          <a:p>
            <a:r>
              <a:rPr lang="ru-RU" dirty="0" smtClean="0"/>
              <a:t>Скульптура венчает весь ансамбль памятника на Мамаевом кургане.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2008 году Мамаев курган стал одним из чудес России, победив в финале конкурса </a:t>
            </a:r>
            <a:r>
              <a:rPr lang="ru-RU" u="sng" dirty="0" smtClean="0">
                <a:hlinkClick r:id="rId2"/>
              </a:rPr>
              <a:t>«Семь чудес России»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8695-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24472" y="1285860"/>
            <a:ext cx="4668191" cy="535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-14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714752"/>
            <a:ext cx="5072066" cy="3143248"/>
          </a:xfrm>
        </p:spPr>
      </p:pic>
      <p:pic>
        <p:nvPicPr>
          <p:cNvPr id="4" name="Содержимое 3" descr="251829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642918"/>
            <a:ext cx="5572132" cy="4179099"/>
          </a:xfrm>
        </p:spPr>
      </p:pic>
      <p:pic>
        <p:nvPicPr>
          <p:cNvPr id="10" name="Picture 3" descr="C:\Users\USER\Desktop\город-герой волгогр\Реплика_фонтана_Бармале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04049"/>
            <a:ext cx="4071934" cy="3053951"/>
          </a:xfrm>
          <a:prstGeom prst="rect">
            <a:avLst/>
          </a:prstGeom>
          <a:noFill/>
        </p:spPr>
      </p:pic>
      <p:pic>
        <p:nvPicPr>
          <p:cNvPr id="12" name="Содержимое 10" descr="kartinki24_city_0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24507" y="642918"/>
            <a:ext cx="3619493" cy="27146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Музей-панорама «Сталинградская битва»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ймурзина_Памяти_поколений_-_дни_воинской_славы_Сталинград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143340" y="3108802"/>
            <a:ext cx="5000660" cy="3749198"/>
          </a:xfrm>
        </p:spPr>
      </p:pic>
      <p:pic>
        <p:nvPicPr>
          <p:cNvPr id="6" name="Содержимое 5" descr="85138_volgogr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5072066" cy="42087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43636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Город-герой Волгоград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 </a:t>
            </a:r>
            <a:r>
              <a:rPr lang="ru-RU" sz="2200" dirty="0" smtClean="0">
                <a:solidFill>
                  <a:schemeClr val="bg1"/>
                </a:solidFill>
              </a:rPr>
              <a:t>1589 по 1925 </a:t>
            </a:r>
            <a:r>
              <a:rPr lang="ru-RU" sz="2200" dirty="0" err="1" smtClean="0">
                <a:solidFill>
                  <a:schemeClr val="bg1"/>
                </a:solidFill>
              </a:rPr>
              <a:t>Цари́цын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с 1925 по 1961 </a:t>
            </a:r>
            <a:r>
              <a:rPr lang="ru-RU" sz="2200" dirty="0" err="1" smtClean="0">
                <a:solidFill>
                  <a:schemeClr val="bg1"/>
                </a:solidFill>
              </a:rPr>
              <a:t>Сталингра́д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br>
              <a:rPr lang="ru-RU" sz="2200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786446" cy="14176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Военная техника на территории музея-панорамы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5" descr="PIC_01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94472" cy="4525963"/>
          </a:xfrm>
          <a:prstGeom prst="rect">
            <a:avLst/>
          </a:prstGeom>
        </p:spPr>
      </p:pic>
      <p:pic>
        <p:nvPicPr>
          <p:cNvPr id="5" name="Содержимое 4" descr="0c2ff316a35838b393df74710b8ee6d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3157315"/>
            <a:ext cx="4929190" cy="3700685"/>
          </a:xfrm>
        </p:spPr>
      </p:pic>
      <p:pic>
        <p:nvPicPr>
          <p:cNvPr id="8" name="Содержимое 4" descr="PIC_01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357298"/>
            <a:ext cx="4643438" cy="3482579"/>
          </a:xfrm>
          <a:prstGeom prst="rect">
            <a:avLst/>
          </a:prstGeom>
        </p:spPr>
      </p:pic>
      <p:pic>
        <p:nvPicPr>
          <p:cNvPr id="6" name="Содержимое 5" descr="28-700x466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529694" y="3786191"/>
            <a:ext cx="4614306" cy="3071810"/>
          </a:xfrm>
        </p:spPr>
      </p:pic>
      <p:pic>
        <p:nvPicPr>
          <p:cNvPr id="5122" name="Picture 2" descr="C:\Users\USER\Desktop\город-герой волгогр\t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80837" y="1214422"/>
            <a:ext cx="3627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 </a:t>
            </a:r>
            <a:r>
              <a:rPr lang="ru-RU" dirty="0" err="1" smtClean="0">
                <a:solidFill>
                  <a:srgbClr val="FF0000"/>
                </a:solidFill>
              </a:rPr>
              <a:t>Па́влова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(Дом Солдатской Славы)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avlov's_Hous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214422"/>
            <a:ext cx="5220894" cy="33874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4-этажный жилой дом, расположенный на </a:t>
            </a:r>
            <a:r>
              <a:rPr lang="ru-RU" dirty="0" smtClean="0">
                <a:solidFill>
                  <a:schemeClr val="bg1"/>
                </a:solidFill>
                <a:hlinkClick r:id="rId3" tooltip="Площадь Ленина (Волгоград)"/>
              </a:rPr>
              <a:t>площади  Ленина</a:t>
            </a:r>
            <a:r>
              <a:rPr lang="ru-RU" dirty="0" smtClean="0">
                <a:solidFill>
                  <a:schemeClr val="bg1"/>
                </a:solidFill>
              </a:rPr>
              <a:t> в </a:t>
            </a:r>
            <a:r>
              <a:rPr lang="ru-RU" dirty="0" smtClean="0">
                <a:solidFill>
                  <a:schemeClr val="bg1"/>
                </a:solidFill>
                <a:hlinkClick r:id="rId4" tooltip="Волгоград"/>
              </a:rPr>
              <a:t>Волгограде</a:t>
            </a:r>
            <a:r>
              <a:rPr lang="ru-RU" dirty="0" smtClean="0">
                <a:solidFill>
                  <a:schemeClr val="bg1"/>
                </a:solidFill>
              </a:rPr>
              <a:t>, в котором во время Сталинградской битвы держала оборону группа советских бойцов под руководством старшего сержанта Я. Ф. Павлова.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(на фото: дом после окончания Сталинградской битвы)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Дом Павлова стал символом мужества, стойкости и героизма.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4fae5e0c609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6528560" cy="5500702"/>
          </a:xfrm>
        </p:spPr>
      </p:pic>
      <p:pic>
        <p:nvPicPr>
          <p:cNvPr id="6" name="Содержимое 5" descr="Dom_Pavlova_Volgograd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0596" y="1333461"/>
            <a:ext cx="4143404" cy="5524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928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Набережная имени62 армии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fontan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771891" y="2828918"/>
            <a:ext cx="5372109" cy="4029082"/>
          </a:xfrm>
        </p:spPr>
      </p:pic>
      <p:pic>
        <p:nvPicPr>
          <p:cNvPr id="6" name="Содержимое 5" descr="0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714356"/>
            <a:ext cx="5576737" cy="388512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28586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rgbClr val="FF0000"/>
                </a:solidFill>
                <a:effectLst/>
              </a:rPr>
              <a:t>То́поль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пло́щади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Па́вших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/>
              </a:rPr>
              <a:t>борцо́в</a:t>
            </a:r>
            <a:r>
              <a:rPr lang="ru-RU" sz="2400" dirty="0" smtClean="0">
                <a:solidFill>
                  <a:srgbClr val="FF0000"/>
                </a:solidFill>
              </a:rPr>
              <a:t> — исторический и природный памятник Волгограда (на стволе многочисленные свидетельства военных действий</a:t>
            </a:r>
            <a:r>
              <a:rPr lang="ru-RU" sz="2800" dirty="0" smtClean="0">
                <a:solidFill>
                  <a:srgbClr val="FF0000"/>
                </a:solidFill>
              </a:rPr>
              <a:t>)</a:t>
            </a:r>
            <a:endParaRPr lang="ru-RU" sz="2800" dirty="0"/>
          </a:p>
        </p:txBody>
      </p:sp>
      <p:pic>
        <p:nvPicPr>
          <p:cNvPr id="6" name="Содержимое 5" descr="39_big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000497" y="3000372"/>
            <a:ext cx="5143503" cy="3857628"/>
          </a:xfrm>
        </p:spPr>
      </p:pic>
      <p:pic>
        <p:nvPicPr>
          <p:cNvPr id="6146" name="Picture 2" descr="C:\Users\USER\Desktop\город-герой волгогр\450px-Poplar_at_Pavshikh_Bortsov_square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1"/>
            <a:ext cx="4000496" cy="533399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714744" y="1428735"/>
            <a:ext cx="5429256" cy="12144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Тополь этот</a:t>
            </a:r>
            <a:br>
              <a:rPr lang="ru-RU" dirty="0" smtClean="0"/>
            </a:br>
            <a:r>
              <a:rPr lang="ru-RU" dirty="0" smtClean="0"/>
              <a:t>пронёс жизнь свою</a:t>
            </a:r>
            <a:br>
              <a:rPr lang="ru-RU" dirty="0" smtClean="0"/>
            </a:br>
            <a:r>
              <a:rPr lang="ru-RU" dirty="0" smtClean="0"/>
              <a:t>через битву великую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Фонтан «</a:t>
            </a:r>
            <a:r>
              <a:rPr lang="ru-RU" sz="3200" dirty="0" err="1" smtClean="0">
                <a:solidFill>
                  <a:srgbClr val="FF0000"/>
                </a:solidFill>
              </a:rPr>
              <a:t>Бармалей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 («Детский хоровод», «Крокодил», «Дети»)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ontan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1142984"/>
            <a:ext cx="3806190" cy="2724150"/>
          </a:xfrm>
        </p:spPr>
      </p:pic>
      <p:pic>
        <p:nvPicPr>
          <p:cNvPr id="10" name="Содержимое 9" descr="958535e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214810" y="3617714"/>
            <a:ext cx="4929190" cy="3310773"/>
          </a:xfrm>
        </p:spPr>
      </p:pic>
      <p:pic>
        <p:nvPicPr>
          <p:cNvPr id="7170" name="Picture 2" descr="C:\Users\USER\Desktop\город-герой волгогр\Реплика_фонтана_Бармале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4"/>
            <a:ext cx="4286248" cy="3214686"/>
          </a:xfrm>
          <a:prstGeom prst="rect">
            <a:avLst/>
          </a:prstGeom>
          <a:noFill/>
        </p:spPr>
      </p:pic>
      <p:pic>
        <p:nvPicPr>
          <p:cNvPr id="7172" name="Picture 4" descr="C:\Users\USER\Desktop\город-герой волгогр\400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071546"/>
            <a:ext cx="4071934" cy="281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Ж/Д вокзал г. Волгограда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Содержимое 5" descr="811_64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3437" y="714356"/>
            <a:ext cx="4514853" cy="3386140"/>
          </a:xfrm>
        </p:spPr>
      </p:pic>
      <p:pic>
        <p:nvPicPr>
          <p:cNvPr id="8194" name="Picture 2" descr="C:\Users\USER\Desktop\город-герой волгогр\clip_image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3810020"/>
            <a:ext cx="2285984" cy="3047979"/>
          </a:xfrm>
          <a:prstGeom prst="rect">
            <a:avLst/>
          </a:prstGeom>
          <a:noFill/>
        </p:spPr>
      </p:pic>
      <p:pic>
        <p:nvPicPr>
          <p:cNvPr id="8195" name="Picture 3" descr="C:\Users\USER\Desktop\город-герой волгогр\volgograd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5135554" cy="335865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4214818"/>
            <a:ext cx="6429388" cy="264318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ТЕРАКТ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29 декабря 2013 года террорист-смертник взорвал самодельную бомбу на железнодорожном вокзале города.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город-герой волгогр\9cc94bc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428992" cy="2571744"/>
          </a:xfrm>
          <a:prstGeom prst="rect">
            <a:avLst/>
          </a:prstGeom>
          <a:noFill/>
        </p:spPr>
      </p:pic>
      <p:pic>
        <p:nvPicPr>
          <p:cNvPr id="1026" name="Picture 2" descr="C:\Users\USER\Desktop\город-герой волгогр\1388397479_fb25a786c142eab08b735ca26603b2f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1554" y="4460374"/>
            <a:ext cx="4262446" cy="2397626"/>
          </a:xfrm>
          <a:prstGeom prst="rect">
            <a:avLst/>
          </a:prstGeom>
          <a:noFill/>
        </p:spPr>
      </p:pic>
      <p:pic>
        <p:nvPicPr>
          <p:cNvPr id="5" name="Содержимое 4" descr="98712248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038600" cy="2289175"/>
          </a:xfrm>
        </p:spPr>
      </p:pic>
      <p:pic>
        <p:nvPicPr>
          <p:cNvPr id="1027" name="Picture 3" descr="C:\Users\USER\Desktop\город-герой волгогр\DETAIL_PICTURE__97820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60553"/>
            <a:ext cx="4000496" cy="2997447"/>
          </a:xfrm>
          <a:prstGeom prst="rect">
            <a:avLst/>
          </a:prstGeom>
          <a:noFill/>
        </p:spPr>
      </p:pic>
      <p:pic>
        <p:nvPicPr>
          <p:cNvPr id="1029" name="Picture 5" descr="C:\Users\USER\Desktop\город-герой волгогр\107510693_large_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1571612"/>
            <a:ext cx="46863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Улицы городов, названные в честь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Волгогрда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В настоящее время Волгоград является побратимом 24 городов. В многих из них есть </a:t>
            </a:r>
            <a:r>
              <a:rPr lang="ru-RU" b="1" u="sng" dirty="0" smtClean="0">
                <a:solidFill>
                  <a:schemeClr val="bg1"/>
                </a:solidFill>
                <a:hlinkClick r:id="rId2" tooltip="Волгоградская улица"/>
              </a:rPr>
              <a:t>Волгоградская улица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городах Российской Федерации и бывшего СССР также есть улицы, названные в честь Волгограда. В Москве есть </a:t>
            </a:r>
            <a:r>
              <a:rPr lang="ru-RU" b="1" u="sng" dirty="0" smtClean="0">
                <a:solidFill>
                  <a:schemeClr val="bg1"/>
                </a:solidFill>
                <a:hlinkClick r:id="rId3" tooltip="Волгоградский проспект"/>
              </a:rPr>
              <a:t>Волгоградский проспект</a:t>
            </a:r>
            <a:r>
              <a:rPr lang="ru-RU" b="1" dirty="0" smtClean="0">
                <a:solidFill>
                  <a:schemeClr val="bg1"/>
                </a:solidFill>
              </a:rPr>
              <a:t> и одноимённая </a:t>
            </a:r>
            <a:r>
              <a:rPr lang="ru-RU" b="1" u="sng" dirty="0" smtClean="0">
                <a:solidFill>
                  <a:schemeClr val="bg1"/>
                </a:solidFill>
                <a:hlinkClick r:id="rId4" tooltip="Волгоградский проспект (станция метро)"/>
              </a:rPr>
              <a:t>станция метро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u="sng" dirty="0" smtClean="0">
                <a:solidFill>
                  <a:schemeClr val="bg1"/>
                </a:solidFill>
                <a:hlinkClick r:id="rId5" tooltip="Сталинградская битва"/>
              </a:rPr>
              <a:t>Значительное количество улиц, проспектов, площадей</a:t>
            </a:r>
            <a:r>
              <a:rPr lang="ru-RU" b="1" dirty="0" smtClean="0">
                <a:solidFill>
                  <a:schemeClr val="bg1"/>
                </a:solidFill>
              </a:rPr>
              <a:t> названо в память о Сталинградской битве.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Города , в которых есть Волгоградская улица: </a:t>
            </a:r>
            <a:r>
              <a:rPr lang="ru-RU" b="1" dirty="0" smtClean="0">
                <a:solidFill>
                  <a:srgbClr val="FF0000"/>
                </a:solidFill>
              </a:rPr>
              <a:t>Алма-Ата, Астрахань,  Владивосток, Волгоград, Гусь-Хрустальный, Иваново, Киев, Минск, Сочи, Ярославль, Новороссийск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071538" y="857232"/>
            <a:ext cx="7500990" cy="5451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Мы желаем всем мирного неба над головой, ценить и беречь то, что у нас есть! </a:t>
            </a:r>
          </a:p>
          <a:p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00108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/>
                <a:hlinkClick r:id="rId2" tooltip="2 июля"/>
              </a:rPr>
              <a:t>2 июля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 </a:t>
            </a:r>
            <a:r>
              <a:rPr lang="ru-RU" sz="2400" b="1" u="sng" dirty="0" smtClean="0">
                <a:solidFill>
                  <a:srgbClr val="C00000"/>
                </a:solidFill>
                <a:effectLst/>
                <a:hlinkClick r:id="rId3" tooltip="1589"/>
              </a:rPr>
              <a:t>1589</a:t>
            </a:r>
            <a:r>
              <a:rPr lang="ru-RU" sz="2400" b="1" u="sng" dirty="0" smtClean="0">
                <a:solidFill>
                  <a:srgbClr val="C00000"/>
                </a:solidFill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Принято считать днём основания города Царицына.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429256" y="1142984"/>
            <a:ext cx="3429024" cy="4983179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Царица - название реки, которая впадает в Волгу. Сам город располагался на острове, который называли жёлтым.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Сначала это была крепость, которая контролировала торговые пути, проходящие через Волгу. Здесь шла оживлённая торговля рыбой и солью. Вскоре здесь появляется своя таможня, город превращается в крупный промышленный и торговый центр.</a:t>
            </a:r>
          </a:p>
          <a:p>
            <a:endParaRPr lang="ru-RU" dirty="0"/>
          </a:p>
        </p:txBody>
      </p:sp>
      <p:pic>
        <p:nvPicPr>
          <p:cNvPr id="4" name="Содержимое 3" descr="300px-Вид_города_Царицына_в_первой_половине_XVII_века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2844" y="1142984"/>
            <a:ext cx="516863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2 июля"/>
              </a:rPr>
              <a:t>2 июля</a:t>
            </a:r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7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1589"/>
              </a:rPr>
              <a:t>1589</a:t>
            </a:r>
            <a:r>
              <a:rPr lang="ru-RU" sz="2700" u="sng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u="sng" dirty="0" smtClean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Принято считать днём основания города Царицына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4143404" cy="3071834"/>
          </a:xfrm>
        </p:spPr>
        <p:txBody>
          <a:bodyPr>
            <a:normAutofit fontScale="32500" lnSpcReduction="20000"/>
          </a:bodyPr>
          <a:lstStyle/>
          <a:p>
            <a:r>
              <a:rPr lang="ru-RU" cap="none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6200" u="sng" cap="none" dirty="0" smtClean="0">
                <a:solidFill>
                  <a:schemeClr val="bg1"/>
                </a:solidFill>
              </a:rPr>
              <a:t>Царица - название реки, которая впадает в Волгу</a:t>
            </a:r>
            <a:r>
              <a:rPr lang="ru-RU" sz="6200" cap="none" dirty="0" smtClean="0">
                <a:solidFill>
                  <a:schemeClr val="bg1"/>
                </a:solidFill>
              </a:rPr>
              <a:t>. Сам город располагался на острове, который называли жёлтым. Сначала это была крепость, которая контролировала торговые пути, проходящие через волгу. Здесь шла оживлённая торговля рыбой и солью..</a:t>
            </a:r>
          </a:p>
          <a:p>
            <a:endParaRPr lang="ru-RU" sz="5000" cap="none" dirty="0" smtClean="0"/>
          </a:p>
          <a:p>
            <a:endParaRPr lang="ru-RU" cap="none" dirty="0" smtClean="0"/>
          </a:p>
          <a:p>
            <a:endParaRPr lang="ru-RU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072066" y="1071546"/>
            <a:ext cx="3857652" cy="785818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chemeClr val="bg1"/>
                </a:solidFill>
              </a:rPr>
              <a:t>Город был основан воеводой Григорием Засекиным</a:t>
            </a:r>
            <a:endParaRPr lang="ru-RU" sz="2000" dirty="0"/>
          </a:p>
        </p:txBody>
      </p:sp>
      <p:pic>
        <p:nvPicPr>
          <p:cNvPr id="10" name="Содержимое 9" descr="300px-Вид_города_Царицына_в_первой_половине_XVII_века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285720" y="3500438"/>
            <a:ext cx="4627276" cy="3143248"/>
          </a:xfrm>
        </p:spPr>
      </p:pic>
      <p:pic>
        <p:nvPicPr>
          <p:cNvPr id="11" name="Содержимое 10" descr="58949943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214942" y="1785926"/>
            <a:ext cx="3598659" cy="4798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Флаг Волгограда     Герб Волгограда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Volgograd199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4929222" cy="3286148"/>
          </a:xfrm>
        </p:spPr>
      </p:pic>
      <p:pic>
        <p:nvPicPr>
          <p:cNvPr id="22" name="Содержимое 21" descr="Coat_of_Arms_of_Volgograd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500174"/>
            <a:ext cx="3714776" cy="4364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17 июля 1942 г. гитлеровская Германия нападает на Сталинград. </a:t>
            </a:r>
            <a:br>
              <a:rPr lang="ru-RU" sz="2400" dirty="0" smtClean="0">
                <a:solidFill>
                  <a:srgbClr val="FF0000"/>
                </a:solidFill>
                <a:effectLst/>
              </a:rPr>
            </a:br>
            <a:r>
              <a:rPr lang="ru-RU" sz="2400" u="sng" dirty="0" smtClean="0"/>
              <a:t>Оборона</a:t>
            </a:r>
            <a:r>
              <a:rPr lang="ru-RU" sz="2400" dirty="0" smtClean="0"/>
              <a:t> </a:t>
            </a:r>
            <a:r>
              <a:rPr lang="ru-RU" sz="2400" u="sng" dirty="0" smtClean="0"/>
              <a:t>Сталинграда длилась с 17 июля 1942 по 2 февраля 1943 года</a:t>
            </a:r>
            <a:r>
              <a:rPr lang="ru-RU" sz="2400" dirty="0" smtClean="0"/>
              <a:t> 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Содержимое 6" descr="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00174"/>
            <a:ext cx="4286280" cy="2857520"/>
          </a:xfrm>
        </p:spPr>
      </p:pic>
      <p:pic>
        <p:nvPicPr>
          <p:cNvPr id="4" name="Содержимое 3" descr="http://historykratko.com/images/kratkoe-soderzhanie-stalingradskoy-bitvy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43314"/>
            <a:ext cx="535781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Безымя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54" y="1214423"/>
            <a:ext cx="3836946" cy="2428892"/>
          </a:xfrm>
          <a:prstGeom prst="rect">
            <a:avLst/>
          </a:prstGeom>
        </p:spPr>
      </p:pic>
      <p:pic>
        <p:nvPicPr>
          <p:cNvPr id="8" name="Содержимое 3" descr="0012-012-Boi-za-Mamaev-kurgan-prodolzhalis-135-suto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318195"/>
            <a:ext cx="3386406" cy="253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ород-герой волгогр\1304669292_936046_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57674"/>
            <a:ext cx="4071934" cy="4400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6430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</a:rPr>
              <a:t>8 мая 1965 г. Волгограду было присвоено звание «Города-героя».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Основные достопримечательности сегодняшнего Волгограда связаны с историей Сталинградской битвы.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" name="Содержимое 6" descr="1-14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857620" y="1325548"/>
            <a:ext cx="5286380" cy="2936877"/>
          </a:xfrm>
        </p:spPr>
      </p:pic>
      <p:pic>
        <p:nvPicPr>
          <p:cNvPr id="4101" name="Picture 5" descr="C:\Users\USER\Desktop\город-герой волгогр\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85860"/>
            <a:ext cx="2857488" cy="2140326"/>
          </a:xfrm>
          <a:prstGeom prst="rect">
            <a:avLst/>
          </a:prstGeom>
          <a:noFill/>
        </p:spPr>
      </p:pic>
      <p:pic>
        <p:nvPicPr>
          <p:cNvPr id="4102" name="Picture 6" descr="C:\Users\USER\Desktop\город-герой волгогр\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4071941"/>
            <a:ext cx="3714744" cy="278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5-015-Stalingradska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400816" cy="1714512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effectLst/>
              </a:rPr>
              <a:t>Мамаев-курган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одна из главных достопримечательностей города (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открыт</a:t>
            </a:r>
            <a:r>
              <a:rPr lang="ru-RU" sz="2800" dirty="0" smtClean="0">
                <a:solidFill>
                  <a:srgbClr val="FF0000"/>
                </a:solidFill>
              </a:rPr>
              <a:t> в 1968 г.) 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0378996_main_stag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29058" y="2946794"/>
            <a:ext cx="5214942" cy="3911206"/>
          </a:xfrm>
        </p:spPr>
      </p:pic>
      <p:pic>
        <p:nvPicPr>
          <p:cNvPr id="11" name="Содержимое 10" descr="mamaev-kurgan-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357298"/>
            <a:ext cx="5730509" cy="3820339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 подножия кургана до его вершины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насчитывается</a:t>
            </a:r>
            <a:r>
              <a:rPr lang="ru-RU" sz="2800" dirty="0" smtClean="0">
                <a:solidFill>
                  <a:srgbClr val="FF0000"/>
                </a:solidFill>
              </a:rPr>
              <a:t> 200 ступеней — по числу дней Сталинградской битвы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</TotalTime>
  <Words>432</Words>
  <Application>Microsoft Office PowerPoint</Application>
  <PresentationFormat>Экран (4:3)</PresentationFormat>
  <Paragraphs>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Город-герой ВОЛГОГРАД</vt:lpstr>
      <vt:lpstr>Город-герой Волгоград с 1589 по 1925 Цари́цын с 1925 по 1961 Сталингра́д  </vt:lpstr>
      <vt:lpstr>2 июля 1589 Принято считать днём основания города Царицына.</vt:lpstr>
      <vt:lpstr>2 июля 1589 Принято считать днём основания города Царицына.</vt:lpstr>
      <vt:lpstr>Флаг Волгограда     Герб Волгограда</vt:lpstr>
      <vt:lpstr> 17 июля 1942 г. гитлеровская Германия нападает на Сталинград.  Оборона Сталинграда длилась с 17 июля 1942 по 2 февраля 1943 года </vt:lpstr>
      <vt:lpstr>8 мая 1965 г. Волгограду было присвоено звание «Города-героя». Основные достопримечательности сегодняшнего Волгограда связаны с историей Сталинградской битвы.  </vt:lpstr>
      <vt:lpstr>Мамаев-курган  одна из главных достопримечательностей города (открыт в 1968 г.) </vt:lpstr>
      <vt:lpstr>От подножия кургана до его вершины насчитывается 200 ступеней — по числу дней Сталинградской битвы</vt:lpstr>
      <vt:lpstr>скульптура «Память поколений»</vt:lpstr>
      <vt:lpstr>мемориальная стела, посвященная городам-героям </vt:lpstr>
      <vt:lpstr>Поднявшись по лестнице мы попадаем на Аллею пирамидальных тополей. </vt:lpstr>
      <vt:lpstr>С Аллеи тополей лестница ведет  на площадь "Стоять насмерть". </vt:lpstr>
      <vt:lpstr> Стены-руины –  это каменная книга и героическая летопись битвы. </vt:lpstr>
      <vt:lpstr>Далее  - Площадь героев (слева) </vt:lpstr>
      <vt:lpstr>Зал Воинской славы</vt:lpstr>
      <vt:lpstr>площадь Скорби</vt:lpstr>
      <vt:lpstr>Главный монумент  «Родина-мать зовет!»</vt:lpstr>
      <vt:lpstr>Музей-панорама «Сталинградская битва»</vt:lpstr>
      <vt:lpstr>Военная техника на территории музея-панорамы</vt:lpstr>
      <vt:lpstr>Дом Па́влова  (Дом Солдатской Славы) </vt:lpstr>
      <vt:lpstr>Дом Павлова стал символом мужества, стойкости и героизма. </vt:lpstr>
      <vt:lpstr>Набережная имени62 армии</vt:lpstr>
      <vt:lpstr>То́поль на пло́щади Па́вших борцо́в — исторический и природный памятник Волгограда (на стволе многочисленные свидетельства военных действий)</vt:lpstr>
      <vt:lpstr>Фонтан «Бармалей»  («Детский хоровод», «Крокодил», «Дети»)</vt:lpstr>
      <vt:lpstr>Ж/Д вокзал г. Волгограда</vt:lpstr>
      <vt:lpstr>Слайд 27</vt:lpstr>
      <vt:lpstr>Улицы городов, названные в честь Волгогрда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Город-герой ВОЛГОГРАД</dc:title>
  <dc:creator>USER</dc:creator>
  <cp:lastModifiedBy>USER</cp:lastModifiedBy>
  <cp:revision>64</cp:revision>
  <dcterms:created xsi:type="dcterms:W3CDTF">2014-01-27T15:22:28Z</dcterms:created>
  <dcterms:modified xsi:type="dcterms:W3CDTF">2014-02-25T12:17:52Z</dcterms:modified>
</cp:coreProperties>
</file>