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73" r:id="rId4"/>
    <p:sldId id="258" r:id="rId5"/>
    <p:sldId id="260" r:id="rId6"/>
    <p:sldId id="259" r:id="rId7"/>
    <p:sldId id="272" r:id="rId8"/>
    <p:sldId id="262" r:id="rId9"/>
    <p:sldId id="263" r:id="rId10"/>
    <p:sldId id="264" r:id="rId11"/>
    <p:sldId id="271" r:id="rId12"/>
    <p:sldId id="270" r:id="rId13"/>
    <p:sldId id="265" r:id="rId14"/>
    <p:sldId id="266" r:id="rId15"/>
    <p:sldId id="267" r:id="rId16"/>
    <p:sldId id="268" r:id="rId17"/>
    <p:sldId id="269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1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ru-RU" smtClean="0"/>
              <a:t>Сафарова М.А., Саратов, 2013 г.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ru-RU" smtClean="0"/>
              <a:t>19.10.2013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7E4312-4C65-479F-8331-CEA9A82EA15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ru-RU" smtClean="0"/>
              <a:t>Сафарова М.А., Саратов, 2013 г.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ru-RU" smtClean="0"/>
              <a:t>19.10.2013</a:t>
            </a:r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CB66E9-CA41-4736-BCD3-E115AD00551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 smtClean="0"/>
              <a:t>Сафарова М.А., Саратов, 2013 г.</a:t>
            </a:r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6" name="Верхний колонтитул 5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 smtClean="0"/>
              <a:t>Сафарова М.А., Саратов, 2013 г.</a:t>
            </a:r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89E0D-1CCF-4110-A08E-00E5356E6717}" type="datetime1">
              <a:rPr lang="ru-RU" smtClean="0"/>
              <a:pPr/>
              <a:t>20.10.2013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BEBA041-B34B-4A1B-B363-82E3C96383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040CB-DCA3-4575-8422-13A14DBDA629}" type="datetime1">
              <a:rPr lang="ru-RU" smtClean="0"/>
              <a:pPr/>
              <a:t>20.10.2013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BA041-B34B-4A1B-B363-82E3C96383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89FB1-2E6E-471C-8C46-1ADE8EE6F490}" type="datetime1">
              <a:rPr lang="ru-RU" smtClean="0"/>
              <a:pPr/>
              <a:t>20.10.2013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BA041-B34B-4A1B-B363-82E3C96383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902CE-D471-485C-B787-67FF62A10E78}" type="datetime1">
              <a:rPr lang="ru-RU" smtClean="0"/>
              <a:pPr/>
              <a:t>20.10.2013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BEBA041-B34B-4A1B-B363-82E3C96383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8C7F8-894F-4D7B-B19C-FC46C672B68B}" type="datetime1">
              <a:rPr lang="ru-RU" smtClean="0"/>
              <a:pPr/>
              <a:t>20.10.2013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BA041-B34B-4A1B-B363-82E3C963835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7B9DA-2716-4F25-B6D5-C4586674C998}" type="datetime1">
              <a:rPr lang="ru-RU" smtClean="0"/>
              <a:pPr/>
              <a:t>20.10.2013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BA041-B34B-4A1B-B363-82E3C96383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A34FD-BEB7-4AA6-989E-1DC3FC8D3369}" type="datetime1">
              <a:rPr lang="ru-RU" smtClean="0"/>
              <a:pPr/>
              <a:t>20.10.2013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FBEBA041-B34B-4A1B-B363-82E3C963835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CC4B7-39F7-408A-89AD-05225BB791AF}" type="datetime1">
              <a:rPr lang="ru-RU" smtClean="0"/>
              <a:pPr/>
              <a:t>20.10.2013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BA041-B34B-4A1B-B363-82E3C96383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D9A44-33A6-40FB-9180-FB18A498B192}" type="datetime1">
              <a:rPr lang="ru-RU" smtClean="0"/>
              <a:pPr/>
              <a:t>20.10.2013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BA041-B34B-4A1B-B363-82E3C96383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D1959-B721-4E33-BCF0-CE134766D44E}" type="datetime1">
              <a:rPr lang="ru-RU" smtClean="0"/>
              <a:pPr/>
              <a:t>20.10.2013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BA041-B34B-4A1B-B363-82E3C96383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0664E-5233-424F-B419-6D0BB8AEF456}" type="datetime1">
              <a:rPr lang="ru-RU" smtClean="0"/>
              <a:pPr/>
              <a:t>20.10.2013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BA041-B34B-4A1B-B363-82E3C963835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ED198F1-81FD-4EAD-8138-2A750C679C12}" type="datetime1">
              <a:rPr lang="ru-RU" smtClean="0"/>
              <a:pPr/>
              <a:t>20.10.2013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BEBA041-B34B-4A1B-B363-82E3C963835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7" Type="http://schemas.openxmlformats.org/officeDocument/2006/relationships/image" Target="../media/image9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slide" Target="slide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3643314"/>
            <a:ext cx="8458200" cy="933043"/>
          </a:xfrm>
        </p:spPr>
        <p:txBody>
          <a:bodyPr/>
          <a:lstStyle/>
          <a:p>
            <a:r>
              <a:rPr lang="ru-RU" sz="1800" dirty="0" smtClean="0"/>
              <a:t>Презентация к уроку: </a:t>
            </a:r>
            <a:br>
              <a:rPr lang="ru-RU" sz="1800" dirty="0" smtClean="0"/>
            </a:br>
            <a:r>
              <a:rPr lang="ru-RU" dirty="0" smtClean="0"/>
              <a:t>Гибридизация </a:t>
            </a:r>
            <a:r>
              <a:rPr lang="ru-RU" dirty="0" smtClean="0"/>
              <a:t>Атома Углерода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4572008"/>
            <a:ext cx="8458200" cy="1500198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ФИО </a:t>
            </a:r>
            <a:r>
              <a:rPr lang="ru-RU" dirty="0" smtClean="0"/>
              <a:t>автора: Сафарова Марина Александровна</a:t>
            </a:r>
          </a:p>
          <a:p>
            <a:r>
              <a:rPr lang="ru-RU" dirty="0" smtClean="0"/>
              <a:t>Должность: учитель химии МОУ </a:t>
            </a:r>
            <a:r>
              <a:rPr lang="ru-RU" dirty="0" smtClean="0"/>
              <a:t>Лицея №15 Заводского района г.Саратова</a:t>
            </a:r>
            <a:endParaRPr lang="ru-RU" dirty="0" smtClean="0"/>
          </a:p>
          <a:p>
            <a:r>
              <a:rPr lang="ru-RU" dirty="0" smtClean="0"/>
              <a:t>Предметная область: химия</a:t>
            </a:r>
          </a:p>
          <a:p>
            <a:r>
              <a:rPr lang="ru-RU" dirty="0" smtClean="0"/>
              <a:t>Участники : обучающие 10 класса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941596" y="0"/>
            <a:ext cx="3202404" cy="2776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 descr="https://encrypted-tbn2.gstatic.com/images?q=tbn:ANd9GcSbnrr6JjuFW9zKsiVrjCTb0hOVYX0819ONoGveRg-8wABmB00nz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lum bright="29000" contrast="-35000"/>
          </a:blip>
          <a:srcRect/>
          <a:stretch>
            <a:fillRect/>
          </a:stretch>
        </p:blipFill>
        <p:spPr bwMode="auto">
          <a:xfrm>
            <a:off x="214282" y="285728"/>
            <a:ext cx="2500330" cy="2500332"/>
          </a:xfrm>
          <a:prstGeom prst="rect">
            <a:avLst/>
          </a:prstGeom>
          <a:noFill/>
        </p:spPr>
      </p:pic>
      <p:pic>
        <p:nvPicPr>
          <p:cNvPr id="1030" name="Picture 6" descr="http://www.bestreferat.ru/images/paper/81/32/4583281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0298" y="1714488"/>
            <a:ext cx="3551332" cy="1833570"/>
          </a:xfrm>
          <a:prstGeom prst="rect">
            <a:avLst/>
          </a:prstGeom>
          <a:noFill/>
        </p:spPr>
      </p:pic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2428860" y="6215082"/>
            <a:ext cx="3352800" cy="288925"/>
          </a:xfrm>
        </p:spPr>
        <p:txBody>
          <a:bodyPr/>
          <a:lstStyle/>
          <a:p>
            <a:pPr algn="ctr"/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Саратов, 2013 г.</a:t>
            </a:r>
            <a:endParaRPr lang="ru-RU" sz="16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lum bright="21000" contrast="-23000"/>
          </a:blip>
          <a:srcRect/>
          <a:stretch>
            <a:fillRect/>
          </a:stretch>
        </p:blipFill>
        <p:spPr bwMode="auto">
          <a:xfrm>
            <a:off x="1071538" y="214290"/>
            <a:ext cx="6907213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lum bright="30000" contrast="-2000"/>
          </a:blip>
          <a:srcRect/>
          <a:stretch>
            <a:fillRect/>
          </a:stretch>
        </p:blipFill>
        <p:spPr bwMode="auto">
          <a:xfrm>
            <a:off x="1285852" y="2357430"/>
            <a:ext cx="6643734" cy="2134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14282" y="4500570"/>
            <a:ext cx="85725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/>
              <a:t>В соединениях с двойной </a:t>
            </a:r>
            <a:r>
              <a:rPr lang="en-US" sz="2400" dirty="0" smtClean="0"/>
              <a:t>C-C- </a:t>
            </a:r>
            <a:r>
              <a:rPr lang="ru-RU" sz="2400" dirty="0" smtClean="0"/>
              <a:t>связью </a:t>
            </a:r>
            <a:r>
              <a:rPr lang="ru-RU" sz="2400" dirty="0" err="1" smtClean="0"/>
              <a:t>гибридизованные</a:t>
            </a:r>
            <a:r>
              <a:rPr lang="ru-RU" sz="2400" dirty="0" smtClean="0"/>
              <a:t>  </a:t>
            </a:r>
            <a:r>
              <a:rPr lang="en-US" sz="2400" dirty="0" smtClean="0"/>
              <a:t>sp</a:t>
            </a:r>
            <a:r>
              <a:rPr lang="en-US" sz="2400" baseline="30000" dirty="0" smtClean="0"/>
              <a:t>2</a:t>
            </a:r>
            <a:r>
              <a:rPr lang="ru-RU" sz="2400" dirty="0" smtClean="0"/>
              <a:t>- </a:t>
            </a:r>
            <a:r>
              <a:rPr lang="ru-RU" sz="2400" dirty="0" err="1" smtClean="0"/>
              <a:t>орбитали</a:t>
            </a:r>
            <a:r>
              <a:rPr lang="ru-RU" sz="2400" dirty="0" smtClean="0"/>
              <a:t> расположены в одной плоскости, образуя </a:t>
            </a:r>
            <a:r>
              <a:rPr lang="el-GR" sz="2400" dirty="0" smtClean="0"/>
              <a:t>σ</a:t>
            </a:r>
            <a:r>
              <a:rPr lang="ru-RU" sz="2400" dirty="0" smtClean="0"/>
              <a:t>-связи. </a:t>
            </a:r>
            <a:r>
              <a:rPr lang="ru-RU" sz="2400" dirty="0" err="1" smtClean="0"/>
              <a:t>Негибридизованные</a:t>
            </a:r>
            <a:r>
              <a:rPr lang="ru-RU" sz="2400" dirty="0" smtClean="0"/>
              <a:t> </a:t>
            </a:r>
            <a:r>
              <a:rPr lang="ru-RU" sz="2400" dirty="0" err="1" smtClean="0"/>
              <a:t>р-орбитали</a:t>
            </a:r>
            <a:r>
              <a:rPr lang="ru-RU" sz="2400" dirty="0" smtClean="0"/>
              <a:t> перекрываются в перпендикулярной плоскости, образуя </a:t>
            </a:r>
            <a:r>
              <a:rPr lang="el-GR" sz="2400" dirty="0" smtClean="0"/>
              <a:t>π</a:t>
            </a:r>
            <a:r>
              <a:rPr lang="ru-RU" sz="2400" dirty="0" smtClean="0"/>
              <a:t>-связь. Длина двойной С-С-связи составляет </a:t>
            </a:r>
            <a:r>
              <a:rPr lang="ru-RU" sz="2400" dirty="0" smtClean="0">
                <a:solidFill>
                  <a:srgbClr val="FF0000"/>
                </a:solidFill>
              </a:rPr>
              <a:t>0,134 нм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ижний колонтитул 6"/>
          <p:cNvSpPr txBox="1">
            <a:spLocks/>
          </p:cNvSpPr>
          <p:nvPr/>
        </p:nvSpPr>
        <p:spPr>
          <a:xfrm>
            <a:off x="500034" y="6357958"/>
            <a:ext cx="3352800" cy="288925"/>
          </a:xfrm>
          <a:prstGeom prst="rect">
            <a:avLst/>
          </a:prstGeom>
        </p:spPr>
        <p:txBody>
          <a:bodyPr vert="horz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Сафарова М.А., Саратов, 2013 г.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Строение молекулы бензола</a:t>
            </a:r>
            <a:endParaRPr lang="ru-RU" dirty="0"/>
          </a:p>
        </p:txBody>
      </p:sp>
      <p:pic>
        <p:nvPicPr>
          <p:cNvPr id="6150" name="Picture 6" descr="http://www.chemistry.ssu.samara.ru/chem2/pic/u713.gif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42844" y="1357298"/>
            <a:ext cx="6286544" cy="2786082"/>
          </a:xfrm>
          <a:prstGeom prst="rect">
            <a:avLst/>
          </a:prstGeom>
          <a:noFill/>
        </p:spPr>
      </p:pic>
      <p:pic>
        <p:nvPicPr>
          <p:cNvPr id="6151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lum bright="40000" contrast="-6000"/>
          </a:blip>
          <a:stretch>
            <a:fillRect/>
          </a:stretch>
        </p:blipFill>
        <p:spPr bwMode="auto">
          <a:xfrm>
            <a:off x="6357950" y="1357298"/>
            <a:ext cx="2569832" cy="275236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428596" y="4429132"/>
            <a:ext cx="82868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/>
              <a:t>В молекуле бензола атомы углерода в </a:t>
            </a:r>
            <a:r>
              <a:rPr lang="en-US" sz="2400" dirty="0" smtClean="0"/>
              <a:t>sp</a:t>
            </a:r>
            <a:r>
              <a:rPr lang="ru-RU" sz="2400" baseline="30000" dirty="0" smtClean="0"/>
              <a:t>2</a:t>
            </a:r>
            <a:r>
              <a:rPr lang="ru-RU" sz="2400" dirty="0" smtClean="0"/>
              <a:t>- гибридизации расположены в одной плоскости, образуя шесть </a:t>
            </a:r>
            <a:r>
              <a:rPr lang="el-GR" sz="2400" dirty="0" smtClean="0"/>
              <a:t>σ</a:t>
            </a:r>
            <a:r>
              <a:rPr lang="ru-RU" sz="2400" dirty="0" smtClean="0"/>
              <a:t>-связей, </a:t>
            </a:r>
            <a:r>
              <a:rPr lang="ru-RU" sz="2400" dirty="0" err="1" smtClean="0"/>
              <a:t>р-орбитали</a:t>
            </a:r>
            <a:r>
              <a:rPr lang="ru-RU" sz="2400" dirty="0" smtClean="0"/>
              <a:t> лежат в перпендикулярной плоскости, образуя общую </a:t>
            </a:r>
            <a:r>
              <a:rPr lang="ru-RU" sz="2400" dirty="0" err="1" smtClean="0"/>
              <a:t>шестиэлектронную</a:t>
            </a:r>
            <a:r>
              <a:rPr lang="ru-RU" sz="2400" dirty="0" smtClean="0"/>
              <a:t> </a:t>
            </a:r>
            <a:r>
              <a:rPr lang="el-GR" sz="2400" dirty="0" smtClean="0"/>
              <a:t>π</a:t>
            </a:r>
            <a:r>
              <a:rPr lang="ru-RU" sz="2400" dirty="0" smtClean="0"/>
              <a:t>-систему. Длина С-С – связи в молекуле бензола </a:t>
            </a:r>
            <a:r>
              <a:rPr lang="ru-RU" sz="2400" dirty="0" smtClean="0">
                <a:solidFill>
                  <a:srgbClr val="FF0000"/>
                </a:solidFill>
              </a:rPr>
              <a:t>0,140 нм.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ижний колонтитул 6"/>
          <p:cNvSpPr txBox="1">
            <a:spLocks/>
          </p:cNvSpPr>
          <p:nvPr/>
        </p:nvSpPr>
        <p:spPr>
          <a:xfrm>
            <a:off x="500034" y="6357958"/>
            <a:ext cx="3352800" cy="288925"/>
          </a:xfrm>
          <a:prstGeom prst="rect">
            <a:avLst/>
          </a:prstGeom>
        </p:spPr>
        <p:txBody>
          <a:bodyPr vert="horz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Сафарова М.А., Саратов, 2013 г.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4143380"/>
            <a:ext cx="8686800" cy="1936745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 smtClean="0"/>
              <a:t>В молекуле графита атомы углерода находятся в </a:t>
            </a:r>
            <a:r>
              <a:rPr lang="en-US" dirty="0" smtClean="0"/>
              <a:t>sp</a:t>
            </a:r>
            <a:r>
              <a:rPr lang="en-US" baseline="30000" dirty="0" smtClean="0"/>
              <a:t>2</a:t>
            </a:r>
            <a:r>
              <a:rPr lang="en-US" dirty="0" smtClean="0"/>
              <a:t>- </a:t>
            </a:r>
            <a:r>
              <a:rPr lang="ru-RU" dirty="0" smtClean="0"/>
              <a:t>гибридизации. </a:t>
            </a:r>
            <a:r>
              <a:rPr lang="ru-RU" dirty="0" err="1" smtClean="0"/>
              <a:t>Бензольное</a:t>
            </a:r>
            <a:r>
              <a:rPr lang="ru-RU" dirty="0" smtClean="0"/>
              <a:t> кольцо можно рассматривать как структурную единицу молекулы графита.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lum bright="18000" contrast="-7000"/>
          </a:blip>
          <a:srcRect/>
          <a:stretch>
            <a:fillRect/>
          </a:stretch>
        </p:blipFill>
        <p:spPr bwMode="auto">
          <a:xfrm>
            <a:off x="357158" y="428604"/>
            <a:ext cx="6643734" cy="340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8" name="Picture 2" descr="http://lifecity.com.ua/knowledge/1212276588_i-64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58362" y="500042"/>
            <a:ext cx="2185638" cy="2143140"/>
          </a:xfrm>
          <a:prstGeom prst="rect">
            <a:avLst/>
          </a:prstGeom>
          <a:noFill/>
        </p:spPr>
      </p:pic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ижний колонтитул 6"/>
          <p:cNvSpPr txBox="1">
            <a:spLocks/>
          </p:cNvSpPr>
          <p:nvPr/>
        </p:nvSpPr>
        <p:spPr>
          <a:xfrm>
            <a:off x="500034" y="6143644"/>
            <a:ext cx="3352800" cy="288925"/>
          </a:xfrm>
          <a:prstGeom prst="rect">
            <a:avLst/>
          </a:prstGeom>
        </p:spPr>
        <p:txBody>
          <a:bodyPr vert="horz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Сафарова М.А., Саратов, 2013 г.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Sp - </a:t>
            </a:r>
            <a:r>
              <a:rPr lang="ru-RU" dirty="0" smtClean="0"/>
              <a:t>гибридизация</a:t>
            </a: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1357290" y="2000240"/>
            <a:ext cx="1214446" cy="1143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Группа 7"/>
          <p:cNvGrpSpPr/>
          <p:nvPr/>
        </p:nvGrpSpPr>
        <p:grpSpPr>
          <a:xfrm>
            <a:off x="1000100" y="3725849"/>
            <a:ext cx="1815955" cy="774721"/>
            <a:chOff x="1464447" y="3464719"/>
            <a:chExt cx="1815955" cy="774721"/>
          </a:xfrm>
        </p:grpSpPr>
        <p:sp>
          <p:nvSpPr>
            <p:cNvPr id="9" name="Капля 8"/>
            <p:cNvSpPr/>
            <p:nvPr/>
          </p:nvSpPr>
          <p:spPr>
            <a:xfrm rot="3095320">
              <a:off x="1500166" y="3429000"/>
              <a:ext cx="714380" cy="785818"/>
            </a:xfrm>
            <a:prstGeom prst="teardrop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Капля 9"/>
            <p:cNvSpPr/>
            <p:nvPr/>
          </p:nvSpPr>
          <p:spPr>
            <a:xfrm rot="13867049">
              <a:off x="2530303" y="3489341"/>
              <a:ext cx="714380" cy="785818"/>
            </a:xfrm>
            <a:prstGeom prst="teardrop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Стрелка вниз 10"/>
          <p:cNvSpPr/>
          <p:nvPr/>
        </p:nvSpPr>
        <p:spPr>
          <a:xfrm rot="16200000">
            <a:off x="3679025" y="2678901"/>
            <a:ext cx="571504" cy="12144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" name="Группа 11"/>
          <p:cNvGrpSpPr/>
          <p:nvPr/>
        </p:nvGrpSpPr>
        <p:grpSpPr>
          <a:xfrm>
            <a:off x="6643702" y="3714752"/>
            <a:ext cx="1611175" cy="857256"/>
            <a:chOff x="5318279" y="2571744"/>
            <a:chExt cx="1611175" cy="857256"/>
          </a:xfrm>
          <a:solidFill>
            <a:schemeClr val="accent1">
              <a:alpha val="32000"/>
            </a:schemeClr>
          </a:solidFill>
        </p:grpSpPr>
        <p:sp>
          <p:nvSpPr>
            <p:cNvPr id="13" name="Капля 12"/>
            <p:cNvSpPr/>
            <p:nvPr/>
          </p:nvSpPr>
          <p:spPr>
            <a:xfrm rot="13543140">
              <a:off x="6072198" y="2571744"/>
              <a:ext cx="857256" cy="857256"/>
            </a:xfrm>
            <a:prstGeom prst="teardrop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Капля 13"/>
            <p:cNvSpPr/>
            <p:nvPr/>
          </p:nvSpPr>
          <p:spPr>
            <a:xfrm rot="2575833">
              <a:off x="5318279" y="2746518"/>
              <a:ext cx="500066" cy="500066"/>
            </a:xfrm>
            <a:prstGeom prst="teardrop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6675601" y="2214554"/>
            <a:ext cx="1611175" cy="857256"/>
            <a:chOff x="5318279" y="2571744"/>
            <a:chExt cx="1611175" cy="857256"/>
          </a:xfrm>
          <a:solidFill>
            <a:schemeClr val="accent1">
              <a:alpha val="34000"/>
            </a:schemeClr>
          </a:solidFill>
        </p:grpSpPr>
        <p:sp>
          <p:nvSpPr>
            <p:cNvPr id="19" name="Капля 18"/>
            <p:cNvSpPr/>
            <p:nvPr/>
          </p:nvSpPr>
          <p:spPr>
            <a:xfrm rot="13543140">
              <a:off x="6072198" y="2571744"/>
              <a:ext cx="857256" cy="857256"/>
            </a:xfrm>
            <a:prstGeom prst="teardrop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Капля 19"/>
            <p:cNvSpPr/>
            <p:nvPr/>
          </p:nvSpPr>
          <p:spPr>
            <a:xfrm rot="2575833">
              <a:off x="5318279" y="2746518"/>
              <a:ext cx="500066" cy="500066"/>
            </a:xfrm>
            <a:prstGeom prst="teardrop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214282" y="2211165"/>
            <a:ext cx="857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s</a:t>
            </a:r>
            <a:endParaRPr lang="ru-RU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4857752" y="3357562"/>
            <a:ext cx="12144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/>
              <a:t>2</a:t>
            </a:r>
            <a:r>
              <a:rPr lang="en-US" sz="3600" b="1" dirty="0" smtClean="0"/>
              <a:t> sp</a:t>
            </a:r>
            <a:endParaRPr lang="ru-RU" b="1" baseline="30000" dirty="0"/>
          </a:p>
        </p:txBody>
      </p:sp>
      <p:sp>
        <p:nvSpPr>
          <p:cNvPr id="24" name="Левая фигурная скобка 23"/>
          <p:cNvSpPr/>
          <p:nvPr/>
        </p:nvSpPr>
        <p:spPr>
          <a:xfrm>
            <a:off x="6072198" y="2285992"/>
            <a:ext cx="285752" cy="2286016"/>
          </a:xfrm>
          <a:prstGeom prst="leftBrac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214282" y="3714752"/>
            <a:ext cx="857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p</a:t>
            </a:r>
            <a:endParaRPr lang="ru-RU" b="1" dirty="0"/>
          </a:p>
        </p:txBody>
      </p:sp>
      <p:sp>
        <p:nvSpPr>
          <p:cNvPr id="27" name="Нижний колонтитул 2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8" name="Нижний колонтитул 6"/>
          <p:cNvSpPr txBox="1">
            <a:spLocks/>
          </p:cNvSpPr>
          <p:nvPr/>
        </p:nvSpPr>
        <p:spPr>
          <a:xfrm>
            <a:off x="500034" y="6143644"/>
            <a:ext cx="3352800" cy="288925"/>
          </a:xfrm>
          <a:prstGeom prst="rect">
            <a:avLst/>
          </a:prstGeom>
        </p:spPr>
        <p:txBody>
          <a:bodyPr vert="horz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Сафарова М.А., Саратов, 2013 г.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2" grpId="0"/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Sp - </a:t>
            </a:r>
            <a:r>
              <a:rPr lang="ru-RU" dirty="0" smtClean="0"/>
              <a:t>гибридизация</a:t>
            </a:r>
            <a:endParaRPr lang="ru-RU" dirty="0"/>
          </a:p>
        </p:txBody>
      </p:sp>
      <p:pic>
        <p:nvPicPr>
          <p:cNvPr id="4" name="Рисунок 3" descr="Рисунок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237590" y="1191247"/>
            <a:ext cx="1109380" cy="2584491"/>
          </a:xfrm>
          <a:prstGeom prst="rect">
            <a:avLst/>
          </a:prstGeom>
        </p:spPr>
      </p:pic>
      <p:pic>
        <p:nvPicPr>
          <p:cNvPr id="5" name="Рисунок 4" descr="Рисунок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309028" y="3334387"/>
            <a:ext cx="1109380" cy="258449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286248" y="2571744"/>
            <a:ext cx="15001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180</a:t>
            </a:r>
            <a:r>
              <a:rPr lang="ru-RU" sz="2800" b="1" baseline="30000" dirty="0" smtClean="0">
                <a:solidFill>
                  <a:srgbClr val="FF0000"/>
                </a:solidFill>
              </a:rPr>
              <a:t>о</a:t>
            </a:r>
            <a:endParaRPr lang="ru-RU" sz="2800" b="1" baseline="30000" dirty="0">
              <a:solidFill>
                <a:srgbClr val="FF0000"/>
              </a:solidFill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3357554" y="3714752"/>
            <a:ext cx="3643338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олилиния 19"/>
          <p:cNvSpPr/>
          <p:nvPr/>
        </p:nvSpPr>
        <p:spPr>
          <a:xfrm>
            <a:off x="4429124" y="3357562"/>
            <a:ext cx="1357322" cy="366410"/>
          </a:xfrm>
          <a:custGeom>
            <a:avLst/>
            <a:gdLst>
              <a:gd name="connsiteX0" fmla="*/ 0 w 1597306"/>
              <a:gd name="connsiteY0" fmla="*/ 509286 h 509286"/>
              <a:gd name="connsiteX1" fmla="*/ 23149 w 1597306"/>
              <a:gd name="connsiteY1" fmla="*/ 474562 h 509286"/>
              <a:gd name="connsiteX2" fmla="*/ 34724 w 1597306"/>
              <a:gd name="connsiteY2" fmla="*/ 439838 h 509286"/>
              <a:gd name="connsiteX3" fmla="*/ 57874 w 1597306"/>
              <a:gd name="connsiteY3" fmla="*/ 416688 h 509286"/>
              <a:gd name="connsiteX4" fmla="*/ 81023 w 1597306"/>
              <a:gd name="connsiteY4" fmla="*/ 370390 h 509286"/>
              <a:gd name="connsiteX5" fmla="*/ 92598 w 1597306"/>
              <a:gd name="connsiteY5" fmla="*/ 335665 h 509286"/>
              <a:gd name="connsiteX6" fmla="*/ 115747 w 1597306"/>
              <a:gd name="connsiteY6" fmla="*/ 300941 h 509286"/>
              <a:gd name="connsiteX7" fmla="*/ 127322 w 1597306"/>
              <a:gd name="connsiteY7" fmla="*/ 266217 h 509286"/>
              <a:gd name="connsiteX8" fmla="*/ 162046 w 1597306"/>
              <a:gd name="connsiteY8" fmla="*/ 243068 h 509286"/>
              <a:gd name="connsiteX9" fmla="*/ 173620 w 1597306"/>
              <a:gd name="connsiteY9" fmla="*/ 208344 h 509286"/>
              <a:gd name="connsiteX10" fmla="*/ 243068 w 1597306"/>
              <a:gd name="connsiteY10" fmla="*/ 162045 h 509286"/>
              <a:gd name="connsiteX11" fmla="*/ 266218 w 1597306"/>
              <a:gd name="connsiteY11" fmla="*/ 138896 h 509286"/>
              <a:gd name="connsiteX12" fmla="*/ 300942 w 1597306"/>
              <a:gd name="connsiteY12" fmla="*/ 127321 h 509286"/>
              <a:gd name="connsiteX13" fmla="*/ 335666 w 1597306"/>
              <a:gd name="connsiteY13" fmla="*/ 92597 h 509286"/>
              <a:gd name="connsiteX14" fmla="*/ 381965 w 1597306"/>
              <a:gd name="connsiteY14" fmla="*/ 81022 h 509286"/>
              <a:gd name="connsiteX15" fmla="*/ 416689 w 1597306"/>
              <a:gd name="connsiteY15" fmla="*/ 69448 h 509286"/>
              <a:gd name="connsiteX16" fmla="*/ 451413 w 1597306"/>
              <a:gd name="connsiteY16" fmla="*/ 46298 h 509286"/>
              <a:gd name="connsiteX17" fmla="*/ 532436 w 1597306"/>
              <a:gd name="connsiteY17" fmla="*/ 23149 h 509286"/>
              <a:gd name="connsiteX18" fmla="*/ 659757 w 1597306"/>
              <a:gd name="connsiteY18" fmla="*/ 0 h 509286"/>
              <a:gd name="connsiteX19" fmla="*/ 983848 w 1597306"/>
              <a:gd name="connsiteY19" fmla="*/ 11574 h 509286"/>
              <a:gd name="connsiteX20" fmla="*/ 1018572 w 1597306"/>
              <a:gd name="connsiteY20" fmla="*/ 23149 h 509286"/>
              <a:gd name="connsiteX21" fmla="*/ 1076446 w 1597306"/>
              <a:gd name="connsiteY21" fmla="*/ 34724 h 509286"/>
              <a:gd name="connsiteX22" fmla="*/ 1111170 w 1597306"/>
              <a:gd name="connsiteY22" fmla="*/ 46298 h 509286"/>
              <a:gd name="connsiteX23" fmla="*/ 1180618 w 1597306"/>
              <a:gd name="connsiteY23" fmla="*/ 57873 h 509286"/>
              <a:gd name="connsiteX24" fmla="*/ 1250066 w 1597306"/>
              <a:gd name="connsiteY24" fmla="*/ 81022 h 509286"/>
              <a:gd name="connsiteX25" fmla="*/ 1296365 w 1597306"/>
              <a:gd name="connsiteY25" fmla="*/ 92597 h 509286"/>
              <a:gd name="connsiteX26" fmla="*/ 1331089 w 1597306"/>
              <a:gd name="connsiteY26" fmla="*/ 115746 h 509286"/>
              <a:gd name="connsiteX27" fmla="*/ 1365813 w 1597306"/>
              <a:gd name="connsiteY27" fmla="*/ 127321 h 509286"/>
              <a:gd name="connsiteX28" fmla="*/ 1388962 w 1597306"/>
              <a:gd name="connsiteY28" fmla="*/ 150471 h 509286"/>
              <a:gd name="connsiteX29" fmla="*/ 1469985 w 1597306"/>
              <a:gd name="connsiteY29" fmla="*/ 208344 h 509286"/>
              <a:gd name="connsiteX30" fmla="*/ 1493134 w 1597306"/>
              <a:gd name="connsiteY30" fmla="*/ 254643 h 509286"/>
              <a:gd name="connsiteX31" fmla="*/ 1516284 w 1597306"/>
              <a:gd name="connsiteY31" fmla="*/ 277792 h 509286"/>
              <a:gd name="connsiteX32" fmla="*/ 1562582 w 1597306"/>
              <a:gd name="connsiteY32" fmla="*/ 370390 h 509286"/>
              <a:gd name="connsiteX33" fmla="*/ 1574157 w 1597306"/>
              <a:gd name="connsiteY33" fmla="*/ 439838 h 509286"/>
              <a:gd name="connsiteX34" fmla="*/ 1597306 w 1597306"/>
              <a:gd name="connsiteY34" fmla="*/ 509286 h 509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597306" h="509286">
                <a:moveTo>
                  <a:pt x="0" y="509286"/>
                </a:moveTo>
                <a:cubicBezTo>
                  <a:pt x="7716" y="497711"/>
                  <a:pt x="16928" y="487004"/>
                  <a:pt x="23149" y="474562"/>
                </a:cubicBezTo>
                <a:cubicBezTo>
                  <a:pt x="28605" y="463649"/>
                  <a:pt x="28447" y="450300"/>
                  <a:pt x="34724" y="439838"/>
                </a:cubicBezTo>
                <a:cubicBezTo>
                  <a:pt x="40339" y="430480"/>
                  <a:pt x="51821" y="425768"/>
                  <a:pt x="57874" y="416688"/>
                </a:cubicBezTo>
                <a:cubicBezTo>
                  <a:pt x="67445" y="402332"/>
                  <a:pt x="74226" y="386249"/>
                  <a:pt x="81023" y="370390"/>
                </a:cubicBezTo>
                <a:cubicBezTo>
                  <a:pt x="85829" y="359175"/>
                  <a:pt x="87142" y="346578"/>
                  <a:pt x="92598" y="335665"/>
                </a:cubicBezTo>
                <a:cubicBezTo>
                  <a:pt x="98819" y="323223"/>
                  <a:pt x="109526" y="313383"/>
                  <a:pt x="115747" y="300941"/>
                </a:cubicBezTo>
                <a:cubicBezTo>
                  <a:pt x="121203" y="290028"/>
                  <a:pt x="119700" y="275744"/>
                  <a:pt x="127322" y="266217"/>
                </a:cubicBezTo>
                <a:cubicBezTo>
                  <a:pt x="136012" y="255354"/>
                  <a:pt x="150471" y="250784"/>
                  <a:pt x="162046" y="243068"/>
                </a:cubicBezTo>
                <a:cubicBezTo>
                  <a:pt x="165904" y="231493"/>
                  <a:pt x="164993" y="216971"/>
                  <a:pt x="173620" y="208344"/>
                </a:cubicBezTo>
                <a:cubicBezTo>
                  <a:pt x="193293" y="188671"/>
                  <a:pt x="223394" y="181718"/>
                  <a:pt x="243068" y="162045"/>
                </a:cubicBezTo>
                <a:cubicBezTo>
                  <a:pt x="250785" y="154329"/>
                  <a:pt x="256860" y="144511"/>
                  <a:pt x="266218" y="138896"/>
                </a:cubicBezTo>
                <a:cubicBezTo>
                  <a:pt x="276680" y="132619"/>
                  <a:pt x="289367" y="131179"/>
                  <a:pt x="300942" y="127321"/>
                </a:cubicBezTo>
                <a:cubicBezTo>
                  <a:pt x="312517" y="115746"/>
                  <a:pt x="321454" y="100718"/>
                  <a:pt x="335666" y="92597"/>
                </a:cubicBezTo>
                <a:cubicBezTo>
                  <a:pt x="349478" y="84704"/>
                  <a:pt x="366669" y="85392"/>
                  <a:pt x="381965" y="81022"/>
                </a:cubicBezTo>
                <a:cubicBezTo>
                  <a:pt x="393696" y="77670"/>
                  <a:pt x="405114" y="73306"/>
                  <a:pt x="416689" y="69448"/>
                </a:cubicBezTo>
                <a:cubicBezTo>
                  <a:pt x="428264" y="61731"/>
                  <a:pt x="438970" y="52519"/>
                  <a:pt x="451413" y="46298"/>
                </a:cubicBezTo>
                <a:cubicBezTo>
                  <a:pt x="466877" y="38566"/>
                  <a:pt x="519091" y="26115"/>
                  <a:pt x="532436" y="23149"/>
                </a:cubicBezTo>
                <a:cubicBezTo>
                  <a:pt x="580978" y="12362"/>
                  <a:pt x="609488" y="8378"/>
                  <a:pt x="659757" y="0"/>
                </a:cubicBezTo>
                <a:cubicBezTo>
                  <a:pt x="767787" y="3858"/>
                  <a:pt x="875973" y="4614"/>
                  <a:pt x="983848" y="11574"/>
                </a:cubicBezTo>
                <a:cubicBezTo>
                  <a:pt x="996023" y="12360"/>
                  <a:pt x="1006735" y="20190"/>
                  <a:pt x="1018572" y="23149"/>
                </a:cubicBezTo>
                <a:cubicBezTo>
                  <a:pt x="1037658" y="27921"/>
                  <a:pt x="1057360" y="29953"/>
                  <a:pt x="1076446" y="34724"/>
                </a:cubicBezTo>
                <a:cubicBezTo>
                  <a:pt x="1088282" y="37683"/>
                  <a:pt x="1099260" y="43651"/>
                  <a:pt x="1111170" y="46298"/>
                </a:cubicBezTo>
                <a:cubicBezTo>
                  <a:pt x="1134080" y="51389"/>
                  <a:pt x="1157850" y="52181"/>
                  <a:pt x="1180618" y="57873"/>
                </a:cubicBezTo>
                <a:cubicBezTo>
                  <a:pt x="1204291" y="63791"/>
                  <a:pt x="1226393" y="75104"/>
                  <a:pt x="1250066" y="81022"/>
                </a:cubicBezTo>
                <a:lnTo>
                  <a:pt x="1296365" y="92597"/>
                </a:lnTo>
                <a:cubicBezTo>
                  <a:pt x="1307940" y="100313"/>
                  <a:pt x="1318647" y="109525"/>
                  <a:pt x="1331089" y="115746"/>
                </a:cubicBezTo>
                <a:cubicBezTo>
                  <a:pt x="1342002" y="121202"/>
                  <a:pt x="1355351" y="121044"/>
                  <a:pt x="1365813" y="127321"/>
                </a:cubicBezTo>
                <a:cubicBezTo>
                  <a:pt x="1375171" y="132936"/>
                  <a:pt x="1380579" y="143485"/>
                  <a:pt x="1388962" y="150471"/>
                </a:cubicBezTo>
                <a:cubicBezTo>
                  <a:pt x="1417674" y="174398"/>
                  <a:pt x="1439917" y="188299"/>
                  <a:pt x="1469985" y="208344"/>
                </a:cubicBezTo>
                <a:cubicBezTo>
                  <a:pt x="1477701" y="223777"/>
                  <a:pt x="1483563" y="240286"/>
                  <a:pt x="1493134" y="254643"/>
                </a:cubicBezTo>
                <a:cubicBezTo>
                  <a:pt x="1499187" y="263723"/>
                  <a:pt x="1511404" y="268031"/>
                  <a:pt x="1516284" y="277792"/>
                </a:cubicBezTo>
                <a:cubicBezTo>
                  <a:pt x="1569487" y="384197"/>
                  <a:pt x="1510281" y="318087"/>
                  <a:pt x="1562582" y="370390"/>
                </a:cubicBezTo>
                <a:cubicBezTo>
                  <a:pt x="1566440" y="393539"/>
                  <a:pt x="1568465" y="417070"/>
                  <a:pt x="1574157" y="439838"/>
                </a:cubicBezTo>
                <a:cubicBezTo>
                  <a:pt x="1580075" y="463511"/>
                  <a:pt x="1597306" y="509286"/>
                  <a:pt x="1597306" y="509286"/>
                </a:cubicBez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Нижний колонтитул 6"/>
          <p:cNvSpPr txBox="1">
            <a:spLocks/>
          </p:cNvSpPr>
          <p:nvPr/>
        </p:nvSpPr>
        <p:spPr>
          <a:xfrm>
            <a:off x="500034" y="6143644"/>
            <a:ext cx="3352800" cy="288925"/>
          </a:xfrm>
          <a:prstGeom prst="rect">
            <a:avLst/>
          </a:prstGeom>
        </p:spPr>
        <p:txBody>
          <a:bodyPr vert="horz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Сафарова М.А., Саратов, 2013 г.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035 0.05319 C -0.03577 0.05134 -0.02795 0.04764 -0.01233 0.04649 C 0.01597 0.034 0.06215 0.037 0.08767 0.03631 C 0.1243 0.037 0.16111 0.03654 0.19774 0.03816 C 0.20399 0.03839 0.20416 0.04348 0.2092 0.04649 C 0.21493 0.04972 0.22326 0.05296 0.22934 0.05481 C 0.23107 0.05597 0.23264 0.05759 0.23437 0.05828 C 0.23646 0.05921 0.23889 0.05874 0.2408 0.0599 C 0.24496 0.06244 0.24913 0.0673 0.25347 0.07008 C 0.25816 0.07308 0.26284 0.0747 0.26736 0.07863 C 0.27309 0.08927 0.26597 0.0784 0.275 0.08534 C 0.27656 0.0865 0.27725 0.08904 0.27882 0.09043 C 0.28298 0.09413 0.28628 0.09528 0.2901 0.10037 C 0.29114 0.10615 0.29253 0.11147 0.29392 0.11725 C 0.29496 0.13275 0.29479 0.14084 0.30156 0.15264 C 0.3033 0.16235 0.30781 0.16929 0.30781 0.1797 " pathEditMode="relative" rAng="0" ptsTypes="fffffffffffffff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" y="5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569 -0.07863 C 0.08194 -0.07585 0.0875 -0.07377 0.0934 -0.0703 C 0.09583 -0.06891 0.10087 -0.06683 0.10087 -0.0666 C 0.11354 -0.05458 0.12604 -0.04348 0.14149 -0.03977 C 0.16267 -0.02914 0.18368 -0.02521 0.20608 -0.02289 C 0.20833 -0.02289 0.3 -0.01595 0.33767 -0.02983 C 0.34618 -0.037 0.3566 -0.03792 0.36424 -0.04648 C 0.37101 -0.05411 0.37431 -0.06498 0.37812 -0.07516 C 0.37882 -0.07701 0.38889 -0.08695 0.3908 -0.0888 C 0.39375 -0.09459 0.39583 -0.09644 0.40087 -0.09875 C 0.40503 -0.10684 0.4092 -0.11401 0.41615 -0.11748 C 0.41875 -0.12072 0.42274 -0.1228 0.42378 -0.12743 C 0.42413 -0.12904 0.425 -0.13251 0.425 -0.13228 " pathEditMode="relative" rAng="0" ptsTypes="ffffffffffffA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" y="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образование связей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00496" y="1554162"/>
            <a:ext cx="4991104" cy="4525963"/>
          </a:xfrm>
        </p:spPr>
        <p:txBody>
          <a:bodyPr>
            <a:normAutofit/>
          </a:bodyPr>
          <a:lstStyle/>
          <a:p>
            <a:pPr marL="0" indent="358775"/>
            <a:r>
              <a:rPr lang="ru-RU" sz="2800" dirty="0" smtClean="0"/>
              <a:t>    </a:t>
            </a:r>
            <a:r>
              <a:rPr lang="en-US" sz="2600" dirty="0" smtClean="0"/>
              <a:t>Sp-</a:t>
            </a:r>
            <a:r>
              <a:rPr lang="ru-RU" sz="2600" dirty="0" smtClean="0"/>
              <a:t> </a:t>
            </a:r>
            <a:r>
              <a:rPr lang="ru-RU" sz="2600" dirty="0" err="1" smtClean="0"/>
              <a:t>гибридизованные</a:t>
            </a:r>
            <a:r>
              <a:rPr lang="ru-RU" sz="2600" dirty="0" smtClean="0"/>
              <a:t>             --------</a:t>
            </a:r>
            <a:r>
              <a:rPr lang="ru-RU" sz="2600" dirty="0" err="1" smtClean="0"/>
              <a:t>орбитали</a:t>
            </a:r>
            <a:r>
              <a:rPr lang="ru-RU" sz="2600" dirty="0" smtClean="0"/>
              <a:t> расположены на одной прямой (угол между связями 180</a:t>
            </a:r>
            <a:r>
              <a:rPr lang="ru-RU" sz="2600" baseline="30000" dirty="0" smtClean="0"/>
              <a:t>о</a:t>
            </a:r>
            <a:r>
              <a:rPr lang="ru-RU" sz="2600" dirty="0" smtClean="0"/>
              <a:t>), две </a:t>
            </a:r>
            <a:r>
              <a:rPr lang="ru-RU" sz="2600" dirty="0" err="1" smtClean="0"/>
              <a:t>негибридизо-ванные</a:t>
            </a:r>
            <a:r>
              <a:rPr lang="ru-RU" sz="2600" dirty="0" smtClean="0"/>
              <a:t> </a:t>
            </a:r>
            <a:r>
              <a:rPr lang="ru-RU" sz="2600" dirty="0" err="1" smtClean="0"/>
              <a:t>р</a:t>
            </a:r>
            <a:r>
              <a:rPr lang="ru-RU" sz="2600" dirty="0" smtClean="0"/>
              <a:t>- </a:t>
            </a:r>
            <a:r>
              <a:rPr lang="ru-RU" sz="2600" dirty="0" err="1" smtClean="0"/>
              <a:t>орбитали</a:t>
            </a:r>
            <a:r>
              <a:rPr lang="ru-RU" sz="2600" dirty="0" smtClean="0"/>
              <a:t> </a:t>
            </a:r>
            <a:r>
              <a:rPr lang="ru-RU" sz="2600" dirty="0" err="1" smtClean="0"/>
              <a:t>расположе-ны</a:t>
            </a:r>
            <a:r>
              <a:rPr lang="ru-RU" sz="2600" dirty="0" smtClean="0"/>
              <a:t> во взаимно </a:t>
            </a:r>
            <a:r>
              <a:rPr lang="ru-RU" sz="2600" dirty="0" err="1" smtClean="0"/>
              <a:t>перпендикуляр-ных</a:t>
            </a:r>
            <a:r>
              <a:rPr lang="ru-RU" sz="2600" dirty="0" smtClean="0"/>
              <a:t> плоскостях. Тройная связь в </a:t>
            </a:r>
            <a:r>
              <a:rPr lang="ru-RU" sz="2600" dirty="0" err="1" smtClean="0"/>
              <a:t>алкинах</a:t>
            </a:r>
            <a:r>
              <a:rPr lang="ru-RU" sz="2600" dirty="0" smtClean="0"/>
              <a:t> состоит из одной </a:t>
            </a:r>
            <a:r>
              <a:rPr lang="el-GR" sz="2600" dirty="0" smtClean="0"/>
              <a:t>σ</a:t>
            </a:r>
            <a:r>
              <a:rPr lang="ru-RU" sz="2600" dirty="0" smtClean="0"/>
              <a:t>- и двух </a:t>
            </a:r>
            <a:r>
              <a:rPr lang="el-GR" sz="2600" dirty="0" smtClean="0"/>
              <a:t>π</a:t>
            </a:r>
            <a:r>
              <a:rPr lang="ru-RU" sz="2600" dirty="0" smtClean="0"/>
              <a:t>-связей, ее длина составляет 0,120 нм.</a:t>
            </a:r>
            <a:endParaRPr lang="ru-RU" sz="2600" dirty="0"/>
          </a:p>
        </p:txBody>
      </p:sp>
      <p:pic>
        <p:nvPicPr>
          <p:cNvPr id="4" name="Picture 8" descr="Image1385схема образования связи в ацетилен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lum bright="25000" contrast="-2000"/>
          </a:blip>
          <a:srcRect/>
          <a:stretch>
            <a:fillRect/>
          </a:stretch>
        </p:blipFill>
        <p:spPr bwMode="auto">
          <a:xfrm>
            <a:off x="357159" y="1643050"/>
            <a:ext cx="4357718" cy="868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4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lum bright="28000" contrast="-4000"/>
          </a:blip>
          <a:srcRect/>
          <a:stretch>
            <a:fillRect/>
          </a:stretch>
        </p:blipFill>
        <p:spPr bwMode="auto">
          <a:xfrm>
            <a:off x="285720" y="2500306"/>
            <a:ext cx="3741739" cy="3138317"/>
          </a:xfrm>
          <a:prstGeom prst="rect">
            <a:avLst/>
          </a:prstGeom>
          <a:noFill/>
        </p:spPr>
      </p:pic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ижний колонтитул 6"/>
          <p:cNvSpPr txBox="1">
            <a:spLocks/>
          </p:cNvSpPr>
          <p:nvPr/>
        </p:nvSpPr>
        <p:spPr>
          <a:xfrm>
            <a:off x="500034" y="6143644"/>
            <a:ext cx="3352800" cy="288925"/>
          </a:xfrm>
          <a:prstGeom prst="rect">
            <a:avLst/>
          </a:prstGeom>
        </p:spPr>
        <p:txBody>
          <a:bodyPr vert="horz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Сафарова М.А., Саратов, 2013 г.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Sp-</a:t>
            </a:r>
            <a:r>
              <a:rPr lang="ru-RU" dirty="0" err="1" smtClean="0"/>
              <a:t>гибритизация</a:t>
            </a:r>
            <a:r>
              <a:rPr lang="ru-RU" dirty="0" smtClean="0"/>
              <a:t> атомов углерода в молекулах </a:t>
            </a:r>
            <a:r>
              <a:rPr lang="ru-RU" dirty="0" err="1" smtClean="0"/>
              <a:t>карбина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4429132"/>
            <a:ext cx="8686800" cy="2071702"/>
          </a:xfrm>
        </p:spPr>
        <p:txBody>
          <a:bodyPr/>
          <a:lstStyle/>
          <a:p>
            <a:r>
              <a:rPr lang="ru-RU" dirty="0" smtClean="0"/>
              <a:t>Изотоп углерода – </a:t>
            </a:r>
            <a:r>
              <a:rPr lang="ru-RU" dirty="0" err="1" smtClean="0"/>
              <a:t>карбин</a:t>
            </a:r>
            <a:r>
              <a:rPr lang="ru-RU" dirty="0" smtClean="0"/>
              <a:t> представляет собой вещество строения –(С≡С)–</a:t>
            </a:r>
            <a:r>
              <a:rPr lang="en-US" baseline="-25000" dirty="0" smtClean="0"/>
              <a:t>n</a:t>
            </a:r>
            <a:r>
              <a:rPr lang="ru-RU" dirty="0" smtClean="0"/>
              <a:t>. Атомы углерода в </a:t>
            </a:r>
            <a:r>
              <a:rPr lang="ru-RU" dirty="0" err="1" smtClean="0"/>
              <a:t>карбине</a:t>
            </a:r>
            <a:r>
              <a:rPr lang="ru-RU" dirty="0" smtClean="0"/>
              <a:t> находятся в </a:t>
            </a:r>
            <a:r>
              <a:rPr lang="en-US" dirty="0" smtClean="0"/>
              <a:t>sp-</a:t>
            </a:r>
            <a:r>
              <a:rPr lang="ru-RU" dirty="0" smtClean="0"/>
              <a:t>гибридизации.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lum bright="31000" contrast="31000"/>
          </a:blip>
          <a:srcRect/>
          <a:stretch>
            <a:fillRect/>
          </a:stretch>
        </p:blipFill>
        <p:spPr bwMode="auto">
          <a:xfrm>
            <a:off x="714348" y="1500174"/>
            <a:ext cx="7715304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6"/>
          <p:cNvSpPr txBox="1">
            <a:spLocks/>
          </p:cNvSpPr>
          <p:nvPr/>
        </p:nvSpPr>
        <p:spPr>
          <a:xfrm>
            <a:off x="500034" y="6143644"/>
            <a:ext cx="3352800" cy="288925"/>
          </a:xfrm>
          <a:prstGeom prst="rect">
            <a:avLst/>
          </a:prstGeom>
        </p:spPr>
        <p:txBody>
          <a:bodyPr vert="horz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Сафарова М.А., Саратов, 2013 г.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579438"/>
          </a:xfrm>
        </p:spPr>
        <p:txBody>
          <a:bodyPr/>
          <a:lstStyle/>
          <a:p>
            <a:r>
              <a:rPr lang="ru-RU" sz="2800" dirty="0"/>
              <a:t>Геометрические конфигурации молекул</a:t>
            </a:r>
          </a:p>
        </p:txBody>
      </p:sp>
      <p:graphicFrame>
        <p:nvGraphicFramePr>
          <p:cNvPr id="5" name="Group 91"/>
          <p:cNvGraphicFramePr>
            <a:graphicFrameLocks/>
          </p:cNvGraphicFramePr>
          <p:nvPr/>
        </p:nvGraphicFramePr>
        <p:xfrm>
          <a:off x="157195" y="638175"/>
          <a:ext cx="8915399" cy="5412438"/>
        </p:xfrm>
        <a:graphic>
          <a:graphicData uri="http://schemas.openxmlformats.org/drawingml/2006/table">
            <a:tbl>
              <a:tblPr/>
              <a:tblGrid>
                <a:gridCol w="1305028"/>
                <a:gridCol w="1099769"/>
                <a:gridCol w="1818287"/>
                <a:gridCol w="1016668"/>
                <a:gridCol w="904260"/>
                <a:gridCol w="1628379"/>
                <a:gridCol w="1143008"/>
              </a:tblGrid>
              <a:tr h="6476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spc="1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Тип гибридизации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Число гибридных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орбиталей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Число неподеленных электронных пар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Тип молекулы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Валент-ный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угол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Пространственная конфигурация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Примеры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1863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sp</a:t>
                      </a:r>
                      <a:r>
                        <a:rPr kumimoji="0" lang="en-US" sz="1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ru-RU" sz="1400" b="1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AB</a:t>
                      </a:r>
                      <a:r>
                        <a:rPr kumimoji="0" lang="en-US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алканы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109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°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28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’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Тетраэдр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</a:t>
                      </a:r>
                      <a:r>
                        <a:rPr kumimoji="0" lang="en-US" sz="1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CCl</a:t>
                      </a:r>
                      <a:r>
                        <a:rPr kumimoji="0" lang="en-US" sz="1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SiH</a:t>
                      </a:r>
                      <a:r>
                        <a:rPr kumimoji="0" lang="en-US" sz="1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NH</a:t>
                      </a:r>
                      <a:r>
                        <a:rPr kumimoji="0" lang="en-US" sz="1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  <a:r>
                        <a:rPr kumimoji="0" lang="en-US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С (алмаз)</a:t>
                      </a:r>
                      <a:endParaRPr kumimoji="0" lang="ru-RU" sz="14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192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: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AB</a:t>
                      </a:r>
                      <a:r>
                        <a:rPr kumimoji="0" lang="en-US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107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°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’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Тригональная пирамида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NH</a:t>
                      </a:r>
                      <a:r>
                        <a:rPr kumimoji="0" lang="en-US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SO</a:t>
                      </a:r>
                      <a:r>
                        <a:rPr kumimoji="0" lang="en-US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r>
                        <a:rPr kumimoji="0" lang="en-US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2-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NF</a:t>
                      </a:r>
                      <a:r>
                        <a:rPr kumimoji="0" lang="en-US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ru-RU" sz="14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62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: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AB</a:t>
                      </a:r>
                      <a:r>
                        <a:rPr kumimoji="0" lang="en-US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 .</a:t>
                      </a:r>
                      <a:endParaRPr kumimoji="0" lang="ru-RU" sz="1600" b="1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104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°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’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Угловая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</a:t>
                      </a:r>
                      <a:r>
                        <a:rPr kumimoji="0" lang="en-US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O, XeO</a:t>
                      </a:r>
                      <a:r>
                        <a:rPr kumimoji="0" lang="en-US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ru-RU" sz="14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11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sp</a:t>
                      </a:r>
                      <a:r>
                        <a:rPr kumimoji="0" lang="en-US" sz="1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ru-RU" sz="1400" b="1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AB</a:t>
                      </a:r>
                      <a:r>
                        <a:rPr kumimoji="0" lang="en-US" sz="1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алкены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120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Плоская треугольная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  <a:r>
                        <a:rPr kumimoji="0" lang="en-US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</a:t>
                      </a:r>
                      <a:r>
                        <a:rPr kumimoji="0" lang="en-US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BCl</a:t>
                      </a:r>
                      <a:r>
                        <a:rPr kumimoji="0" lang="en-US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AlF</a:t>
                      </a:r>
                      <a:r>
                        <a:rPr kumimoji="0" lang="en-US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C</a:t>
                      </a:r>
                      <a:r>
                        <a:rPr kumimoji="0" lang="en-US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</a:t>
                      </a:r>
                      <a:r>
                        <a:rPr kumimoji="0" lang="en-US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O</a:t>
                      </a:r>
                      <a:r>
                        <a:rPr kumimoji="0" lang="en-US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C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(графит)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6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sp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AB</a:t>
                      </a:r>
                      <a:r>
                        <a:rPr kumimoji="0" lang="en-US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алкины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180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Линейная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  <a:r>
                        <a:rPr kumimoji="0" lang="en-US" sz="1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</a:t>
                      </a:r>
                      <a:r>
                        <a:rPr kumimoji="0" lang="en-US" sz="1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BeCl</a:t>
                      </a:r>
                      <a:r>
                        <a:rPr kumimoji="0" lang="en-US" sz="1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CO</a:t>
                      </a:r>
                      <a:r>
                        <a:rPr kumimoji="0" lang="en-US" sz="1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C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(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карбин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" name="Picture 58" descr="мета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64" y="1538751"/>
            <a:ext cx="754046" cy="604365"/>
          </a:xfrm>
          <a:prstGeom prst="rect">
            <a:avLst/>
          </a:prstGeom>
          <a:noFill/>
        </p:spPr>
      </p:pic>
      <p:pic>
        <p:nvPicPr>
          <p:cNvPr id="7" name="Picture 69" descr="формы молекул"/>
          <p:cNvPicPr>
            <a:picLocks noChangeAspect="1" noChangeArrowheads="1"/>
          </p:cNvPicPr>
          <p:nvPr/>
        </p:nvPicPr>
        <p:blipFill>
          <a:blip r:embed="rId3" cstate="print"/>
          <a:srcRect r="63795"/>
          <a:stretch>
            <a:fillRect/>
          </a:stretch>
        </p:blipFill>
        <p:spPr bwMode="auto">
          <a:xfrm>
            <a:off x="6786578" y="2714620"/>
            <a:ext cx="681038" cy="639763"/>
          </a:xfrm>
          <a:prstGeom prst="rect">
            <a:avLst/>
          </a:prstGeom>
          <a:noFill/>
        </p:spPr>
      </p:pic>
      <p:pic>
        <p:nvPicPr>
          <p:cNvPr id="8" name="Picture 87" descr="формы молекул"/>
          <p:cNvPicPr>
            <a:picLocks noChangeAspect="1" noChangeArrowheads="1"/>
          </p:cNvPicPr>
          <p:nvPr/>
        </p:nvPicPr>
        <p:blipFill>
          <a:blip r:embed="rId4" cstate="print"/>
          <a:srcRect l="36205" r="28030"/>
          <a:stretch>
            <a:fillRect/>
          </a:stretch>
        </p:blipFill>
        <p:spPr bwMode="auto">
          <a:xfrm>
            <a:off x="7143768" y="3500438"/>
            <a:ext cx="685800" cy="654050"/>
          </a:xfrm>
          <a:prstGeom prst="rect">
            <a:avLst/>
          </a:prstGeom>
          <a:noFill/>
        </p:spPr>
      </p:pic>
      <p:pic>
        <p:nvPicPr>
          <p:cNvPr id="9" name="Picture 92" descr="хлорид бора треугольник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72264" y="4714884"/>
            <a:ext cx="737803" cy="547686"/>
          </a:xfrm>
          <a:prstGeom prst="rect">
            <a:avLst/>
          </a:prstGeom>
          <a:noFill/>
        </p:spPr>
      </p:pic>
      <p:pic>
        <p:nvPicPr>
          <p:cNvPr id="10" name="Picture 93" descr="линейная молекула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388" y="5643578"/>
            <a:ext cx="1371600" cy="298450"/>
          </a:xfrm>
          <a:prstGeom prst="rect">
            <a:avLst/>
          </a:prstGeom>
          <a:noFill/>
        </p:spPr>
      </p:pic>
      <p:sp>
        <p:nvSpPr>
          <p:cNvPr id="13" name="Нижний колонтитул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Нижний колонтитул 6"/>
          <p:cNvSpPr txBox="1">
            <a:spLocks/>
          </p:cNvSpPr>
          <p:nvPr/>
        </p:nvSpPr>
        <p:spPr>
          <a:xfrm>
            <a:off x="500034" y="6143644"/>
            <a:ext cx="3352800" cy="288925"/>
          </a:xfrm>
          <a:prstGeom prst="rect">
            <a:avLst/>
          </a:prstGeom>
        </p:spPr>
        <p:txBody>
          <a:bodyPr vert="horz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Сафарова М.А., Саратов, 2013 г.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457200"/>
            <a:ext cx="9001156" cy="838200"/>
          </a:xfrm>
        </p:spPr>
        <p:txBody>
          <a:bodyPr>
            <a:normAutofit fontScale="90000"/>
          </a:bodyPr>
          <a:lstStyle/>
          <a:p>
            <a:r>
              <a:rPr lang="ru-RU" cap="none" dirty="0" smtClean="0"/>
              <a:t>Строение электронной оболочки атома углерода</a:t>
            </a:r>
            <a:endParaRPr lang="ru-RU" cap="none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500562" y="3500438"/>
            <a:ext cx="571504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929058" y="4071942"/>
            <a:ext cx="571504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072066" y="3214686"/>
            <a:ext cx="571504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643570" y="3214686"/>
            <a:ext cx="571504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215074" y="3214686"/>
            <a:ext cx="571504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071670" y="4000504"/>
            <a:ext cx="12144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aseline="70000" dirty="0" smtClean="0"/>
              <a:t>12</a:t>
            </a:r>
            <a:r>
              <a:rPr lang="ru-RU" sz="4800" dirty="0" smtClean="0"/>
              <a:t>С</a:t>
            </a:r>
            <a:endParaRPr lang="ru-RU" sz="2800" baseline="60000" dirty="0"/>
          </a:p>
        </p:txBody>
      </p:sp>
      <p:cxnSp>
        <p:nvCxnSpPr>
          <p:cNvPr id="17" name="Прямая со стрелкой 16"/>
          <p:cNvCxnSpPr/>
          <p:nvPr/>
        </p:nvCxnSpPr>
        <p:spPr>
          <a:xfrm rot="5400000">
            <a:off x="4108447" y="4392619"/>
            <a:ext cx="499272" cy="79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5400000" flipH="1" flipV="1">
            <a:off x="3894133" y="4392619"/>
            <a:ext cx="500066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  <a:scene3d>
            <a:camera prst="orthographicFront">
              <a:rot lat="21299999" lon="0" rev="0"/>
            </a:camera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rot="5400000">
            <a:off x="4608513" y="3821115"/>
            <a:ext cx="499272" cy="79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rot="5400000" flipH="1" flipV="1">
            <a:off x="4394199" y="3821115"/>
            <a:ext cx="500066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  <a:scene3d>
            <a:camera prst="orthographicFront">
              <a:rot lat="21299999" lon="0" rev="0"/>
            </a:camera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rot="5400000" flipH="1" flipV="1">
            <a:off x="5108579" y="3535363"/>
            <a:ext cx="500066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  <a:scene3d>
            <a:camera prst="orthographicFront">
              <a:rot lat="21299999" lon="0" rev="0"/>
            </a:camera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rot="5400000" flipH="1" flipV="1">
            <a:off x="5680083" y="3535363"/>
            <a:ext cx="500066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  <a:scene3d>
            <a:camera prst="orthographicFront">
              <a:rot lat="21299999" lon="0" rev="0"/>
            </a:camera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Прямоугольник 43"/>
          <p:cNvSpPr/>
          <p:nvPr/>
        </p:nvSpPr>
        <p:spPr>
          <a:xfrm>
            <a:off x="2786050" y="3857628"/>
            <a:ext cx="4286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6" name="Прямая со стрелкой 45"/>
          <p:cNvCxnSpPr/>
          <p:nvPr/>
        </p:nvCxnSpPr>
        <p:spPr>
          <a:xfrm rot="16200000" flipH="1">
            <a:off x="1785918" y="3000372"/>
            <a:ext cx="857256" cy="57150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2214546" y="2786058"/>
            <a:ext cx="785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 smtClean="0"/>
              <a:t>h</a:t>
            </a:r>
            <a:r>
              <a:rPr lang="en-US" sz="2800" b="1" i="1" dirty="0" err="1" smtClean="0">
                <a:latin typeface="Symbol" pitchFamily="18" charset="2"/>
              </a:rPr>
              <a:t>u</a:t>
            </a:r>
            <a:endParaRPr lang="ru-RU" sz="2800" b="1" i="1" dirty="0"/>
          </a:p>
        </p:txBody>
      </p:sp>
      <p:sp>
        <p:nvSpPr>
          <p:cNvPr id="48" name="Правая фигурная скобка 47"/>
          <p:cNvSpPr/>
          <p:nvPr/>
        </p:nvSpPr>
        <p:spPr>
          <a:xfrm rot="16200000">
            <a:off x="5357818" y="1214422"/>
            <a:ext cx="714380" cy="2428892"/>
          </a:xfrm>
          <a:prstGeom prst="rightBrac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TextBox 48"/>
          <p:cNvSpPr txBox="1"/>
          <p:nvPr/>
        </p:nvSpPr>
        <p:spPr>
          <a:xfrm>
            <a:off x="4143372" y="1500174"/>
            <a:ext cx="3286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Валентные электроны</a:t>
            </a:r>
            <a:endParaRPr lang="ru-RU" sz="2400" b="1" i="1" dirty="0"/>
          </a:p>
        </p:txBody>
      </p:sp>
      <p:sp>
        <p:nvSpPr>
          <p:cNvPr id="50" name="TextBox 49"/>
          <p:cNvSpPr txBox="1"/>
          <p:nvPr/>
        </p:nvSpPr>
        <p:spPr>
          <a:xfrm>
            <a:off x="3857620" y="5000636"/>
            <a:ext cx="7143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1</a:t>
            </a:r>
            <a:r>
              <a:rPr lang="en-US" sz="2000" b="1" dirty="0" smtClean="0"/>
              <a:t>s</a:t>
            </a:r>
            <a:r>
              <a:rPr lang="en-US" sz="2000" b="1" baseline="30000" dirty="0" smtClean="0"/>
              <a:t>2</a:t>
            </a:r>
            <a:endParaRPr lang="ru-RU" sz="2000" b="1" baseline="30000" dirty="0"/>
          </a:p>
        </p:txBody>
      </p:sp>
      <p:sp>
        <p:nvSpPr>
          <p:cNvPr id="51" name="TextBox 50"/>
          <p:cNvSpPr txBox="1"/>
          <p:nvPr/>
        </p:nvSpPr>
        <p:spPr>
          <a:xfrm>
            <a:off x="4572000" y="5000636"/>
            <a:ext cx="6429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2s</a:t>
            </a:r>
            <a:r>
              <a:rPr lang="en-US" sz="2000" b="1" baseline="30000" dirty="0" smtClean="0"/>
              <a:t>2</a:t>
            </a:r>
            <a:endParaRPr lang="ru-RU" sz="2000" b="1" baseline="30000" dirty="0"/>
          </a:p>
        </p:txBody>
      </p:sp>
      <p:sp>
        <p:nvSpPr>
          <p:cNvPr id="52" name="TextBox 51"/>
          <p:cNvSpPr txBox="1"/>
          <p:nvPr/>
        </p:nvSpPr>
        <p:spPr>
          <a:xfrm>
            <a:off x="5429256" y="4988494"/>
            <a:ext cx="6429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2p</a:t>
            </a:r>
            <a:r>
              <a:rPr lang="en-US" sz="2000" b="1" baseline="30000" dirty="0" smtClean="0"/>
              <a:t>2</a:t>
            </a:r>
            <a:endParaRPr lang="ru-RU" sz="2000" b="1" baseline="30000" dirty="0"/>
          </a:p>
        </p:txBody>
      </p:sp>
      <p:sp>
        <p:nvSpPr>
          <p:cNvPr id="53" name="TextBox 52"/>
          <p:cNvSpPr txBox="1"/>
          <p:nvPr/>
        </p:nvSpPr>
        <p:spPr>
          <a:xfrm>
            <a:off x="4572000" y="5000636"/>
            <a:ext cx="571504" cy="40011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2s</a:t>
            </a:r>
            <a:r>
              <a:rPr lang="en-US" sz="2000" b="1" baseline="30000" dirty="0">
                <a:solidFill>
                  <a:srgbClr val="FF0000"/>
                </a:solidFill>
              </a:rPr>
              <a:t>1</a:t>
            </a:r>
            <a:endParaRPr lang="ru-RU" sz="2000" b="1" baseline="30000" dirty="0">
              <a:solidFill>
                <a:srgbClr val="FF00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500694" y="5000636"/>
            <a:ext cx="642942" cy="40011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2p</a:t>
            </a:r>
            <a:r>
              <a:rPr lang="en-US" sz="2000" b="1" baseline="30000" dirty="0">
                <a:solidFill>
                  <a:srgbClr val="FF0000"/>
                </a:solidFill>
              </a:rPr>
              <a:t>3</a:t>
            </a:r>
            <a:endParaRPr lang="ru-RU" sz="2000" b="1" baseline="30000" dirty="0">
              <a:solidFill>
                <a:srgbClr val="FF0000"/>
              </a:solidFill>
            </a:endParaRPr>
          </a:p>
        </p:txBody>
      </p:sp>
      <p:sp>
        <p:nvSpPr>
          <p:cNvPr id="27" name="Нижний колонтитул 2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8" name="Нижний колонтитул 6"/>
          <p:cNvSpPr txBox="1">
            <a:spLocks/>
          </p:cNvSpPr>
          <p:nvPr/>
        </p:nvSpPr>
        <p:spPr>
          <a:xfrm>
            <a:off x="500034" y="6143644"/>
            <a:ext cx="3352800" cy="288925"/>
          </a:xfrm>
          <a:prstGeom prst="rect">
            <a:avLst/>
          </a:prstGeom>
        </p:spPr>
        <p:txBody>
          <a:bodyPr vert="horz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Сафарова М.А., Саратов, 2013 г.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50"/>
                            </p:stCondLst>
                            <p:childTnLst>
                              <p:par>
                                <p:cTn id="1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50"/>
                            </p:stCondLst>
                            <p:childTnLst>
                              <p:par>
                                <p:cTn id="2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2 0.04325 C -0.00208 0.06338 -0.00104 0.07379 -0.00729 0.08975 C -0.00764 0.09252 -0.00851 0.09507 -0.00851 0.09784 C -0.00851 0.10756 -0.00868 0.11728 -0.00729 0.12676 C -0.0066 0.13185 0.00156 0.13393 0.00347 0.13486 C 0.01337 0.13948 0.02448 0.13601 0.0349 0.13648 C 0.04149 0.13856 0.04583 0.14018 0.05295 0.1411 C 0.06354 0.14573 0.05295 0.1418 0.07708 0.1411 C 0.10434 0.14041 0.13177 0.14018 0.15903 0.13971 C 0.16736 0.13809 0.17448 0.13648 0.18299 0.13648 " pathEditMode="relative" ptsTypes="fffffffffA">
                                      <p:cBhvr>
                                        <p:cTn id="2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2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50"/>
                            </p:stCondLst>
                            <p:childTnLst>
                              <p:par>
                                <p:cTn id="30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299 0.15336 L 0.18091 -0.06223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1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50"/>
                            </p:stCondLst>
                            <p:childTnLst>
                              <p:par>
                                <p:cTn id="3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Гибридизация атома углерода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153028" y="2000240"/>
            <a:ext cx="3990972" cy="3865571"/>
          </a:xfrm>
        </p:spPr>
        <p:txBody>
          <a:bodyPr>
            <a:normAutofit fontScale="92500"/>
          </a:bodyPr>
          <a:lstStyle/>
          <a:p>
            <a:pPr indent="15875">
              <a:buNone/>
            </a:pPr>
            <a:r>
              <a:rPr lang="ru-RU" dirty="0" smtClean="0"/>
              <a:t>В зависимости от количества </a:t>
            </a:r>
            <a:r>
              <a:rPr lang="ru-RU" dirty="0" err="1" smtClean="0"/>
              <a:t>орбиталей</a:t>
            </a:r>
            <a:r>
              <a:rPr lang="ru-RU" dirty="0" smtClean="0"/>
              <a:t>, принимающих участие в гибридизации, различают </a:t>
            </a:r>
            <a:r>
              <a:rPr lang="en-US" dirty="0" smtClean="0">
                <a:hlinkClick r:id="rId2" action="ppaction://hlinksldjump"/>
              </a:rPr>
              <a:t>sp</a:t>
            </a:r>
            <a:r>
              <a:rPr lang="ru-RU" baseline="30000" dirty="0" smtClean="0">
                <a:hlinkClick r:id="rId2" action="ppaction://hlinksldjump"/>
              </a:rPr>
              <a:t>3</a:t>
            </a:r>
            <a:r>
              <a:rPr lang="ru-RU" dirty="0" smtClean="0">
                <a:hlinkClick r:id="rId2" action="ppaction://hlinksldjump"/>
              </a:rPr>
              <a:t>-</a:t>
            </a:r>
            <a:r>
              <a:rPr lang="ru-RU" dirty="0" smtClean="0"/>
              <a:t>, </a:t>
            </a:r>
            <a:r>
              <a:rPr lang="en-US" dirty="0" smtClean="0">
                <a:hlinkClick r:id="rId3" action="ppaction://hlinksldjump"/>
              </a:rPr>
              <a:t>sp</a:t>
            </a:r>
            <a:r>
              <a:rPr lang="ru-RU" baseline="30000" dirty="0" smtClean="0">
                <a:hlinkClick r:id="rId3" action="ppaction://hlinksldjump"/>
              </a:rPr>
              <a:t>2</a:t>
            </a:r>
            <a:r>
              <a:rPr lang="ru-RU" dirty="0" smtClean="0">
                <a:hlinkClick r:id="rId3" action="ppaction://hlinksldjump"/>
              </a:rPr>
              <a:t>- </a:t>
            </a:r>
            <a:r>
              <a:rPr lang="ru-RU" dirty="0" smtClean="0"/>
              <a:t>и </a:t>
            </a:r>
            <a:r>
              <a:rPr lang="en-US" dirty="0" smtClean="0">
                <a:hlinkClick r:id="rId4" action="ppaction://hlinksldjump"/>
              </a:rPr>
              <a:t>sp</a:t>
            </a:r>
            <a:r>
              <a:rPr lang="ru-RU" dirty="0" smtClean="0">
                <a:hlinkClick r:id="rId4" action="ppaction://hlinksldjump"/>
              </a:rPr>
              <a:t>-</a:t>
            </a:r>
            <a:r>
              <a:rPr lang="ru-RU" dirty="0" smtClean="0"/>
              <a:t> гибридизацию.</a:t>
            </a:r>
            <a:endParaRPr lang="ru-RU" dirty="0"/>
          </a:p>
        </p:txBody>
      </p:sp>
      <p:pic>
        <p:nvPicPr>
          <p:cNvPr id="3074" name="Picture 2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  <a:lum bright="29000" contrast="-39000"/>
          </a:blip>
          <a:srcRect/>
          <a:stretch>
            <a:fillRect/>
          </a:stretch>
        </p:blipFill>
        <p:spPr bwMode="auto">
          <a:xfrm>
            <a:off x="500034" y="5429264"/>
            <a:ext cx="46196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85720" y="1357298"/>
            <a:ext cx="8858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dirty="0" smtClean="0"/>
              <a:t>Существуют три типа гибридизации атомных </a:t>
            </a:r>
            <a:r>
              <a:rPr lang="ru-RU" sz="2800" dirty="0" err="1" smtClean="0"/>
              <a:t>орбиталей</a:t>
            </a:r>
            <a:r>
              <a:rPr lang="ru-RU" sz="2800" dirty="0" smtClean="0"/>
              <a:t>. </a:t>
            </a:r>
            <a:endParaRPr lang="ru-RU" sz="2800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34" y="3571876"/>
            <a:ext cx="4514850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duotone>
              <a:prstClr val="black"/>
              <a:schemeClr val="accent1">
                <a:tint val="45000"/>
                <a:satMod val="400000"/>
              </a:schemeClr>
            </a:duotone>
            <a:lum bright="29000" contrast="-39000"/>
          </a:blip>
          <a:srcRect/>
          <a:stretch>
            <a:fillRect/>
          </a:stretch>
        </p:blipFill>
        <p:spPr bwMode="auto">
          <a:xfrm>
            <a:off x="428596" y="1857364"/>
            <a:ext cx="461962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4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  <a:lum bright="29000" contrast="-39000"/>
          </a:blip>
          <a:srcRect/>
          <a:stretch>
            <a:fillRect/>
          </a:stretch>
        </p:blipFill>
        <p:spPr bwMode="auto">
          <a:xfrm>
            <a:off x="500034" y="3571876"/>
            <a:ext cx="4514850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Нижний колонтитул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Нижний колонтитул 6"/>
          <p:cNvSpPr txBox="1">
            <a:spLocks/>
          </p:cNvSpPr>
          <p:nvPr/>
        </p:nvSpPr>
        <p:spPr>
          <a:xfrm>
            <a:off x="428596" y="6569075"/>
            <a:ext cx="3352800" cy="288925"/>
          </a:xfrm>
          <a:prstGeom prst="rect">
            <a:avLst/>
          </a:prstGeom>
        </p:spPr>
        <p:txBody>
          <a:bodyPr vert="horz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Сафарова М.А., Саратов, 2013 г.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800" cap="none" dirty="0" smtClean="0">
                <a:cs typeface="Arial" pitchFamily="34" charset="0"/>
              </a:rPr>
              <a:t>sp</a:t>
            </a:r>
            <a:r>
              <a:rPr lang="en-US" sz="4800" cap="none" baseline="30000" dirty="0" smtClean="0">
                <a:cs typeface="Arial" pitchFamily="34" charset="0"/>
              </a:rPr>
              <a:t>3</a:t>
            </a:r>
            <a:r>
              <a:rPr lang="en-US" sz="4800" dirty="0" smtClean="0">
                <a:cs typeface="Arial" pitchFamily="34" charset="0"/>
              </a:rPr>
              <a:t> </a:t>
            </a:r>
            <a:r>
              <a:rPr lang="ru-RU" sz="4800" dirty="0" smtClean="0">
                <a:cs typeface="Arial" pitchFamily="34" charset="0"/>
              </a:rPr>
              <a:t>- </a:t>
            </a:r>
            <a:r>
              <a:rPr lang="ru-RU" sz="4800" cap="none" dirty="0" smtClean="0">
                <a:cs typeface="Arial" pitchFamily="34" charset="0"/>
              </a:rPr>
              <a:t>г</a:t>
            </a:r>
            <a:r>
              <a:rPr lang="ru-RU" sz="4800" cap="small" dirty="0" smtClean="0">
                <a:cs typeface="Arial" pitchFamily="34" charset="0"/>
              </a:rPr>
              <a:t>ибридизация</a:t>
            </a:r>
            <a:endParaRPr lang="ru-RU" sz="4800" cap="small" dirty="0">
              <a:cs typeface="Arial" pitchFamily="34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357290" y="1643050"/>
            <a:ext cx="1214446" cy="1143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1" name="Группа 10"/>
          <p:cNvGrpSpPr/>
          <p:nvPr/>
        </p:nvGrpSpPr>
        <p:grpSpPr>
          <a:xfrm>
            <a:off x="1000100" y="3786190"/>
            <a:ext cx="1815955" cy="774721"/>
            <a:chOff x="1464447" y="3464719"/>
            <a:chExt cx="1815955" cy="774721"/>
          </a:xfrm>
        </p:grpSpPr>
        <p:sp>
          <p:nvSpPr>
            <p:cNvPr id="9" name="Капля 8"/>
            <p:cNvSpPr/>
            <p:nvPr/>
          </p:nvSpPr>
          <p:spPr>
            <a:xfrm rot="3095320">
              <a:off x="1500166" y="3429000"/>
              <a:ext cx="714380" cy="785818"/>
            </a:xfrm>
            <a:prstGeom prst="teardrop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Капля 9"/>
            <p:cNvSpPr/>
            <p:nvPr/>
          </p:nvSpPr>
          <p:spPr>
            <a:xfrm rot="13867049">
              <a:off x="2530303" y="3489341"/>
              <a:ext cx="714380" cy="785818"/>
            </a:xfrm>
            <a:prstGeom prst="teardrop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1000100" y="2857496"/>
            <a:ext cx="1815955" cy="774721"/>
            <a:chOff x="1464447" y="3464719"/>
            <a:chExt cx="1815955" cy="774721"/>
          </a:xfrm>
        </p:grpSpPr>
        <p:sp>
          <p:nvSpPr>
            <p:cNvPr id="13" name="Капля 12"/>
            <p:cNvSpPr/>
            <p:nvPr/>
          </p:nvSpPr>
          <p:spPr>
            <a:xfrm rot="3095320">
              <a:off x="1500166" y="3429000"/>
              <a:ext cx="714380" cy="785818"/>
            </a:xfrm>
            <a:prstGeom prst="teardrop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Капля 13"/>
            <p:cNvSpPr/>
            <p:nvPr/>
          </p:nvSpPr>
          <p:spPr>
            <a:xfrm rot="13867049">
              <a:off x="2530303" y="3489341"/>
              <a:ext cx="714380" cy="785818"/>
            </a:xfrm>
            <a:prstGeom prst="teardrop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1000100" y="4786322"/>
            <a:ext cx="1815955" cy="774721"/>
            <a:chOff x="1464447" y="3464719"/>
            <a:chExt cx="1815955" cy="774721"/>
          </a:xfrm>
        </p:grpSpPr>
        <p:sp>
          <p:nvSpPr>
            <p:cNvPr id="16" name="Капля 15"/>
            <p:cNvSpPr/>
            <p:nvPr/>
          </p:nvSpPr>
          <p:spPr>
            <a:xfrm rot="3095320">
              <a:off x="1500166" y="3429000"/>
              <a:ext cx="714380" cy="785818"/>
            </a:xfrm>
            <a:prstGeom prst="teardrop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Капля 16"/>
            <p:cNvSpPr/>
            <p:nvPr/>
          </p:nvSpPr>
          <p:spPr>
            <a:xfrm rot="13867049">
              <a:off x="2530303" y="3489341"/>
              <a:ext cx="714380" cy="785818"/>
            </a:xfrm>
            <a:prstGeom prst="teardrop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1" name="Стрелка вниз 20"/>
          <p:cNvSpPr/>
          <p:nvPr/>
        </p:nvSpPr>
        <p:spPr>
          <a:xfrm rot="16200000">
            <a:off x="3679025" y="2678901"/>
            <a:ext cx="571504" cy="12144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0" y="3857628"/>
            <a:ext cx="857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3p</a:t>
            </a:r>
            <a:endParaRPr lang="ru-RU" b="1" dirty="0"/>
          </a:p>
        </p:txBody>
      </p:sp>
      <p:grpSp>
        <p:nvGrpSpPr>
          <p:cNvPr id="29" name="Группа 28"/>
          <p:cNvGrpSpPr/>
          <p:nvPr/>
        </p:nvGrpSpPr>
        <p:grpSpPr>
          <a:xfrm>
            <a:off x="6643702" y="2714620"/>
            <a:ext cx="1611175" cy="857256"/>
            <a:chOff x="5318279" y="2571744"/>
            <a:chExt cx="1611175" cy="857256"/>
          </a:xfrm>
          <a:solidFill>
            <a:schemeClr val="accent1">
              <a:alpha val="32000"/>
            </a:schemeClr>
          </a:solidFill>
        </p:grpSpPr>
        <p:sp>
          <p:nvSpPr>
            <p:cNvPr id="27" name="Капля 26"/>
            <p:cNvSpPr/>
            <p:nvPr/>
          </p:nvSpPr>
          <p:spPr>
            <a:xfrm rot="13543140">
              <a:off x="6072198" y="2571744"/>
              <a:ext cx="857256" cy="857256"/>
            </a:xfrm>
            <a:prstGeom prst="teardrop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Капля 27"/>
            <p:cNvSpPr/>
            <p:nvPr/>
          </p:nvSpPr>
          <p:spPr>
            <a:xfrm rot="2575833">
              <a:off x="5318279" y="2746518"/>
              <a:ext cx="500066" cy="500066"/>
            </a:xfrm>
            <a:prstGeom prst="teardrop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6643702" y="3714752"/>
            <a:ext cx="1611175" cy="857256"/>
            <a:chOff x="5318279" y="2571744"/>
            <a:chExt cx="1611175" cy="857256"/>
          </a:xfrm>
          <a:solidFill>
            <a:schemeClr val="accent1">
              <a:alpha val="32000"/>
            </a:schemeClr>
          </a:solidFill>
        </p:grpSpPr>
        <p:sp>
          <p:nvSpPr>
            <p:cNvPr id="31" name="Капля 30"/>
            <p:cNvSpPr/>
            <p:nvPr/>
          </p:nvSpPr>
          <p:spPr>
            <a:xfrm rot="13543140">
              <a:off x="6072198" y="2571744"/>
              <a:ext cx="857256" cy="857256"/>
            </a:xfrm>
            <a:prstGeom prst="teardrop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Капля 31"/>
            <p:cNvSpPr/>
            <p:nvPr/>
          </p:nvSpPr>
          <p:spPr>
            <a:xfrm rot="2575833">
              <a:off x="5318279" y="2746518"/>
              <a:ext cx="500066" cy="500066"/>
            </a:xfrm>
            <a:prstGeom prst="teardrop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6643702" y="4786322"/>
            <a:ext cx="1611175" cy="857256"/>
            <a:chOff x="5318279" y="2571744"/>
            <a:chExt cx="1611175" cy="857256"/>
          </a:xfrm>
          <a:solidFill>
            <a:schemeClr val="accent1">
              <a:alpha val="32000"/>
            </a:schemeClr>
          </a:solidFill>
        </p:grpSpPr>
        <p:sp>
          <p:nvSpPr>
            <p:cNvPr id="34" name="Капля 33"/>
            <p:cNvSpPr/>
            <p:nvPr/>
          </p:nvSpPr>
          <p:spPr>
            <a:xfrm rot="13543140">
              <a:off x="6072198" y="2571744"/>
              <a:ext cx="857256" cy="857256"/>
            </a:xfrm>
            <a:prstGeom prst="teardrop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Капля 34"/>
            <p:cNvSpPr/>
            <p:nvPr/>
          </p:nvSpPr>
          <p:spPr>
            <a:xfrm rot="2575833">
              <a:off x="5318279" y="2746518"/>
              <a:ext cx="500066" cy="500066"/>
            </a:xfrm>
            <a:prstGeom prst="teardrop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6675601" y="1714488"/>
            <a:ext cx="1611175" cy="857256"/>
            <a:chOff x="5318279" y="2571744"/>
            <a:chExt cx="1611175" cy="857256"/>
          </a:xfrm>
          <a:solidFill>
            <a:schemeClr val="accent1">
              <a:alpha val="34000"/>
            </a:schemeClr>
          </a:solidFill>
        </p:grpSpPr>
        <p:sp>
          <p:nvSpPr>
            <p:cNvPr id="37" name="Капля 36"/>
            <p:cNvSpPr/>
            <p:nvPr/>
          </p:nvSpPr>
          <p:spPr>
            <a:xfrm rot="13543140">
              <a:off x="6072198" y="2571744"/>
              <a:ext cx="857256" cy="857256"/>
            </a:xfrm>
            <a:prstGeom prst="teardrop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Капля 37"/>
            <p:cNvSpPr/>
            <p:nvPr/>
          </p:nvSpPr>
          <p:spPr>
            <a:xfrm rot="2575833">
              <a:off x="5318279" y="2746518"/>
              <a:ext cx="500066" cy="500066"/>
            </a:xfrm>
            <a:prstGeom prst="teardrop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214282" y="1853975"/>
            <a:ext cx="857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s</a:t>
            </a:r>
            <a:endParaRPr lang="ru-RU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4857752" y="3357562"/>
            <a:ext cx="12144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4</a:t>
            </a:r>
            <a:r>
              <a:rPr lang="en-US" sz="3600" b="1" dirty="0" smtClean="0"/>
              <a:t> sp</a:t>
            </a:r>
            <a:r>
              <a:rPr lang="en-US" sz="3600" b="1" baseline="30000" dirty="0" smtClean="0"/>
              <a:t>3</a:t>
            </a:r>
            <a:endParaRPr lang="ru-RU" b="1" baseline="30000" dirty="0"/>
          </a:p>
        </p:txBody>
      </p:sp>
      <p:sp>
        <p:nvSpPr>
          <p:cNvPr id="47" name="Левая фигурная скобка 46"/>
          <p:cNvSpPr/>
          <p:nvPr/>
        </p:nvSpPr>
        <p:spPr>
          <a:xfrm>
            <a:off x="642910" y="3071810"/>
            <a:ext cx="285752" cy="2214578"/>
          </a:xfrm>
          <a:prstGeom prst="leftBrac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Левая фигурная скобка 47"/>
          <p:cNvSpPr/>
          <p:nvPr/>
        </p:nvSpPr>
        <p:spPr>
          <a:xfrm>
            <a:off x="6072198" y="1571612"/>
            <a:ext cx="285752" cy="4214818"/>
          </a:xfrm>
          <a:prstGeom prst="leftBrac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Нижний колонтитул 4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4" name="Нижний колонтитул 6"/>
          <p:cNvSpPr txBox="1">
            <a:spLocks/>
          </p:cNvSpPr>
          <p:nvPr/>
        </p:nvSpPr>
        <p:spPr>
          <a:xfrm>
            <a:off x="500034" y="6143644"/>
            <a:ext cx="3352800" cy="288925"/>
          </a:xfrm>
          <a:prstGeom prst="rect">
            <a:avLst/>
          </a:prstGeom>
        </p:spPr>
        <p:txBody>
          <a:bodyPr vert="horz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Сафарова М.А., Саратов, 2013 г.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40" grpId="0"/>
      <p:bldP spid="4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Группа 19"/>
          <p:cNvGrpSpPr/>
          <p:nvPr/>
        </p:nvGrpSpPr>
        <p:grpSpPr>
          <a:xfrm>
            <a:off x="4857752" y="2714620"/>
            <a:ext cx="1611175" cy="857256"/>
            <a:chOff x="5318279" y="2571744"/>
            <a:chExt cx="1611175" cy="857256"/>
          </a:xfrm>
          <a:solidFill>
            <a:schemeClr val="accent1">
              <a:alpha val="32000"/>
            </a:schemeClr>
          </a:solidFill>
        </p:grpSpPr>
        <p:sp>
          <p:nvSpPr>
            <p:cNvPr id="21" name="Капля 20"/>
            <p:cNvSpPr/>
            <p:nvPr/>
          </p:nvSpPr>
          <p:spPr>
            <a:xfrm rot="13543140">
              <a:off x="6072198" y="2571744"/>
              <a:ext cx="857256" cy="857256"/>
            </a:xfrm>
            <a:prstGeom prst="teardrop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Капля 21"/>
            <p:cNvSpPr/>
            <p:nvPr/>
          </p:nvSpPr>
          <p:spPr>
            <a:xfrm rot="2575833">
              <a:off x="5318279" y="2746518"/>
              <a:ext cx="500066" cy="500066"/>
            </a:xfrm>
            <a:prstGeom prst="teardrop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4857752" y="3714752"/>
            <a:ext cx="1611175" cy="857256"/>
            <a:chOff x="5318279" y="2571744"/>
            <a:chExt cx="1611175" cy="857256"/>
          </a:xfrm>
          <a:solidFill>
            <a:schemeClr val="accent1">
              <a:alpha val="32000"/>
            </a:schemeClr>
          </a:solidFill>
        </p:grpSpPr>
        <p:sp>
          <p:nvSpPr>
            <p:cNvPr id="24" name="Капля 23"/>
            <p:cNvSpPr/>
            <p:nvPr/>
          </p:nvSpPr>
          <p:spPr>
            <a:xfrm rot="13543140">
              <a:off x="6072198" y="2571744"/>
              <a:ext cx="857256" cy="857256"/>
            </a:xfrm>
            <a:prstGeom prst="teardrop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Капля 24"/>
            <p:cNvSpPr/>
            <p:nvPr/>
          </p:nvSpPr>
          <p:spPr>
            <a:xfrm rot="2575833">
              <a:off x="5318279" y="2746518"/>
              <a:ext cx="500066" cy="500066"/>
            </a:xfrm>
            <a:prstGeom prst="teardrop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4857752" y="4786322"/>
            <a:ext cx="1611175" cy="857256"/>
            <a:chOff x="5318279" y="2571744"/>
            <a:chExt cx="1611175" cy="857256"/>
          </a:xfrm>
          <a:solidFill>
            <a:schemeClr val="accent1">
              <a:alpha val="32000"/>
            </a:schemeClr>
          </a:solidFill>
        </p:grpSpPr>
        <p:sp>
          <p:nvSpPr>
            <p:cNvPr id="27" name="Капля 26"/>
            <p:cNvSpPr/>
            <p:nvPr/>
          </p:nvSpPr>
          <p:spPr>
            <a:xfrm rot="13543140">
              <a:off x="6072198" y="2571744"/>
              <a:ext cx="857256" cy="857256"/>
            </a:xfrm>
            <a:prstGeom prst="teardrop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Капля 27"/>
            <p:cNvSpPr/>
            <p:nvPr/>
          </p:nvSpPr>
          <p:spPr>
            <a:xfrm rot="2575833">
              <a:off x="5318279" y="2746518"/>
              <a:ext cx="500066" cy="500066"/>
            </a:xfrm>
            <a:prstGeom prst="teardrop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4889651" y="1677670"/>
            <a:ext cx="1645795" cy="857256"/>
            <a:chOff x="5318279" y="2534926"/>
            <a:chExt cx="1645795" cy="857256"/>
          </a:xfrm>
          <a:solidFill>
            <a:schemeClr val="accent1">
              <a:alpha val="34000"/>
            </a:schemeClr>
          </a:solidFill>
        </p:grpSpPr>
        <p:sp>
          <p:nvSpPr>
            <p:cNvPr id="30" name="Капля 29"/>
            <p:cNvSpPr/>
            <p:nvPr/>
          </p:nvSpPr>
          <p:spPr>
            <a:xfrm rot="13543140">
              <a:off x="6106818" y="2534926"/>
              <a:ext cx="857256" cy="857256"/>
            </a:xfrm>
            <a:prstGeom prst="teardrop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Капля 30"/>
            <p:cNvSpPr/>
            <p:nvPr/>
          </p:nvSpPr>
          <p:spPr>
            <a:xfrm rot="2575833">
              <a:off x="5318279" y="2746518"/>
              <a:ext cx="500066" cy="500066"/>
            </a:xfrm>
            <a:prstGeom prst="teardrop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36" name="Рисунок 35" descr="Рисунок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1285860"/>
            <a:ext cx="6223924" cy="528641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cxnSp>
        <p:nvCxnSpPr>
          <p:cNvPr id="38" name="Прямая соединительная линия 37"/>
          <p:cNvCxnSpPr>
            <a:stCxn id="36" idx="0"/>
          </p:cNvCxnSpPr>
          <p:nvPr/>
        </p:nvCxnSpPr>
        <p:spPr>
          <a:xfrm rot="16200000" flipH="1" flipV="1">
            <a:off x="3020428" y="2694556"/>
            <a:ext cx="2857520" cy="4012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4429124" y="4143380"/>
            <a:ext cx="2643206" cy="1643074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rot="10800000" flipV="1">
            <a:off x="2000232" y="4143380"/>
            <a:ext cx="2428892" cy="1643074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1428728" y="4071942"/>
            <a:ext cx="3000396" cy="7143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 rot="16200000" flipV="1">
            <a:off x="857224" y="4643446"/>
            <a:ext cx="1714512" cy="57150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2000232" y="5786454"/>
            <a:ext cx="5072098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>
            <a:stCxn id="36" idx="0"/>
          </p:cNvCxnSpPr>
          <p:nvPr/>
        </p:nvCxnSpPr>
        <p:spPr>
          <a:xfrm rot="16200000" flipH="1">
            <a:off x="3520494" y="2234618"/>
            <a:ext cx="4500594" cy="260307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>
            <a:stCxn id="36" idx="0"/>
          </p:cNvCxnSpPr>
          <p:nvPr/>
        </p:nvCxnSpPr>
        <p:spPr>
          <a:xfrm rot="16200000" flipH="1" flipV="1">
            <a:off x="1555949" y="1158639"/>
            <a:ext cx="2786082" cy="3040524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>
            <a:stCxn id="36" idx="0"/>
          </p:cNvCxnSpPr>
          <p:nvPr/>
        </p:nvCxnSpPr>
        <p:spPr>
          <a:xfrm rot="16200000" flipH="1" flipV="1">
            <a:off x="984445" y="2301647"/>
            <a:ext cx="4500594" cy="246902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Дуга 56"/>
          <p:cNvSpPr/>
          <p:nvPr/>
        </p:nvSpPr>
        <p:spPr>
          <a:xfrm>
            <a:off x="3929058" y="4000504"/>
            <a:ext cx="1000132" cy="857256"/>
          </a:xfrm>
          <a:prstGeom prst="arc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TextBox 57"/>
          <p:cNvSpPr txBox="1"/>
          <p:nvPr/>
        </p:nvSpPr>
        <p:spPr>
          <a:xfrm>
            <a:off x="4714876" y="3500438"/>
            <a:ext cx="1428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109</a:t>
            </a:r>
            <a:r>
              <a:rPr lang="en-US" sz="2400" baseline="60000" dirty="0" smtClean="0">
                <a:solidFill>
                  <a:srgbClr val="FF0000"/>
                </a:solidFill>
              </a:rPr>
              <a:t>o</a:t>
            </a:r>
            <a:r>
              <a:rPr lang="en-US" sz="2400" dirty="0" smtClean="0">
                <a:solidFill>
                  <a:srgbClr val="FF0000"/>
                </a:solidFill>
              </a:rPr>
              <a:t>28</a:t>
            </a:r>
            <a:r>
              <a:rPr lang="en-US" sz="2400" baseline="60000" dirty="0" smtClean="0">
                <a:solidFill>
                  <a:srgbClr val="FF0000"/>
                </a:solidFill>
              </a:rPr>
              <a:t>,</a:t>
            </a:r>
            <a:endParaRPr lang="ru-RU" sz="2400" baseline="60000" dirty="0">
              <a:solidFill>
                <a:srgbClr val="FF0000"/>
              </a:solidFill>
            </a:endParaRPr>
          </a:p>
        </p:txBody>
      </p:sp>
      <p:sp>
        <p:nvSpPr>
          <p:cNvPr id="65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en-US" cap="none" dirty="0" smtClean="0">
                <a:cs typeface="Arial" pitchFamily="34" charset="0"/>
              </a:rPr>
              <a:t>sp</a:t>
            </a:r>
            <a:r>
              <a:rPr lang="en-US" cap="none" baseline="30000" dirty="0" smtClean="0">
                <a:cs typeface="Arial" pitchFamily="34" charset="0"/>
              </a:rPr>
              <a:t>3</a:t>
            </a:r>
            <a:r>
              <a:rPr lang="en-US" dirty="0" smtClean="0">
                <a:cs typeface="Arial" pitchFamily="34" charset="0"/>
              </a:rPr>
              <a:t> </a:t>
            </a:r>
            <a:r>
              <a:rPr lang="ru-RU" dirty="0" smtClean="0">
                <a:cs typeface="Arial" pitchFamily="34" charset="0"/>
              </a:rPr>
              <a:t>- </a:t>
            </a:r>
            <a:r>
              <a:rPr lang="ru-RU" cap="none" dirty="0" smtClean="0">
                <a:cs typeface="Arial" pitchFamily="34" charset="0"/>
              </a:rPr>
              <a:t>г</a:t>
            </a:r>
            <a:r>
              <a:rPr lang="ru-RU" cap="small" dirty="0" smtClean="0">
                <a:cs typeface="Arial" pitchFamily="34" charset="0"/>
              </a:rPr>
              <a:t>ибридизация</a:t>
            </a:r>
            <a:endParaRPr lang="ru-RU" cap="small" dirty="0">
              <a:cs typeface="Arial" pitchFamily="34" charset="0"/>
            </a:endParaRPr>
          </a:p>
        </p:txBody>
      </p:sp>
      <p:sp>
        <p:nvSpPr>
          <p:cNvPr id="34" name="Нижний колонтитул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5" name="Нижний колонтитул 6"/>
          <p:cNvSpPr txBox="1">
            <a:spLocks/>
          </p:cNvSpPr>
          <p:nvPr/>
        </p:nvSpPr>
        <p:spPr>
          <a:xfrm>
            <a:off x="500034" y="6143644"/>
            <a:ext cx="3352800" cy="288925"/>
          </a:xfrm>
          <a:prstGeom prst="rect">
            <a:avLst/>
          </a:prstGeom>
        </p:spPr>
        <p:txBody>
          <a:bodyPr vert="horz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Сафарова М.А., Саратов, 2013 г.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21 -0.08117 C -0.01268 -0.09551 -0.01875 -0.10129 -0.02813 -0.10823 C -0.03403 -0.11263 -0.03803 -0.11864 -0.04341 -0.12326 C -0.05139 -0.1302 -0.05973 -0.13483 -0.06875 -0.13853 C -0.08264 -0.15264 -0.10782 -0.15379 -0.12431 -0.15541 C -0.14671 -0.16744 -0.19653 -0.15934 -0.21303 -0.15888 C -0.22327 -0.15402 -0.23264 -0.14709 -0.24341 -0.14362 C -0.24514 -0.14246 -0.24671 -0.14107 -0.24844 -0.14015 C -0.24966 -0.13945 -0.25157 -0.13992 -0.25226 -0.13853 C -0.25348 -0.13622 -0.25261 -0.13275 -0.25348 -0.1302 C -0.25434 -0.1272 -0.25591 -0.12442 -0.2573 -0.12165 C -0.26094 -0.11425 -0.26771 -0.10615 -0.27257 -0.09968 C -0.27344 -0.09644 -0.27414 -0.09297 -0.275 -0.08973 C -0.27535 -0.08811 -0.27622 -0.08464 -0.27622 -0.08464 C -0.27691 -0.06314 -0.27639 -0.0407 -0.28264 -0.02058 C -0.28403 -0.00902 -0.28646 0.00185 -0.2915 0.01156 C -0.29237 0.01503 -0.29306 0.0185 -0.29393 0.02174 C -0.29445 0.02336 -0.29532 0.02683 -0.29532 0.02683 " pathEditMode="relative" ptsTypes="fffffffffffffffffA">
                                      <p:cBhvr>
                                        <p:cTn id="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4 0.00624 C -0.01545 0.0074 -0.02413 0.00786 -0.04357 0.01133 C -0.04895 0.01827 -0.05295 0.02474 -0.06007 0.02821 C -0.06875 0.03955 -0.06475 0.03538 -0.07152 0.04163 C -0.07639 0.05042 -0.08264 0.05689 -0.08784 0.06522 C -0.09722 0.08025 -0.10434 0.09667 -0.11701 0.10731 C -0.12066 0.11448 -0.12656 0.12211 -0.13229 0.12581 C -0.1335 0.12743 -0.13455 0.12951 -0.13593 0.1309 C -0.1375 0.13252 -0.13958 0.13275 -0.14114 0.13437 C -0.14861 0.14269 -0.1375 0.13737 -0.14861 0.14107 C -0.15312 0.14524 -0.15746 0.1457 -0.16267 0.14778 C -0.17343 0.15865 -0.18767 0.15865 -0.20052 0.16142 C -0.32326 0.15842 -0.26163 0.18848 -0.28159 0.1494 C -0.28507 0.13645 -0.28663 0.12465 -0.28784 0.11078 C -0.2875 0.08649 -0.28819 0.06221 -0.28663 0.03816 C -0.28645 0.03631 -0.28368 0.0377 -0.28281 0.03654 C -0.28073 0.03376 -0.27777 0.02636 -0.27777 0.0266 C -0.27395 0.00879 -0.27083 -0.00925 -0.26892 -0.02752 C -0.27083 -0.07377 -0.26701 -0.06175 -0.27395 -0.04787 C -0.2717 -0.06337 -0.27274 -0.05342 -0.27274 -0.07817 " pathEditMode="relative" rAng="0" ptsTypes="fffffffffffffffffffA">
                                      <p:cBhvr>
                                        <p:cTn id="1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" y="49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0">
                                      <p:cBhvr>
                                        <p:cTn id="1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0925 C 0.00243 0.02104 0.0033 0.04093 -0.00503 0.04787 C -0.01198 0.06707 -0.03073 0.07678 -0.04427 0.08672 C -0.075 0.10939 -0.10972 0.12095 -0.14288 0.13552 C -0.14652 0.13714 -0.15052 0.13645 -0.15434 0.13737 C -0.16909 0.14061 -0.18385 0.14385 -0.19861 0.14732 C -0.22777 0.14685 -0.25694 0.14778 -0.28593 0.1457 C -0.29253 0.14523 -0.30243 0.13066 -0.30243 0.1309 C -0.30468 0.12465 -0.30781 0.11956 -0.31007 0.11378 C -0.31319 0.10522 -0.31371 0.0962 -0.3177 0.08834 C -0.31857 0.08441 -0.31892 0.08025 -0.32014 0.07655 C -0.32118 0.07354 -0.32291 0.07123 -0.32395 0.06822 C -0.33177 0.04417 -0.32413 0.0599 -0.33038 0.04787 C -0.33264 0.03816 -0.33385 0.02867 -0.33663 0.01919 C -0.34461 -0.04649 -0.34687 -0.13853 -0.31389 -0.19658 C -0.31163 -0.20722 -0.30694 -0.21601 -0.30121 -0.22364 C -0.30277 -0.21739 -0.30191 -0.22017 -0.30364 -0.21508 " pathEditMode="relative" rAng="0" ptsTypes="ffffffffffffffffA">
                                      <p:cBhvr>
                                        <p:cTn id="1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" y="-47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600000">
                                      <p:cBhvr>
                                        <p:cTn id="1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1400000">
                                      <p:cBhvr>
                                        <p:cTn id="2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89 0.01434 C -0.01093 0.02475 -0.01163 0.02891 -0.01493 0.03793 C -0.01684 0.05065 -0.01805 0.06337 -0.02257 0.07493 C -0.025 0.08858 -0.03038 0.09714 -0.03767 0.10708 C -0.03941 0.11656 -0.04705 0.12443 -0.05156 0.13229 C -0.07534 0.17322 -0.10868 0.18964 -0.14531 0.20144 C -0.17361 0.20097 -0.20173 0.20144 -0.23003 0.19982 C -0.23316 0.19959 -0.23628 0.19473 -0.23889 0.19288 C -0.24548 0.18849 -0.25243 0.18363 -0.2592 0.17947 C -0.2677 0.17438 -0.27795 0.17114 -0.28576 0.1642 C -0.29774 0.15356 -0.31788 0.12604 -0.32639 0.11032 C -0.32986 0.10407 -0.33125 0.09875 -0.33524 0.09344 C -0.3375 0.08072 -0.34236 0.06892 -0.34531 0.05643 C -0.3467 0.04279 -0.35017 0.03423 -0.35416 0.02105 C -0.3559 0.01504 -0.3559 0.0081 -0.35798 0.00232 C -0.3592 -0.00138 -0.36145 -0.00416 -0.36302 -0.00763 C -0.36441 -0.01087 -0.3658 -0.01434 -0.36684 -0.0178 C -0.37534 -0.04533 -0.3625 -0.01017 -0.37309 -0.03816 C -0.37482 -0.04903 -0.37795 -0.05943 -0.38073 -0.07007 C -0.38541 -0.11031 -0.38333 -0.14246 -0.37309 -0.17969 C -0.37274 -0.18362 -0.37291 -0.18779 -0.37187 -0.19149 C -0.37118 -0.1938 -0.36892 -0.19449 -0.36805 -0.19657 C -0.36302 -0.21022 -0.37118 -0.20097 -0.36302 -0.20837 C -0.36093 -0.22294 -0.35416 -0.24144 -0.34774 -0.25393 C -0.34514 -0.26503 -0.34253 -0.27613 -0.33767 -0.28584 C -0.33472 -0.2981 -0.33055 -0.30897 -0.3276 -0.32123 C -0.32604 -0.3277 -0.31996 -0.33649 -0.31736 -0.3432 C -0.31527 -0.35499 -0.30902 -0.36586 -0.3085 -0.37858 C -0.30816 -0.38644 -0.3085 -0.39431 -0.3085 -0.40217 " pathEditMode="relative" rAng="0" ptsTypes="ffffffffffffffffffffffffffffA">
                                      <p:cBhvr>
                                        <p:cTn id="2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" y="-1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8" grpId="0"/>
      <p:bldP spid="58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Рисунок 63" descr="Рисунок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000760" y="2214554"/>
            <a:ext cx="2480688" cy="228601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Строение углеродной цепи </a:t>
            </a:r>
            <a:r>
              <a:rPr lang="ru-RU" dirty="0" err="1" smtClean="0"/>
              <a:t>алканов</a:t>
            </a:r>
            <a:endParaRPr lang="ru-RU" dirty="0"/>
          </a:p>
        </p:txBody>
      </p:sp>
      <p:pic>
        <p:nvPicPr>
          <p:cNvPr id="63" name="Рисунок 62" descr="Рисунок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9153" y="2267736"/>
            <a:ext cx="2533112" cy="2232834"/>
          </a:xfrm>
          <a:prstGeom prst="rect">
            <a:avLst/>
          </a:prstGeom>
        </p:spPr>
      </p:pic>
      <p:pic>
        <p:nvPicPr>
          <p:cNvPr id="65" name="Рисунок 64" descr="Рисунок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2319632"/>
            <a:ext cx="2879463" cy="2538128"/>
          </a:xfrm>
          <a:prstGeom prst="rect">
            <a:avLst/>
          </a:prstGeom>
        </p:spPr>
      </p:pic>
      <p:sp>
        <p:nvSpPr>
          <p:cNvPr id="66" name="Овал 65"/>
          <p:cNvSpPr/>
          <p:nvPr/>
        </p:nvSpPr>
        <p:spPr>
          <a:xfrm>
            <a:off x="2071670" y="2071678"/>
            <a:ext cx="571504" cy="500066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Овал 67"/>
          <p:cNvSpPr/>
          <p:nvPr/>
        </p:nvSpPr>
        <p:spPr>
          <a:xfrm rot="18984652">
            <a:off x="666513" y="3317095"/>
            <a:ext cx="571332" cy="508706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Овал 68"/>
          <p:cNvSpPr/>
          <p:nvPr/>
        </p:nvSpPr>
        <p:spPr>
          <a:xfrm rot="1335467">
            <a:off x="912027" y="4299382"/>
            <a:ext cx="581062" cy="528879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Овал 69"/>
          <p:cNvSpPr/>
          <p:nvPr/>
        </p:nvSpPr>
        <p:spPr>
          <a:xfrm rot="7429135">
            <a:off x="3280773" y="4204481"/>
            <a:ext cx="564918" cy="460632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TextBox 70"/>
          <p:cNvSpPr txBox="1"/>
          <p:nvPr/>
        </p:nvSpPr>
        <p:spPr>
          <a:xfrm>
            <a:off x="642910" y="5000636"/>
            <a:ext cx="32147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Молекула метана</a:t>
            </a:r>
            <a:endParaRPr lang="ru-RU" sz="2800" dirty="0"/>
          </a:p>
        </p:txBody>
      </p:sp>
      <p:sp>
        <p:nvSpPr>
          <p:cNvPr id="72" name="Овал 71"/>
          <p:cNvSpPr/>
          <p:nvPr/>
        </p:nvSpPr>
        <p:spPr>
          <a:xfrm rot="252211">
            <a:off x="7947942" y="4020254"/>
            <a:ext cx="558038" cy="521331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Овал 72"/>
          <p:cNvSpPr/>
          <p:nvPr/>
        </p:nvSpPr>
        <p:spPr>
          <a:xfrm>
            <a:off x="5000628" y="1928802"/>
            <a:ext cx="571504" cy="500066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Овал 73"/>
          <p:cNvSpPr/>
          <p:nvPr/>
        </p:nvSpPr>
        <p:spPr>
          <a:xfrm>
            <a:off x="4071934" y="4071942"/>
            <a:ext cx="571504" cy="500066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Овал 74"/>
          <p:cNvSpPr/>
          <p:nvPr/>
        </p:nvSpPr>
        <p:spPr>
          <a:xfrm>
            <a:off x="8215338" y="3143248"/>
            <a:ext cx="571504" cy="500066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Овал 75"/>
          <p:cNvSpPr/>
          <p:nvPr/>
        </p:nvSpPr>
        <p:spPr>
          <a:xfrm>
            <a:off x="6929454" y="2000240"/>
            <a:ext cx="571504" cy="500066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Овал 76"/>
          <p:cNvSpPr/>
          <p:nvPr/>
        </p:nvSpPr>
        <p:spPr>
          <a:xfrm>
            <a:off x="3714744" y="3143248"/>
            <a:ext cx="571504" cy="500066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TextBox 78"/>
          <p:cNvSpPr txBox="1"/>
          <p:nvPr/>
        </p:nvSpPr>
        <p:spPr>
          <a:xfrm>
            <a:off x="4786314" y="4786322"/>
            <a:ext cx="32147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Молекула этана</a:t>
            </a:r>
            <a:endParaRPr lang="ru-RU" sz="2800" dirty="0"/>
          </a:p>
        </p:txBody>
      </p:sp>
      <p:sp>
        <p:nvSpPr>
          <p:cNvPr id="80" name="Овал 79"/>
          <p:cNvSpPr/>
          <p:nvPr/>
        </p:nvSpPr>
        <p:spPr>
          <a:xfrm>
            <a:off x="642910" y="6000768"/>
            <a:ext cx="571504" cy="500066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TextBox 80"/>
          <p:cNvSpPr txBox="1"/>
          <p:nvPr/>
        </p:nvSpPr>
        <p:spPr>
          <a:xfrm>
            <a:off x="1571604" y="6000768"/>
            <a:ext cx="32147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- Атомы водорода</a:t>
            </a:r>
            <a:endParaRPr lang="ru-RU" sz="2800" dirty="0"/>
          </a:p>
        </p:txBody>
      </p:sp>
      <p:sp>
        <p:nvSpPr>
          <p:cNvPr id="83" name="Содержимое 8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4" name="Содержимое 2"/>
          <p:cNvSpPr txBox="1">
            <a:spLocks/>
          </p:cNvSpPr>
          <p:nvPr/>
        </p:nvSpPr>
        <p:spPr>
          <a:xfrm>
            <a:off x="214282" y="1142984"/>
            <a:ext cx="8686800" cy="468884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Все атомы углерода в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алканах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находятся в 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sp</a:t>
            </a:r>
            <a:r>
              <a:rPr kumimoji="0" lang="en-US" sz="3200" b="0" i="1" u="none" strike="noStrike" kern="1200" cap="none" spc="0" normalizeH="0" baseline="30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-гибридизации, угол между С-С связями равен </a:t>
            </a:r>
            <a:r>
              <a:rPr kumimoji="0" lang="ru-RU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109</a:t>
            </a:r>
            <a:r>
              <a:rPr kumimoji="0" lang="ru-RU" sz="3200" b="0" i="1" u="none" strike="noStrike" kern="1200" cap="none" spc="0" normalizeH="0" baseline="30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</a:t>
            </a:r>
            <a:r>
              <a:rPr kumimoji="0" lang="ru-RU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28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’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поэтому молекулы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алканов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имеют зигзагообразное строение. Длина С-С-связи 0,254 нм, длина С-Н</a:t>
            </a: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связи 0,1нм.</a:t>
            </a:r>
            <a:r>
              <a:rPr lang="ru-RU" sz="3200" dirty="0" smtClean="0">
                <a:solidFill>
                  <a:schemeClr val="tx2"/>
                </a:solidFill>
              </a:rPr>
              <a:t>Все связи </a:t>
            </a:r>
            <a:r>
              <a:rPr lang="el-GR" sz="3200" dirty="0" smtClean="0">
                <a:solidFill>
                  <a:schemeClr val="tx2"/>
                </a:solidFill>
              </a:rPr>
              <a:t>σ</a:t>
            </a:r>
            <a:r>
              <a:rPr lang="ru-RU" sz="3200" dirty="0" smtClean="0">
                <a:solidFill>
                  <a:schemeClr val="tx2"/>
                </a:solidFill>
              </a:rPr>
              <a:t>.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5" name="Picture 2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lum bright="30000" contrast="-34000"/>
          </a:blip>
          <a:srcRect/>
          <a:stretch>
            <a:fillRect/>
          </a:stretch>
        </p:blipFill>
        <p:spPr bwMode="auto">
          <a:xfrm>
            <a:off x="500034" y="4500570"/>
            <a:ext cx="3860800" cy="2000264"/>
          </a:xfrm>
          <a:prstGeom prst="rect">
            <a:avLst/>
          </a:prstGeom>
          <a:blipFill>
            <a:blip r:embed="rId4">
              <a:duotone>
                <a:prstClr val="black"/>
                <a:schemeClr val="accent1">
                  <a:tint val="45000"/>
                  <a:satMod val="400000"/>
                </a:schemeClr>
              </a:duotone>
              <a:lum bright="30000" contrast="-34000"/>
            </a:blip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</p:pic>
      <p:pic>
        <p:nvPicPr>
          <p:cNvPr id="86" name="Picture 3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  <a:lum bright="29000" contrast="-32000"/>
          </a:blip>
          <a:srcRect/>
          <a:stretch>
            <a:fillRect/>
          </a:stretch>
        </p:blipFill>
        <p:spPr bwMode="auto">
          <a:xfrm>
            <a:off x="4357686" y="4500570"/>
            <a:ext cx="4286249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Нижний колонтитул 2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ижний колонтитул 6"/>
          <p:cNvSpPr txBox="1">
            <a:spLocks/>
          </p:cNvSpPr>
          <p:nvPr/>
        </p:nvSpPr>
        <p:spPr>
          <a:xfrm>
            <a:off x="500034" y="6143644"/>
            <a:ext cx="3352800" cy="288925"/>
          </a:xfrm>
          <a:prstGeom prst="rect">
            <a:avLst/>
          </a:prstGeom>
        </p:spPr>
        <p:txBody>
          <a:bodyPr vert="horz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Сафарова М.А., Саратов, 2013 г.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4429132"/>
            <a:ext cx="5143536" cy="1857388"/>
          </a:xfrm>
        </p:spPr>
        <p:txBody>
          <a:bodyPr>
            <a:normAutofit/>
          </a:bodyPr>
          <a:lstStyle/>
          <a:p>
            <a:r>
              <a:rPr lang="ru-RU" dirty="0" smtClean="0"/>
              <a:t>В алмазе атомы углерода находятся в </a:t>
            </a:r>
            <a:r>
              <a:rPr lang="en-US" dirty="0" smtClean="0"/>
              <a:t>sp</a:t>
            </a:r>
            <a:r>
              <a:rPr lang="ru-RU" dirty="0" smtClean="0"/>
              <a:t>3 – гибридизации. </a:t>
            </a:r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lum bright="31000" contrast="-7000"/>
          </a:blip>
          <a:srcRect/>
          <a:stretch>
            <a:fillRect/>
          </a:stretch>
        </p:blipFill>
        <p:spPr bwMode="auto">
          <a:xfrm>
            <a:off x="1285852" y="857232"/>
            <a:ext cx="6286544" cy="3348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 descr="https://encrypted-tbn1.gstatic.com/images?q=tbn:ANd9GcQhZEIWr9PMXcu3GrJQj30as0bylm17VLMmcYgN-AVUpta5KCa4-wvmosJ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4500570"/>
            <a:ext cx="2466975" cy="1847851"/>
          </a:xfrm>
          <a:prstGeom prst="rect">
            <a:avLst/>
          </a:prstGeom>
          <a:noFill/>
        </p:spPr>
      </p:pic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ижний колонтитул 6"/>
          <p:cNvSpPr txBox="1">
            <a:spLocks/>
          </p:cNvSpPr>
          <p:nvPr/>
        </p:nvSpPr>
        <p:spPr>
          <a:xfrm>
            <a:off x="500034" y="6143644"/>
            <a:ext cx="3352800" cy="288925"/>
          </a:xfrm>
          <a:prstGeom prst="rect">
            <a:avLst/>
          </a:prstGeom>
        </p:spPr>
        <p:txBody>
          <a:bodyPr vert="horz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Сафарова М.А., Саратов, 2013 г.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Sp</a:t>
            </a:r>
            <a:r>
              <a:rPr lang="en-US" baseline="30000" dirty="0" smtClean="0"/>
              <a:t>2</a:t>
            </a:r>
            <a:r>
              <a:rPr lang="en-US" dirty="0" smtClean="0"/>
              <a:t> – </a:t>
            </a:r>
            <a:r>
              <a:rPr lang="ru-RU" dirty="0" smtClean="0"/>
              <a:t>гибридизация 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1357290" y="2000240"/>
            <a:ext cx="1214446" cy="1143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Группа 7"/>
          <p:cNvGrpSpPr/>
          <p:nvPr/>
        </p:nvGrpSpPr>
        <p:grpSpPr>
          <a:xfrm>
            <a:off x="1000100" y="4143380"/>
            <a:ext cx="1815955" cy="774721"/>
            <a:chOff x="1464447" y="3464719"/>
            <a:chExt cx="1815955" cy="774721"/>
          </a:xfrm>
        </p:grpSpPr>
        <p:sp>
          <p:nvSpPr>
            <p:cNvPr id="9" name="Капля 8"/>
            <p:cNvSpPr/>
            <p:nvPr/>
          </p:nvSpPr>
          <p:spPr>
            <a:xfrm rot="3095320">
              <a:off x="1500166" y="3429000"/>
              <a:ext cx="714380" cy="785818"/>
            </a:xfrm>
            <a:prstGeom prst="teardrop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Капля 9"/>
            <p:cNvSpPr/>
            <p:nvPr/>
          </p:nvSpPr>
          <p:spPr>
            <a:xfrm rot="13867049">
              <a:off x="2530303" y="3489341"/>
              <a:ext cx="714380" cy="785818"/>
            </a:xfrm>
            <a:prstGeom prst="teardrop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1000100" y="3214686"/>
            <a:ext cx="1815955" cy="774721"/>
            <a:chOff x="1464447" y="3464719"/>
            <a:chExt cx="1815955" cy="774721"/>
          </a:xfrm>
        </p:grpSpPr>
        <p:sp>
          <p:nvSpPr>
            <p:cNvPr id="12" name="Капля 11"/>
            <p:cNvSpPr/>
            <p:nvPr/>
          </p:nvSpPr>
          <p:spPr>
            <a:xfrm rot="3095320">
              <a:off x="1500166" y="3429000"/>
              <a:ext cx="714380" cy="785818"/>
            </a:xfrm>
            <a:prstGeom prst="teardrop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Капля 12"/>
            <p:cNvSpPr/>
            <p:nvPr/>
          </p:nvSpPr>
          <p:spPr>
            <a:xfrm rot="13867049">
              <a:off x="2530303" y="3489341"/>
              <a:ext cx="714380" cy="785818"/>
            </a:xfrm>
            <a:prstGeom prst="teardrop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7" name="Стрелка вниз 16"/>
          <p:cNvSpPr/>
          <p:nvPr/>
        </p:nvSpPr>
        <p:spPr>
          <a:xfrm rot="16200000">
            <a:off x="3679025" y="2678901"/>
            <a:ext cx="571504" cy="12144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8" name="Группа 17"/>
          <p:cNvGrpSpPr/>
          <p:nvPr/>
        </p:nvGrpSpPr>
        <p:grpSpPr>
          <a:xfrm>
            <a:off x="6643702" y="3214686"/>
            <a:ext cx="1611175" cy="857256"/>
            <a:chOff x="5318279" y="2571744"/>
            <a:chExt cx="1611175" cy="857256"/>
          </a:xfrm>
          <a:solidFill>
            <a:schemeClr val="accent1">
              <a:alpha val="32000"/>
            </a:schemeClr>
          </a:solidFill>
        </p:grpSpPr>
        <p:sp>
          <p:nvSpPr>
            <p:cNvPr id="19" name="Капля 18"/>
            <p:cNvSpPr/>
            <p:nvPr/>
          </p:nvSpPr>
          <p:spPr>
            <a:xfrm rot="13543140">
              <a:off x="6072198" y="2571744"/>
              <a:ext cx="857256" cy="857256"/>
            </a:xfrm>
            <a:prstGeom prst="teardrop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Капля 19"/>
            <p:cNvSpPr/>
            <p:nvPr/>
          </p:nvSpPr>
          <p:spPr>
            <a:xfrm rot="2575833">
              <a:off x="5318279" y="2746518"/>
              <a:ext cx="500066" cy="500066"/>
            </a:xfrm>
            <a:prstGeom prst="teardrop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6643702" y="4214818"/>
            <a:ext cx="1611175" cy="857256"/>
            <a:chOff x="5318279" y="2571744"/>
            <a:chExt cx="1611175" cy="857256"/>
          </a:xfrm>
          <a:solidFill>
            <a:schemeClr val="accent1">
              <a:alpha val="32000"/>
            </a:schemeClr>
          </a:solidFill>
        </p:grpSpPr>
        <p:sp>
          <p:nvSpPr>
            <p:cNvPr id="22" name="Капля 21"/>
            <p:cNvSpPr/>
            <p:nvPr/>
          </p:nvSpPr>
          <p:spPr>
            <a:xfrm rot="13543140">
              <a:off x="6072198" y="2571744"/>
              <a:ext cx="857256" cy="857256"/>
            </a:xfrm>
            <a:prstGeom prst="teardrop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Капля 22"/>
            <p:cNvSpPr/>
            <p:nvPr/>
          </p:nvSpPr>
          <p:spPr>
            <a:xfrm rot="2575833">
              <a:off x="5318279" y="2746518"/>
              <a:ext cx="500066" cy="500066"/>
            </a:xfrm>
            <a:prstGeom prst="teardrop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6675601" y="2214554"/>
            <a:ext cx="1611175" cy="857256"/>
            <a:chOff x="5318279" y="2571744"/>
            <a:chExt cx="1611175" cy="857256"/>
          </a:xfrm>
          <a:solidFill>
            <a:schemeClr val="accent1">
              <a:alpha val="34000"/>
            </a:schemeClr>
          </a:solidFill>
        </p:grpSpPr>
        <p:sp>
          <p:nvSpPr>
            <p:cNvPr id="28" name="Капля 27"/>
            <p:cNvSpPr/>
            <p:nvPr/>
          </p:nvSpPr>
          <p:spPr>
            <a:xfrm rot="13543140">
              <a:off x="6072198" y="2571744"/>
              <a:ext cx="857256" cy="857256"/>
            </a:xfrm>
            <a:prstGeom prst="teardrop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Капля 28"/>
            <p:cNvSpPr/>
            <p:nvPr/>
          </p:nvSpPr>
          <p:spPr>
            <a:xfrm rot="2575833">
              <a:off x="5318279" y="2746518"/>
              <a:ext cx="500066" cy="500066"/>
            </a:xfrm>
            <a:prstGeom prst="teardrop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214282" y="2211165"/>
            <a:ext cx="857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s</a:t>
            </a:r>
            <a:endParaRPr lang="ru-RU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857752" y="3357562"/>
            <a:ext cx="12144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3</a:t>
            </a:r>
            <a:r>
              <a:rPr lang="en-US" sz="3600" b="1" dirty="0" smtClean="0"/>
              <a:t> sp</a:t>
            </a:r>
            <a:r>
              <a:rPr lang="ru-RU" sz="3600" b="1" baseline="30000" dirty="0"/>
              <a:t>2</a:t>
            </a:r>
            <a:endParaRPr lang="ru-RU" b="1" baseline="30000" dirty="0"/>
          </a:p>
        </p:txBody>
      </p:sp>
      <p:sp>
        <p:nvSpPr>
          <p:cNvPr id="32" name="Левая фигурная скобка 31"/>
          <p:cNvSpPr/>
          <p:nvPr/>
        </p:nvSpPr>
        <p:spPr>
          <a:xfrm>
            <a:off x="642910" y="3429000"/>
            <a:ext cx="285752" cy="1571636"/>
          </a:xfrm>
          <a:prstGeom prst="leftBrac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Левая фигурная скобка 32"/>
          <p:cNvSpPr/>
          <p:nvPr/>
        </p:nvSpPr>
        <p:spPr>
          <a:xfrm>
            <a:off x="6072198" y="2071678"/>
            <a:ext cx="285752" cy="3143272"/>
          </a:xfrm>
          <a:prstGeom prst="leftBrac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/>
          <p:cNvSpPr txBox="1"/>
          <p:nvPr/>
        </p:nvSpPr>
        <p:spPr>
          <a:xfrm>
            <a:off x="0" y="4000504"/>
            <a:ext cx="857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/>
              <a:t>2</a:t>
            </a:r>
            <a:r>
              <a:rPr lang="en-US" sz="3600" b="1" dirty="0" smtClean="0"/>
              <a:t>p</a:t>
            </a:r>
            <a:endParaRPr lang="ru-RU" b="1" dirty="0"/>
          </a:p>
        </p:txBody>
      </p:sp>
      <p:sp>
        <p:nvSpPr>
          <p:cNvPr id="35" name="Нижний колонтитул 3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6" name="Нижний колонтитул 6"/>
          <p:cNvSpPr txBox="1">
            <a:spLocks/>
          </p:cNvSpPr>
          <p:nvPr/>
        </p:nvSpPr>
        <p:spPr>
          <a:xfrm>
            <a:off x="500034" y="6143644"/>
            <a:ext cx="3352800" cy="288925"/>
          </a:xfrm>
          <a:prstGeom prst="rect">
            <a:avLst/>
          </a:prstGeom>
        </p:spPr>
        <p:txBody>
          <a:bodyPr vert="horz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Сафарова М.А., Саратов, 2013 г.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1" grpId="0"/>
      <p:bldP spid="3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Sp</a:t>
            </a:r>
            <a:r>
              <a:rPr lang="en-US" baseline="30000" dirty="0" smtClean="0"/>
              <a:t>2</a:t>
            </a:r>
            <a:r>
              <a:rPr lang="en-US" dirty="0" smtClean="0"/>
              <a:t> – </a:t>
            </a:r>
            <a:r>
              <a:rPr lang="ru-RU" dirty="0" smtClean="0"/>
              <a:t>гибридизация </a:t>
            </a:r>
            <a:endParaRPr lang="ru-RU" dirty="0"/>
          </a:p>
        </p:txBody>
      </p:sp>
      <p:pic>
        <p:nvPicPr>
          <p:cNvPr id="4" name="Рисунок 3" descr="Рисунок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237590" y="1191247"/>
            <a:ext cx="1109380" cy="2584491"/>
          </a:xfrm>
          <a:prstGeom prst="rect">
            <a:avLst/>
          </a:prstGeom>
        </p:spPr>
      </p:pic>
      <p:pic>
        <p:nvPicPr>
          <p:cNvPr id="5" name="Рисунок 4" descr="Рисунок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224866" y="2477130"/>
            <a:ext cx="1109380" cy="2584491"/>
          </a:xfrm>
          <a:prstGeom prst="rect">
            <a:avLst/>
          </a:prstGeom>
        </p:spPr>
      </p:pic>
      <p:pic>
        <p:nvPicPr>
          <p:cNvPr id="6" name="Рисунок 5" descr="Рисунок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237589" y="3834453"/>
            <a:ext cx="1109380" cy="2584491"/>
          </a:xfrm>
          <a:prstGeom prst="rect">
            <a:avLst/>
          </a:prstGeom>
        </p:spPr>
      </p:pic>
      <p:cxnSp>
        <p:nvCxnSpPr>
          <p:cNvPr id="9" name="Прямая соединительная линия 8"/>
          <p:cNvCxnSpPr/>
          <p:nvPr/>
        </p:nvCxnSpPr>
        <p:spPr>
          <a:xfrm rot="5400000" flipH="1" flipV="1">
            <a:off x="4143372" y="3357562"/>
            <a:ext cx="1857388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5072066" y="4286256"/>
            <a:ext cx="1571636" cy="92869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10800000" flipV="1">
            <a:off x="3500430" y="4286256"/>
            <a:ext cx="1571636" cy="85725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Дуга 24"/>
          <p:cNvSpPr/>
          <p:nvPr/>
        </p:nvSpPr>
        <p:spPr>
          <a:xfrm>
            <a:off x="4429124" y="3929066"/>
            <a:ext cx="1285884" cy="1500198"/>
          </a:xfrm>
          <a:prstGeom prst="arc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5500694" y="3286124"/>
            <a:ext cx="15001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120</a:t>
            </a:r>
            <a:r>
              <a:rPr lang="ru-RU" sz="2800" b="1" baseline="30000" dirty="0" smtClean="0">
                <a:solidFill>
                  <a:srgbClr val="FF0000"/>
                </a:solidFill>
              </a:rPr>
              <a:t>о</a:t>
            </a:r>
            <a:endParaRPr lang="ru-RU" sz="2800" b="1" baseline="30000" dirty="0">
              <a:solidFill>
                <a:srgbClr val="FF0000"/>
              </a:solidFill>
            </a:endParaRPr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ижний колонтитул 6"/>
          <p:cNvSpPr txBox="1">
            <a:spLocks/>
          </p:cNvSpPr>
          <p:nvPr/>
        </p:nvSpPr>
        <p:spPr>
          <a:xfrm>
            <a:off x="500034" y="6143644"/>
            <a:ext cx="3352800" cy="288925"/>
          </a:xfrm>
          <a:prstGeom prst="rect">
            <a:avLst/>
          </a:prstGeom>
        </p:spPr>
        <p:txBody>
          <a:bodyPr vert="horz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Сафарова М.А., Саратов, 2013 г.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68 0.05319 C 0.01927 0.05134 0.02708 0.04764 0.04271 0.04649 C 0.071 0.034 0.11718 0.037 0.14271 0.03631 C 0.17934 0.037 0.21614 0.03654 0.25277 0.03816 C 0.25902 0.03839 0.2592 0.04348 0.26423 0.04649 C 0.26996 0.04972 0.2783 0.05296 0.28437 0.05481 C 0.28611 0.05597 0.28767 0.05759 0.28941 0.05828 C 0.29149 0.05921 0.29392 0.05874 0.29583 0.0599 C 0.3 0.06244 0.30416 0.0673 0.3085 0.07008 C 0.31319 0.07308 0.31788 0.0747 0.32239 0.07863 C 0.32812 0.08927 0.321 0.0784 0.33003 0.08534 C 0.33159 0.0865 0.33229 0.08904 0.33385 0.09043 C 0.33802 0.09413 0.34132 0.09528 0.34514 0.10037 C 0.34618 0.10615 0.34757 0.11147 0.34896 0.11725 C 0.35 0.13275 0.34982 0.14084 0.35659 0.15264 C 0.35833 0.16235 0.36284 0.16929 0.36284 0.1797 " pathEditMode="relative" rAng="0" ptsTypes="fffffffffffffffA">
                                      <p:cBhvr>
                                        <p:cTn id="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" y="5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600000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632 0.17114 C 0.07257 0.17391 0.07812 0.17599 0.08403 0.17946 C 0.08646 0.18085 0.09149 0.18293 0.09149 0.18316 C 0.10416 0.19519 0.11666 0.20629 0.13212 0.20999 C 0.1533 0.22063 0.1743 0.22456 0.1967 0.22687 C 0.19896 0.22687 0.29062 0.23381 0.3283 0.21993 C 0.3368 0.21276 0.34722 0.21184 0.35486 0.20328 C 0.36163 0.19565 0.36493 0.18478 0.36875 0.17461 C 0.36944 0.17276 0.37951 0.16281 0.38142 0.16096 C 0.38437 0.15518 0.38646 0.15333 0.39149 0.15102 C 0.39566 0.14292 0.39982 0.13575 0.40677 0.13228 C 0.40937 0.12905 0.41337 0.12696 0.41441 0.12234 C 0.41476 0.12072 0.41562 0.11725 0.41562 0.11748 " pathEditMode="relative" rAng="0" ptsTypes="ffffffffffffA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" y="4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438 0.17368 C -0.01788 0.17715 -0.0033 0.19149 0.01371 0.19565 C 0.0467 0.20398 0.03229 0.19843 0.05798 0.20236 C 0.0934 0.20768 0.12882 0.21346 0.16423 0.21924 C 0.20347 0.21762 0.24288 0.21716 0.28212 0.21416 C 0.29479 0.21323 0.30399 0.20213 0.31493 0.19565 C 0.34548 0.17738 0.37361 0.16305 0.39705 0.13159 C 0.40503 0.10569 0.39375 0.1383 0.40468 0.11795 C 0.4118 0.105 0.41684 0.08765 0.41996 0.07239 C 0.41944 0.05227 0.42205 0.03099 0.41753 0.0118 C 0.41302 -0.00601 0.41562 0.00763 0.40989 -0.00347 C 0.40573 -0.01179 0.40208 -0.02104 0.39705 -0.02867 C 0.39218 -0.03631 0.39149 -0.03423 0.38576 -0.03885 C 0.38316 -0.04093 0.38073 -0.04301 0.3783 -0.04556 C 0.37621 -0.04787 0.37413 -0.05041 0.37187 -0.05226 C 0.36493 -0.05781 0.35087 -0.05828 0.34409 -0.05897 C 0.33472 -0.0636 0.32517 -0.06498 0.31614 -0.07077 C 0.31493 -0.07238 0.31389 -0.07423 0.3125 -0.07585 C 0.31128 -0.07724 0.30868 -0.07932 0.30868 -0.07909 " pathEditMode="relative" rAng="0" ptsTypes="ffffffffffffffffff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8" y="-10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9800000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622</TotalTime>
  <Words>616</Words>
  <Application>Microsoft Office PowerPoint</Application>
  <PresentationFormat>Экран (4:3)</PresentationFormat>
  <Paragraphs>109</Paragraphs>
  <Slides>17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Трек</vt:lpstr>
      <vt:lpstr>Презентация к уроку:  Гибридизация Атома Углерода</vt:lpstr>
      <vt:lpstr>Строение электронной оболочки атома углерода</vt:lpstr>
      <vt:lpstr>Гибридизация атома углерода</vt:lpstr>
      <vt:lpstr>sp3 - гибридизация</vt:lpstr>
      <vt:lpstr>sp3 - гибридизация</vt:lpstr>
      <vt:lpstr>Строение углеродной цепи алканов</vt:lpstr>
      <vt:lpstr>Слайд 7</vt:lpstr>
      <vt:lpstr>Sp2 – гибридизация </vt:lpstr>
      <vt:lpstr>Sp2 – гибридизация </vt:lpstr>
      <vt:lpstr>Слайд 10</vt:lpstr>
      <vt:lpstr>Строение молекулы бензола</vt:lpstr>
      <vt:lpstr>Слайд 12</vt:lpstr>
      <vt:lpstr>Sp - гибридизация</vt:lpstr>
      <vt:lpstr>Sp - гибридизация</vt:lpstr>
      <vt:lpstr>образование связей</vt:lpstr>
      <vt:lpstr>Sp-гибритизация атомов углерода в молекулах карбина</vt:lpstr>
      <vt:lpstr>Геометрические конфигурации молекул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Димон</dc:creator>
  <cp:lastModifiedBy>Димон</cp:lastModifiedBy>
  <cp:revision>51</cp:revision>
  <dcterms:created xsi:type="dcterms:W3CDTF">2013-10-18T15:21:16Z</dcterms:created>
  <dcterms:modified xsi:type="dcterms:W3CDTF">2013-10-20T17:46:43Z</dcterms:modified>
</cp:coreProperties>
</file>