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81" r:id="rId3"/>
    <p:sldId id="257" r:id="rId4"/>
    <p:sldId id="258" r:id="rId5"/>
    <p:sldId id="262" r:id="rId6"/>
    <p:sldId id="259" r:id="rId7"/>
    <p:sldId id="261" r:id="rId8"/>
    <p:sldId id="260" r:id="rId9"/>
    <p:sldId id="263" r:id="rId10"/>
    <p:sldId id="264" r:id="rId11"/>
    <p:sldId id="265" r:id="rId12"/>
    <p:sldId id="266" r:id="rId13"/>
    <p:sldId id="278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501BA-428E-4374-9B97-A30FAEDEB854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EA94A-4D3F-4B81-A945-1504A5D4E9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FD297-4F5A-4B74-964A-32EB79AC7A25}" type="datetime1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7B2B3-A1C9-45F7-8CF0-8AC41C6FE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C1B9C-EDD1-47BF-B434-714506736950}" type="datetime1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0D955-E729-43F8-89DA-84213B5A4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9275-7CDC-49F4-9C6B-D598B43348F0}" type="datetime1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36E6E-A698-4C2F-BB72-8D1CA422D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48F2A-911F-41AA-A2F5-69375F5C8561}" type="datetime1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A71E5-71E6-46B8-99BD-F03B7E8D7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AFDA3-EF12-444F-9D5A-A023328E5096}" type="datetime1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E25B5-FF44-4861-978A-B0E1B30A3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FD0C0-982B-4CF1-AB25-1A4150B422BC}" type="datetime1">
              <a:rPr lang="ru-RU" smtClean="0"/>
              <a:t>06.03.2014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D1BDF-4225-44F7-BCBB-AA3DCB1C7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0CFE4-93D1-4EA5-8D9E-45E9B9294AEB}" type="datetime1">
              <a:rPr lang="ru-RU" smtClean="0"/>
              <a:t>06.03.2014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08A4D-EB9C-4699-903B-7FE7F7840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47E6A-D5BC-496A-8DF4-6FE83A656598}" type="datetime1">
              <a:rPr lang="ru-RU" smtClean="0"/>
              <a:t>06.03.2014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E8053-9965-4BBE-8F81-9BFCB0170E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DDD59-D4EF-4FE0-8537-0123C5FFD5BD}" type="datetime1">
              <a:rPr lang="ru-RU" smtClean="0"/>
              <a:t>06.03.2014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C0817-E357-4EF8-A68A-1C0066C7A8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DFF11-58A5-4D2A-906D-1C16339FE899}" type="datetime1">
              <a:rPr lang="ru-RU" smtClean="0"/>
              <a:t>06.03.2014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AC339-8C09-4941-9115-825B3B54B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74EC1-2941-41AC-B563-6B1B9B9A1986}" type="datetime1">
              <a:rPr lang="ru-RU" smtClean="0"/>
              <a:t>06.03.2014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AABD6-8AC1-4C36-935E-B5C70DC64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8E64A9-7A78-4466-8D4F-87CAD4CA8FEC}" type="datetime1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7BCD7B-C068-4C11-9524-D6381A808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  <p:sldLayoutId id="2147483663" r:id="rId3"/>
    <p:sldLayoutId id="2147483664" r:id="rId4"/>
    <p:sldLayoutId id="2147483665" r:id="rId5"/>
    <p:sldLayoutId id="2147483672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85;&#1086;&#1074;%20&#1075;&#1086;&#1076;\Neizvesten_-_Dzhingl_Bels_(iPlayer.fm).mp3" TargetMode="Externa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7.xml"/><Relationship Id="rId18" Type="http://schemas.openxmlformats.org/officeDocument/2006/relationships/slide" Target="slide8.xml"/><Relationship Id="rId3" Type="http://schemas.openxmlformats.org/officeDocument/2006/relationships/slide" Target="slide5.xml"/><Relationship Id="rId21" Type="http://schemas.openxmlformats.org/officeDocument/2006/relationships/slide" Target="slide24.xml"/><Relationship Id="rId7" Type="http://schemas.openxmlformats.org/officeDocument/2006/relationships/slide" Target="slide10.xml"/><Relationship Id="rId12" Type="http://schemas.openxmlformats.org/officeDocument/2006/relationships/slide" Target="slide16.xml"/><Relationship Id="rId17" Type="http://schemas.openxmlformats.org/officeDocument/2006/relationships/slide" Target="slide22.xml"/><Relationship Id="rId2" Type="http://schemas.openxmlformats.org/officeDocument/2006/relationships/slide" Target="slide4.xml"/><Relationship Id="rId16" Type="http://schemas.openxmlformats.org/officeDocument/2006/relationships/slide" Target="slide21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5.xml"/><Relationship Id="rId5" Type="http://schemas.openxmlformats.org/officeDocument/2006/relationships/slide" Target="slide7.xml"/><Relationship Id="rId15" Type="http://schemas.openxmlformats.org/officeDocument/2006/relationships/slide" Target="slide20.xml"/><Relationship Id="rId10" Type="http://schemas.openxmlformats.org/officeDocument/2006/relationships/slide" Target="slide14.xml"/><Relationship Id="rId19" Type="http://schemas.openxmlformats.org/officeDocument/2006/relationships/slide" Target="slide18.xml"/><Relationship Id="rId4" Type="http://schemas.openxmlformats.org/officeDocument/2006/relationships/slide" Target="slide6.xml"/><Relationship Id="rId9" Type="http://schemas.openxmlformats.org/officeDocument/2006/relationships/slide" Target="slide12.xml"/><Relationship Id="rId14" Type="http://schemas.openxmlformats.org/officeDocument/2006/relationships/slide" Target="slide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НОВОГОДНЯЯ ВИКТОРИНА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400800" cy="17526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0000"/>
                </a:solidFill>
              </a:rPr>
              <a:t>Презентация создана учителем информатики ГБОУ СОШ № 457 г.Москвы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err="1" smtClean="0">
                <a:solidFill>
                  <a:srgbClr val="000000"/>
                </a:solidFill>
              </a:rPr>
              <a:t>Бянкиной</a:t>
            </a:r>
            <a:r>
              <a:rPr lang="ru-RU" sz="2800" b="1" dirty="0" smtClean="0">
                <a:solidFill>
                  <a:srgbClr val="000000"/>
                </a:solidFill>
              </a:rPr>
              <a:t> Ириной Николаевной.</a:t>
            </a:r>
            <a:endParaRPr lang="ru-RU" sz="2800" b="1" dirty="0" smtClean="0">
              <a:solidFill>
                <a:srgbClr val="000000"/>
              </a:solidFill>
            </a:endParaRPr>
          </a:p>
        </p:txBody>
      </p:sp>
      <p:pic>
        <p:nvPicPr>
          <p:cNvPr id="4101" name="Picture 5" descr="Лошадиная виктор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908720"/>
            <a:ext cx="1438275" cy="1762125"/>
          </a:xfrm>
          <a:prstGeom prst="rect">
            <a:avLst/>
          </a:prstGeom>
          <a:noFill/>
        </p:spPr>
      </p:pic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1259632" y="260648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1" dirty="0" smtClean="0"/>
              <a:t>©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Бянкиной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И. Н,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2013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Какой ягодный кустарник НЕ роняет на </a:t>
            </a:r>
            <a:r>
              <a:rPr lang="ru-RU" b="1" dirty="0" smtClean="0"/>
              <a:t>зиму</a:t>
            </a:r>
            <a:r>
              <a:rPr lang="ru-RU" dirty="0" smtClean="0"/>
              <a:t> листья?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572000" y="3645024"/>
            <a:ext cx="331236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ежевика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4008" y="2780928"/>
            <a:ext cx="331236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малина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4509120"/>
            <a:ext cx="331236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брусника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rId2" action="ppaction://hlinksldjump" highlightClick="1"/>
          </p:cNvPr>
          <p:cNvSpPr/>
          <p:nvPr/>
        </p:nvSpPr>
        <p:spPr>
          <a:xfrm>
            <a:off x="683568" y="5661248"/>
            <a:ext cx="720080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Как в народе называют падающий </a:t>
            </a:r>
            <a:r>
              <a:rPr lang="ru-RU" b="1" dirty="0" smtClean="0"/>
              <a:t>снег</a:t>
            </a:r>
            <a:r>
              <a:rPr lang="ru-RU" dirty="0" smtClean="0"/>
              <a:t>?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75856" y="3068960"/>
            <a:ext cx="4680520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Серебряные пчелы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03848" y="4653136"/>
            <a:ext cx="4680520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Хрустальные комарики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03848" y="3861048"/>
            <a:ext cx="4680520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Белые мухи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rId2" action="ppaction://hlinksldjump" highlightClick="1"/>
          </p:cNvPr>
          <p:cNvSpPr/>
          <p:nvPr/>
        </p:nvSpPr>
        <p:spPr>
          <a:xfrm>
            <a:off x="683568" y="5661248"/>
            <a:ext cx="720080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r>
              <a:rPr lang="ru-RU" dirty="0" err="1" smtClean="0"/>
              <a:t>Морозко</a:t>
            </a:r>
            <a:r>
              <a:rPr lang="ru-RU" dirty="0" smtClean="0"/>
              <a:t> – это ..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483768" y="3645024"/>
            <a:ext cx="540060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умянец на щеке от мороза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3768" y="2780928"/>
            <a:ext cx="540060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очень длинная сосулька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83768" y="4437112"/>
            <a:ext cx="540060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Дед Мороз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rId2" action="ppaction://hlinksldjump" highlightClick="1"/>
          </p:cNvPr>
          <p:cNvSpPr/>
          <p:nvPr/>
        </p:nvSpPr>
        <p:spPr>
          <a:xfrm>
            <a:off x="683568" y="5661248"/>
            <a:ext cx="720080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728192"/>
          </a:xfrm>
        </p:spPr>
        <p:txBody>
          <a:bodyPr/>
          <a:lstStyle/>
          <a:p>
            <a:r>
              <a:rPr lang="ru-RU" dirty="0" smtClean="0"/>
              <a:t>Если весной </a:t>
            </a:r>
            <a:r>
              <a:rPr lang="ru-RU" b="1" dirty="0" smtClean="0"/>
              <a:t>снег</a:t>
            </a:r>
            <a:r>
              <a:rPr lang="ru-RU" dirty="0" smtClean="0"/>
              <a:t> тает очень быстро, то такую весну называют: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44008" y="2780928"/>
            <a:ext cx="324036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емейной 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0" y="4365104"/>
            <a:ext cx="324036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общительной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4008" y="3573016"/>
            <a:ext cx="324036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дружной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rId2" action="ppaction://hlinksldjump" highlightClick="1"/>
          </p:cNvPr>
          <p:cNvSpPr/>
          <p:nvPr/>
        </p:nvSpPr>
        <p:spPr>
          <a:xfrm>
            <a:off x="683568" y="5661248"/>
            <a:ext cx="720080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642194"/>
          </a:xfrm>
        </p:spPr>
        <p:txBody>
          <a:bodyPr/>
          <a:lstStyle/>
          <a:p>
            <a:r>
              <a:rPr lang="ru-RU" dirty="0" smtClean="0"/>
              <a:t>Как заканчивается строчка А.С. Пушкина: «</a:t>
            </a:r>
            <a:r>
              <a:rPr lang="ru-RU" b="1" dirty="0" smtClean="0"/>
              <a:t>Мороз </a:t>
            </a:r>
            <a:r>
              <a:rPr lang="ru-RU" dirty="0" smtClean="0"/>
              <a:t>и солнце; день…»?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11960" y="3789040"/>
            <a:ext cx="3528392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прекрасный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11960" y="2996952"/>
            <a:ext cx="3528392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опасный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11960" y="4581128"/>
            <a:ext cx="3528392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чудесный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rId2" action="ppaction://hlinksldjump" highlightClick="1"/>
          </p:cNvPr>
          <p:cNvSpPr/>
          <p:nvPr/>
        </p:nvSpPr>
        <p:spPr>
          <a:xfrm>
            <a:off x="683568" y="5661248"/>
            <a:ext cx="720080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714202"/>
          </a:xfrm>
        </p:spPr>
        <p:txBody>
          <a:bodyPr/>
          <a:lstStyle/>
          <a:p>
            <a:r>
              <a:rPr lang="ru-RU" dirty="0" smtClean="0"/>
              <a:t>Название какого из этих блюд переводится с французского как «</a:t>
            </a:r>
            <a:r>
              <a:rPr lang="ru-RU" b="1" dirty="0" smtClean="0"/>
              <a:t>мороз</a:t>
            </a:r>
            <a:r>
              <a:rPr lang="ru-RU" dirty="0" smtClean="0"/>
              <a:t>»?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499992" y="2924944"/>
            <a:ext cx="338437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суфле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99992" y="4653136"/>
            <a:ext cx="338437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безе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99992" y="3789040"/>
            <a:ext cx="338437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желе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rId2" action="ppaction://hlinksldjump" highlightClick="1"/>
          </p:cNvPr>
          <p:cNvSpPr/>
          <p:nvPr/>
        </p:nvSpPr>
        <p:spPr>
          <a:xfrm>
            <a:off x="683568" y="5661248"/>
            <a:ext cx="720080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ru-RU" dirty="0" smtClean="0"/>
              <a:t>Для занятий каким видом спорта необходимы </a:t>
            </a:r>
            <a:r>
              <a:rPr lang="ru-RU" b="1" dirty="0" smtClean="0"/>
              <a:t>сани</a:t>
            </a:r>
            <a:r>
              <a:rPr lang="ru-RU" dirty="0" smtClean="0"/>
              <a:t>?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76056" y="3645024"/>
            <a:ext cx="2808312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бейсбол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76056" y="4581128"/>
            <a:ext cx="2808312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биатлон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76056" y="2708920"/>
            <a:ext cx="2808312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бобслей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rId2" action="ppaction://hlinksldjump" highlightClick="1"/>
          </p:cNvPr>
          <p:cNvSpPr/>
          <p:nvPr/>
        </p:nvSpPr>
        <p:spPr>
          <a:xfrm>
            <a:off x="683568" y="5661248"/>
            <a:ext cx="720080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ru-RU" dirty="0" smtClean="0"/>
              <a:t>Какие часы на </a:t>
            </a:r>
            <a:r>
              <a:rPr lang="ru-RU" b="1" dirty="0" smtClean="0"/>
              <a:t>морозе </a:t>
            </a:r>
            <a:r>
              <a:rPr lang="ru-RU" dirty="0" smtClean="0"/>
              <a:t>начинают идти быстрее?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95936" y="3356992"/>
            <a:ext cx="403244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солнечные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95936" y="5013176"/>
            <a:ext cx="403244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электронные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95936" y="4221088"/>
            <a:ext cx="403244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песочные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rId2" action="ppaction://hlinksldjump" highlightClick="1"/>
          </p:cNvPr>
          <p:cNvSpPr/>
          <p:nvPr/>
        </p:nvSpPr>
        <p:spPr>
          <a:xfrm>
            <a:off x="683568" y="5661248"/>
            <a:ext cx="720080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ru-RU" dirty="0" smtClean="0"/>
              <a:t>Как называется трасса для спортсменов на санях?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860032" y="3645024"/>
            <a:ext cx="302433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полоз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60032" y="4509120"/>
            <a:ext cx="302433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колея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60032" y="2780928"/>
            <a:ext cx="302433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жёлоб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rId2" action="ppaction://hlinksldjump" highlightClick="1"/>
          </p:cNvPr>
          <p:cNvSpPr/>
          <p:nvPr/>
        </p:nvSpPr>
        <p:spPr>
          <a:xfrm>
            <a:off x="683568" y="5661248"/>
            <a:ext cx="720080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/>
              <a:t>Как называется дом эскимоса из </a:t>
            </a:r>
            <a:r>
              <a:rPr lang="ru-RU" b="1" dirty="0" smtClean="0"/>
              <a:t>снега</a:t>
            </a:r>
            <a:r>
              <a:rPr lang="ru-RU" dirty="0" smtClean="0"/>
              <a:t>?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148064" y="3717032"/>
            <a:ext cx="2736304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чум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48064" y="4509120"/>
            <a:ext cx="2736304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юрта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8064" y="2924944"/>
            <a:ext cx="2736304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иглу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rId2" action="ppaction://hlinksldjump" highlightClick="1"/>
          </p:cNvPr>
          <p:cNvSpPr/>
          <p:nvPr/>
        </p:nvSpPr>
        <p:spPr>
          <a:xfrm>
            <a:off x="683568" y="5661248"/>
            <a:ext cx="720080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www.prazd.info/static/i/hea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" y="332656"/>
            <a:ext cx="9143738" cy="6192688"/>
          </a:xfrm>
          <a:prstGeom prst="rect">
            <a:avLst/>
          </a:prstGeom>
          <a:noFill/>
        </p:spPr>
      </p:pic>
      <p:pic>
        <p:nvPicPr>
          <p:cNvPr id="5" name="Neizvesten_-_Dzhingl_Bels_(iPlayer.fm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711575"/>
            <a:ext cx="304800" cy="304800"/>
          </a:xfrm>
          <a:prstGeom prst="rect">
            <a:avLst/>
          </a:prstGeom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28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19256" cy="1642194"/>
          </a:xfrm>
        </p:spPr>
        <p:txBody>
          <a:bodyPr/>
          <a:lstStyle/>
          <a:p>
            <a:r>
              <a:rPr lang="ru-RU" dirty="0" smtClean="0"/>
              <a:t>Какой город Золотого кольца России недавно признан родиной </a:t>
            </a:r>
            <a:r>
              <a:rPr lang="ru-RU" b="1" dirty="0" smtClean="0"/>
              <a:t>Снегурочки</a:t>
            </a:r>
            <a:r>
              <a:rPr lang="ru-RU" dirty="0" smtClean="0"/>
              <a:t>?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44008" y="3645024"/>
            <a:ext cx="324036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Владимир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4008" y="4581128"/>
            <a:ext cx="324036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Ярославль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4008" y="2708920"/>
            <a:ext cx="324036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Кострома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rId2" action="ppaction://hlinksldjump" highlightClick="1"/>
          </p:cNvPr>
          <p:cNvSpPr/>
          <p:nvPr/>
        </p:nvSpPr>
        <p:spPr>
          <a:xfrm>
            <a:off x="683568" y="5661248"/>
            <a:ext cx="720080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ru-RU" dirty="0" smtClean="0"/>
              <a:t>Кто из этих профессионалов НЕ управляет санями?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572000" y="3645024"/>
            <a:ext cx="331236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сановники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0" y="4509120"/>
            <a:ext cx="331236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санитары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2708920"/>
            <a:ext cx="331236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саночники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rId2" action="ppaction://hlinksldjump" highlightClick="1"/>
          </p:cNvPr>
          <p:cNvSpPr/>
          <p:nvPr/>
        </p:nvSpPr>
        <p:spPr>
          <a:xfrm>
            <a:off x="683568" y="5661248"/>
            <a:ext cx="720080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75240" cy="2002234"/>
          </a:xfrm>
        </p:spPr>
        <p:txBody>
          <a:bodyPr/>
          <a:lstStyle/>
          <a:p>
            <a:r>
              <a:rPr lang="ru-RU" dirty="0" smtClean="0"/>
              <a:t>Как говорят о человеке, чьи качества, возможности неясны, неизвестны?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95936" y="3933056"/>
            <a:ext cx="3672408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старая кляча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23928" y="3212976"/>
            <a:ext cx="3672408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сивый мерин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95936" y="4653136"/>
            <a:ext cx="3672408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темная лошадка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rId2" action="ppaction://hlinksldjump" highlightClick="1"/>
          </p:cNvPr>
          <p:cNvSpPr/>
          <p:nvPr/>
        </p:nvSpPr>
        <p:spPr>
          <a:xfrm>
            <a:off x="683568" y="5661248"/>
            <a:ext cx="720080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19256" cy="1714202"/>
          </a:xfrm>
        </p:spPr>
        <p:txBody>
          <a:bodyPr/>
          <a:lstStyle/>
          <a:p>
            <a:r>
              <a:rPr lang="ru-RU" dirty="0" smtClean="0"/>
              <a:t>В каком месте, по утверждению русской пословицы, не меняют </a:t>
            </a:r>
            <a:r>
              <a:rPr lang="ru-RU" b="1" dirty="0" smtClean="0"/>
              <a:t>лошадей</a:t>
            </a:r>
            <a:r>
              <a:rPr lang="ru-RU" dirty="0" smtClean="0"/>
              <a:t>?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355976" y="4077072"/>
            <a:ext cx="3672408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базаре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3968" y="3140968"/>
            <a:ext cx="3672408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охоте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55976" y="4941168"/>
            <a:ext cx="3672408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переправе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rId2" action="ppaction://hlinksldjump" highlightClick="1"/>
          </p:cNvPr>
          <p:cNvSpPr/>
          <p:nvPr/>
        </p:nvSpPr>
        <p:spPr>
          <a:xfrm>
            <a:off x="683568" y="5661248"/>
            <a:ext cx="720080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67544" y="620688"/>
            <a:ext cx="82296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Если весной </a:t>
            </a: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снег</a:t>
            </a: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тает очень быстро, то такую весну называют: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44008" y="2780928"/>
            <a:ext cx="324036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емейной 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0" y="4365104"/>
            <a:ext cx="324036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общительной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44008" y="3573016"/>
            <a:ext cx="324036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дружной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Скругленный прямоугольник 11">
            <a:hlinkClick r:id="rId2" action="ppaction://hlinksldjump" highlightClick="1"/>
          </p:cNvPr>
          <p:cNvSpPr/>
          <p:nvPr/>
        </p:nvSpPr>
        <p:spPr>
          <a:xfrm>
            <a:off x="683568" y="5661248"/>
            <a:ext cx="720080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img-fotki.yandex.ru/get/4421/39663434.77/0_69666_5941c9ba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980728"/>
            <a:ext cx="6435080" cy="4526006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Овал 59">
            <a:hlinkClick r:id="rId2" action="ppaction://hlinksldjump"/>
          </p:cNvPr>
          <p:cNvSpPr/>
          <p:nvPr/>
        </p:nvSpPr>
        <p:spPr>
          <a:xfrm>
            <a:off x="1835696" y="1196752"/>
            <a:ext cx="1152128" cy="108012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1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61" name="Овал 60">
            <a:hlinkClick r:id="rId3" action="ppaction://hlinksldjump"/>
          </p:cNvPr>
          <p:cNvSpPr/>
          <p:nvPr/>
        </p:nvSpPr>
        <p:spPr>
          <a:xfrm>
            <a:off x="2987824" y="1196752"/>
            <a:ext cx="1152128" cy="108012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2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62" name="Овал 61">
            <a:hlinkClick r:id="rId4" action="ppaction://hlinksldjump"/>
          </p:cNvPr>
          <p:cNvSpPr/>
          <p:nvPr/>
        </p:nvSpPr>
        <p:spPr>
          <a:xfrm>
            <a:off x="4139952" y="1196752"/>
            <a:ext cx="1152128" cy="108012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3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63" name="Овал 62">
            <a:hlinkClick r:id="rId5" action="ppaction://hlinksldjump"/>
          </p:cNvPr>
          <p:cNvSpPr/>
          <p:nvPr/>
        </p:nvSpPr>
        <p:spPr>
          <a:xfrm>
            <a:off x="5292080" y="1196752"/>
            <a:ext cx="1152128" cy="108012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4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64" name="Овал 63">
            <a:hlinkClick r:id="rId6" action="ppaction://hlinksldjump"/>
          </p:cNvPr>
          <p:cNvSpPr/>
          <p:nvPr/>
        </p:nvSpPr>
        <p:spPr>
          <a:xfrm>
            <a:off x="1835696" y="2564904"/>
            <a:ext cx="1152128" cy="108012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6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65" name="Овал 64">
            <a:hlinkClick r:id="rId7" action="ppaction://hlinksldjump"/>
          </p:cNvPr>
          <p:cNvSpPr/>
          <p:nvPr/>
        </p:nvSpPr>
        <p:spPr>
          <a:xfrm>
            <a:off x="2987824" y="2564904"/>
            <a:ext cx="1152128" cy="108012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7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66" name="Овал 65">
            <a:hlinkClick r:id="rId8" action="ppaction://hlinksldjump"/>
          </p:cNvPr>
          <p:cNvSpPr/>
          <p:nvPr/>
        </p:nvSpPr>
        <p:spPr>
          <a:xfrm>
            <a:off x="4139952" y="2564904"/>
            <a:ext cx="1152128" cy="108012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8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67" name="Овал 66">
            <a:hlinkClick r:id="rId9" action="ppaction://hlinksldjump"/>
          </p:cNvPr>
          <p:cNvSpPr/>
          <p:nvPr/>
        </p:nvSpPr>
        <p:spPr>
          <a:xfrm>
            <a:off x="5292080" y="2564904"/>
            <a:ext cx="1152128" cy="108012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9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68" name="Овал 67">
            <a:hlinkClick r:id="rId10" action="ppaction://hlinksldjump"/>
          </p:cNvPr>
          <p:cNvSpPr/>
          <p:nvPr/>
        </p:nvSpPr>
        <p:spPr>
          <a:xfrm>
            <a:off x="1835696" y="3933056"/>
            <a:ext cx="1152128" cy="108012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11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69" name="Овал 68">
            <a:hlinkClick r:id="rId11" action="ppaction://hlinksldjump"/>
          </p:cNvPr>
          <p:cNvSpPr/>
          <p:nvPr/>
        </p:nvSpPr>
        <p:spPr>
          <a:xfrm>
            <a:off x="2987824" y="3933056"/>
            <a:ext cx="1152128" cy="108012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12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70" name="Овал 69">
            <a:hlinkClick r:id="rId12" action="ppaction://hlinksldjump"/>
          </p:cNvPr>
          <p:cNvSpPr/>
          <p:nvPr/>
        </p:nvSpPr>
        <p:spPr>
          <a:xfrm>
            <a:off x="4139952" y="3933056"/>
            <a:ext cx="1152128" cy="108012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13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71" name="Овал 70">
            <a:hlinkClick r:id="rId13" action="ppaction://hlinksldjump"/>
          </p:cNvPr>
          <p:cNvSpPr/>
          <p:nvPr/>
        </p:nvSpPr>
        <p:spPr>
          <a:xfrm>
            <a:off x="5292080" y="3933056"/>
            <a:ext cx="1152128" cy="108012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14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72" name="Овал 71">
            <a:hlinkClick r:id="rId14" action="ppaction://hlinksldjump"/>
          </p:cNvPr>
          <p:cNvSpPr/>
          <p:nvPr/>
        </p:nvSpPr>
        <p:spPr>
          <a:xfrm>
            <a:off x="1835696" y="5301208"/>
            <a:ext cx="1152128" cy="108012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16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73" name="Овал 72">
            <a:hlinkClick r:id="rId15" action="ppaction://hlinksldjump"/>
          </p:cNvPr>
          <p:cNvSpPr/>
          <p:nvPr/>
        </p:nvSpPr>
        <p:spPr>
          <a:xfrm>
            <a:off x="2987824" y="5301208"/>
            <a:ext cx="1152128" cy="108012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17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74" name="Овал 73">
            <a:hlinkClick r:id="rId16" action="ppaction://hlinksldjump"/>
          </p:cNvPr>
          <p:cNvSpPr/>
          <p:nvPr/>
        </p:nvSpPr>
        <p:spPr>
          <a:xfrm>
            <a:off x="4139952" y="5301208"/>
            <a:ext cx="1152128" cy="108012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18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75" name="Овал 74">
            <a:hlinkClick r:id="rId17" action="ppaction://hlinksldjump"/>
          </p:cNvPr>
          <p:cNvSpPr/>
          <p:nvPr/>
        </p:nvSpPr>
        <p:spPr>
          <a:xfrm>
            <a:off x="5292080" y="5301208"/>
            <a:ext cx="1152128" cy="108012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19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76" name="Овал 75">
            <a:hlinkClick r:id="rId18" action="ppaction://hlinksldjump"/>
          </p:cNvPr>
          <p:cNvSpPr/>
          <p:nvPr/>
        </p:nvSpPr>
        <p:spPr>
          <a:xfrm>
            <a:off x="6444208" y="1196752"/>
            <a:ext cx="1152128" cy="108012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5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78" name="Овал 77">
            <a:hlinkClick r:id="rId19" action="ppaction://hlinksldjump"/>
          </p:cNvPr>
          <p:cNvSpPr/>
          <p:nvPr/>
        </p:nvSpPr>
        <p:spPr>
          <a:xfrm>
            <a:off x="6444208" y="3933056"/>
            <a:ext cx="1152128" cy="108012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15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79" name="Овал 78">
            <a:hlinkClick r:id="rId20" action="ppaction://hlinksldjump"/>
          </p:cNvPr>
          <p:cNvSpPr/>
          <p:nvPr/>
        </p:nvSpPr>
        <p:spPr>
          <a:xfrm>
            <a:off x="6444208" y="5301208"/>
            <a:ext cx="1152128" cy="108012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20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80" name="Овал 79">
            <a:hlinkClick r:id="rId21" action="ppaction://hlinksldjump"/>
          </p:cNvPr>
          <p:cNvSpPr/>
          <p:nvPr/>
        </p:nvSpPr>
        <p:spPr>
          <a:xfrm>
            <a:off x="6444208" y="2564904"/>
            <a:ext cx="1152128" cy="108012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10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81" name="Прямоугольник с двумя скругленными соседними углами 80"/>
          <p:cNvSpPr/>
          <p:nvPr/>
        </p:nvSpPr>
        <p:spPr>
          <a:xfrm>
            <a:off x="251520" y="260648"/>
            <a:ext cx="1224136" cy="1368152"/>
          </a:xfrm>
          <a:prstGeom prst="round2Same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spc="-500" dirty="0" smtClean="0">
                <a:solidFill>
                  <a:schemeClr val="accent5">
                    <a:lumMod val="50000"/>
                  </a:schemeClr>
                </a:solidFill>
              </a:rPr>
              <a:t>10</a:t>
            </a:r>
            <a:endParaRPr lang="ru-RU" sz="8000" spc="-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2" name="Прямоугольник с двумя скругленными соседними углами 81"/>
          <p:cNvSpPr/>
          <p:nvPr/>
        </p:nvSpPr>
        <p:spPr>
          <a:xfrm>
            <a:off x="251520" y="260648"/>
            <a:ext cx="1224136" cy="1368152"/>
          </a:xfrm>
          <a:prstGeom prst="round2Same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spc="-500" dirty="0" smtClean="0">
                <a:solidFill>
                  <a:schemeClr val="accent5">
                    <a:lumMod val="50000"/>
                  </a:schemeClr>
                </a:solidFill>
              </a:rPr>
              <a:t>9</a:t>
            </a:r>
            <a:endParaRPr lang="ru-RU" sz="8000" spc="-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3" name="Прямоугольник с двумя скругленными соседними углами 82"/>
          <p:cNvSpPr/>
          <p:nvPr/>
        </p:nvSpPr>
        <p:spPr>
          <a:xfrm>
            <a:off x="251520" y="260648"/>
            <a:ext cx="1224136" cy="1368152"/>
          </a:xfrm>
          <a:prstGeom prst="round2Same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spc="-500" dirty="0" smtClean="0">
                <a:solidFill>
                  <a:schemeClr val="accent5">
                    <a:lumMod val="50000"/>
                  </a:schemeClr>
                </a:solidFill>
              </a:rPr>
              <a:t>8</a:t>
            </a:r>
            <a:endParaRPr lang="ru-RU" sz="8000" spc="-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4" name="Прямоугольник с двумя скругленными соседними углами 83"/>
          <p:cNvSpPr/>
          <p:nvPr/>
        </p:nvSpPr>
        <p:spPr>
          <a:xfrm>
            <a:off x="251520" y="260648"/>
            <a:ext cx="1224136" cy="1368152"/>
          </a:xfrm>
          <a:prstGeom prst="round2Same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spc="-500" dirty="0" smtClean="0">
                <a:solidFill>
                  <a:schemeClr val="accent5">
                    <a:lumMod val="50000"/>
                  </a:schemeClr>
                </a:solidFill>
              </a:rPr>
              <a:t>7</a:t>
            </a:r>
            <a:endParaRPr lang="ru-RU" sz="8000" spc="-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5" name="Прямоугольник с двумя скругленными соседними углами 84"/>
          <p:cNvSpPr/>
          <p:nvPr/>
        </p:nvSpPr>
        <p:spPr>
          <a:xfrm>
            <a:off x="251520" y="260648"/>
            <a:ext cx="1224136" cy="1368152"/>
          </a:xfrm>
          <a:prstGeom prst="round2Same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spc="-500" dirty="0" smtClean="0">
                <a:solidFill>
                  <a:schemeClr val="accent5">
                    <a:lumMod val="50000"/>
                  </a:schemeClr>
                </a:solidFill>
              </a:rPr>
              <a:t>6</a:t>
            </a:r>
            <a:endParaRPr lang="ru-RU" sz="8000" spc="-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6" name="Прямоугольник с двумя скругленными соседними углами 85"/>
          <p:cNvSpPr/>
          <p:nvPr/>
        </p:nvSpPr>
        <p:spPr>
          <a:xfrm>
            <a:off x="251520" y="260648"/>
            <a:ext cx="1224136" cy="1368152"/>
          </a:xfrm>
          <a:prstGeom prst="round2Same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spc="-500" dirty="0" smtClean="0">
                <a:solidFill>
                  <a:schemeClr val="accent5">
                    <a:lumMod val="50000"/>
                  </a:schemeClr>
                </a:solidFill>
              </a:rPr>
              <a:t>5</a:t>
            </a:r>
            <a:endParaRPr lang="ru-RU" sz="8000" spc="-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7" name="Прямоугольник с двумя скругленными соседними углами 86"/>
          <p:cNvSpPr/>
          <p:nvPr/>
        </p:nvSpPr>
        <p:spPr>
          <a:xfrm>
            <a:off x="251520" y="260648"/>
            <a:ext cx="1224136" cy="1368152"/>
          </a:xfrm>
          <a:prstGeom prst="round2Same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spc="-500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endParaRPr lang="ru-RU" sz="8000" spc="-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8" name="Прямоугольник с двумя скругленными соседними углами 87"/>
          <p:cNvSpPr/>
          <p:nvPr/>
        </p:nvSpPr>
        <p:spPr>
          <a:xfrm>
            <a:off x="251520" y="260648"/>
            <a:ext cx="1224136" cy="1368152"/>
          </a:xfrm>
          <a:prstGeom prst="round2Same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spc="-500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endParaRPr lang="ru-RU" sz="8000" spc="-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9" name="Прямоугольник с двумя скругленными соседними углами 88"/>
          <p:cNvSpPr/>
          <p:nvPr/>
        </p:nvSpPr>
        <p:spPr>
          <a:xfrm>
            <a:off x="251520" y="260648"/>
            <a:ext cx="1224136" cy="1368152"/>
          </a:xfrm>
          <a:prstGeom prst="round2Same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spc="-5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ru-RU" sz="8000" spc="-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0" name="Прямоугольник с двумя скругленными соседними углами 89"/>
          <p:cNvSpPr/>
          <p:nvPr/>
        </p:nvSpPr>
        <p:spPr>
          <a:xfrm>
            <a:off x="251520" y="260648"/>
            <a:ext cx="1224136" cy="1368152"/>
          </a:xfrm>
          <a:prstGeom prst="round2Same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spc="-500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endParaRPr lang="ru-RU" sz="8000" spc="-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1" name="Прямоугольник с двумя скругленными соседними углами 90"/>
          <p:cNvSpPr/>
          <p:nvPr/>
        </p:nvSpPr>
        <p:spPr>
          <a:xfrm>
            <a:off x="251520" y="260648"/>
            <a:ext cx="1224136" cy="1368152"/>
          </a:xfrm>
          <a:prstGeom prst="round2Same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spc="-500" dirty="0" smtClean="0">
                <a:solidFill>
                  <a:schemeClr val="accent5">
                    <a:lumMod val="50000"/>
                  </a:schemeClr>
                </a:solidFill>
              </a:rPr>
              <a:t>0</a:t>
            </a:r>
            <a:endParaRPr lang="ru-RU" sz="8000" spc="-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2" name="Прямоугольник с двумя скругленными соседними углами 91"/>
          <p:cNvSpPr/>
          <p:nvPr/>
        </p:nvSpPr>
        <p:spPr>
          <a:xfrm>
            <a:off x="7596336" y="260648"/>
            <a:ext cx="1224136" cy="1368152"/>
          </a:xfrm>
          <a:prstGeom prst="round2Same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spc="-500" dirty="0" smtClean="0">
                <a:solidFill>
                  <a:schemeClr val="accent5">
                    <a:lumMod val="50000"/>
                  </a:schemeClr>
                </a:solidFill>
              </a:rPr>
              <a:t>10</a:t>
            </a:r>
            <a:endParaRPr lang="ru-RU" sz="8000" spc="-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3" name="Прямоугольник с двумя скругленными соседними углами 92"/>
          <p:cNvSpPr/>
          <p:nvPr/>
        </p:nvSpPr>
        <p:spPr>
          <a:xfrm>
            <a:off x="7596336" y="260648"/>
            <a:ext cx="1224136" cy="1368152"/>
          </a:xfrm>
          <a:prstGeom prst="round2Same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spc="-500" dirty="0" smtClean="0">
                <a:solidFill>
                  <a:schemeClr val="accent5">
                    <a:lumMod val="50000"/>
                  </a:schemeClr>
                </a:solidFill>
              </a:rPr>
              <a:t>9</a:t>
            </a:r>
            <a:endParaRPr lang="ru-RU" sz="8000" spc="-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4" name="Прямоугольник с двумя скругленными соседними углами 93"/>
          <p:cNvSpPr/>
          <p:nvPr/>
        </p:nvSpPr>
        <p:spPr>
          <a:xfrm>
            <a:off x="7596336" y="260648"/>
            <a:ext cx="1224136" cy="1368152"/>
          </a:xfrm>
          <a:prstGeom prst="round2Same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spc="-500" dirty="0" smtClean="0">
                <a:solidFill>
                  <a:schemeClr val="accent5">
                    <a:lumMod val="50000"/>
                  </a:schemeClr>
                </a:solidFill>
              </a:rPr>
              <a:t>8</a:t>
            </a:r>
            <a:endParaRPr lang="ru-RU" sz="8000" spc="-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5" name="Прямоугольник с двумя скругленными соседними углами 94"/>
          <p:cNvSpPr/>
          <p:nvPr/>
        </p:nvSpPr>
        <p:spPr>
          <a:xfrm>
            <a:off x="7596336" y="260648"/>
            <a:ext cx="1224136" cy="1368152"/>
          </a:xfrm>
          <a:prstGeom prst="round2Same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spc="-500" dirty="0" smtClean="0">
                <a:solidFill>
                  <a:schemeClr val="accent5">
                    <a:lumMod val="50000"/>
                  </a:schemeClr>
                </a:solidFill>
              </a:rPr>
              <a:t>7</a:t>
            </a:r>
            <a:endParaRPr lang="ru-RU" sz="8000" spc="-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6" name="Прямоугольник с двумя скругленными соседними углами 95"/>
          <p:cNvSpPr/>
          <p:nvPr/>
        </p:nvSpPr>
        <p:spPr>
          <a:xfrm>
            <a:off x="7596336" y="260648"/>
            <a:ext cx="1224136" cy="1368152"/>
          </a:xfrm>
          <a:prstGeom prst="round2Same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spc="-500" dirty="0" smtClean="0">
                <a:solidFill>
                  <a:schemeClr val="accent5">
                    <a:lumMod val="50000"/>
                  </a:schemeClr>
                </a:solidFill>
              </a:rPr>
              <a:t>6</a:t>
            </a:r>
            <a:endParaRPr lang="ru-RU" sz="8000" spc="-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7" name="Прямоугольник с двумя скругленными соседними углами 96"/>
          <p:cNvSpPr/>
          <p:nvPr/>
        </p:nvSpPr>
        <p:spPr>
          <a:xfrm>
            <a:off x="7596336" y="260648"/>
            <a:ext cx="1224136" cy="1368152"/>
          </a:xfrm>
          <a:prstGeom prst="round2Same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spc="-500" dirty="0" smtClean="0">
                <a:solidFill>
                  <a:schemeClr val="accent5">
                    <a:lumMod val="50000"/>
                  </a:schemeClr>
                </a:solidFill>
              </a:rPr>
              <a:t>5</a:t>
            </a:r>
            <a:endParaRPr lang="ru-RU" sz="8000" spc="-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8" name="Прямоугольник с двумя скругленными соседними углами 97"/>
          <p:cNvSpPr/>
          <p:nvPr/>
        </p:nvSpPr>
        <p:spPr>
          <a:xfrm>
            <a:off x="7596336" y="260648"/>
            <a:ext cx="1224136" cy="1368152"/>
          </a:xfrm>
          <a:prstGeom prst="round2Same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spc="-500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endParaRPr lang="ru-RU" sz="8000" spc="-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9" name="Прямоугольник с двумя скругленными соседними углами 98"/>
          <p:cNvSpPr/>
          <p:nvPr/>
        </p:nvSpPr>
        <p:spPr>
          <a:xfrm>
            <a:off x="7596336" y="260648"/>
            <a:ext cx="1224136" cy="1368152"/>
          </a:xfrm>
          <a:prstGeom prst="round2Same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spc="-500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endParaRPr lang="ru-RU" sz="8000" spc="-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0" name="Прямоугольник с двумя скругленными соседними углами 99"/>
          <p:cNvSpPr/>
          <p:nvPr/>
        </p:nvSpPr>
        <p:spPr>
          <a:xfrm>
            <a:off x="7596336" y="260648"/>
            <a:ext cx="1224136" cy="1368152"/>
          </a:xfrm>
          <a:prstGeom prst="round2Same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spc="-5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ru-RU" sz="8000" spc="-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1" name="Прямоугольник с двумя скругленными соседними углами 100"/>
          <p:cNvSpPr/>
          <p:nvPr/>
        </p:nvSpPr>
        <p:spPr>
          <a:xfrm>
            <a:off x="7596336" y="260648"/>
            <a:ext cx="1224136" cy="1368152"/>
          </a:xfrm>
          <a:prstGeom prst="round2Same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spc="-500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endParaRPr lang="ru-RU" sz="8000" spc="-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2" name="Прямоугольник с двумя скругленными соседними углами 101"/>
          <p:cNvSpPr/>
          <p:nvPr/>
        </p:nvSpPr>
        <p:spPr>
          <a:xfrm>
            <a:off x="7596336" y="260648"/>
            <a:ext cx="1224136" cy="1368152"/>
          </a:xfrm>
          <a:prstGeom prst="round2Same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spc="-500" dirty="0" smtClean="0">
                <a:solidFill>
                  <a:schemeClr val="accent5">
                    <a:lumMod val="50000"/>
                  </a:schemeClr>
                </a:solidFill>
              </a:rPr>
              <a:t>0</a:t>
            </a:r>
            <a:endParaRPr lang="ru-RU" sz="8000" spc="-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5" name="Нижний колонтитул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8" grpId="0" animBg="1"/>
      <p:bldP spid="79" grpId="0" animBg="1"/>
      <p:bldP spid="80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Как называют кактус, который цветёт только в </a:t>
            </a:r>
            <a:r>
              <a:rPr lang="ru-RU" b="1" dirty="0" smtClean="0"/>
              <a:t>зимнее</a:t>
            </a:r>
            <a:r>
              <a:rPr lang="ru-RU" dirty="0" smtClean="0"/>
              <a:t> время?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88024" y="4077072"/>
            <a:ext cx="3096344" cy="9361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полярник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88024" y="5229200"/>
            <a:ext cx="3096344" cy="9361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зимник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60032" y="2996952"/>
            <a:ext cx="3096344" cy="9361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декабрист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rId2" action="ppaction://hlinksldjump" highlightClick="1"/>
          </p:cNvPr>
          <p:cNvSpPr/>
          <p:nvPr/>
        </p:nvSpPr>
        <p:spPr>
          <a:xfrm>
            <a:off x="683568" y="5661248"/>
            <a:ext cx="720080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Когда, согласно русской пословице, нужно готовить </a:t>
            </a:r>
            <a:r>
              <a:rPr lang="ru-RU" b="1" dirty="0" smtClean="0"/>
              <a:t>сани</a:t>
            </a:r>
            <a:r>
              <a:rPr lang="ru-RU" dirty="0" smtClean="0"/>
              <a:t>?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499992" y="3573016"/>
            <a:ext cx="3384376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зимой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99992" y="2636912"/>
            <a:ext cx="3384376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весной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99992" y="4509120"/>
            <a:ext cx="3384376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летом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rId2" action="ppaction://hlinksldjump" highlightClick="1"/>
          </p:cNvPr>
          <p:cNvSpPr/>
          <p:nvPr/>
        </p:nvSpPr>
        <p:spPr>
          <a:xfrm>
            <a:off x="683568" y="5661248"/>
            <a:ext cx="720080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Как называют любителей </a:t>
            </a:r>
            <a:r>
              <a:rPr lang="ru-RU" b="1" dirty="0" smtClean="0"/>
              <a:t>зимнего</a:t>
            </a:r>
            <a:r>
              <a:rPr lang="ru-RU" dirty="0" smtClean="0"/>
              <a:t> плавания?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851920" y="2780928"/>
            <a:ext cx="4032448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тюлени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51920" y="3717032"/>
            <a:ext cx="4032448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елые медведи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23928" y="4581128"/>
            <a:ext cx="4032448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моржи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rId2" action="ppaction://hlinksldjump" highlightClick="1"/>
          </p:cNvPr>
          <p:cNvSpPr/>
          <p:nvPr/>
        </p:nvSpPr>
        <p:spPr>
          <a:xfrm>
            <a:off x="683568" y="5661248"/>
            <a:ext cx="720080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ru-RU" dirty="0" smtClean="0"/>
              <a:t>Какое из этих слов НЕ происходит от слова «</a:t>
            </a:r>
            <a:r>
              <a:rPr lang="ru-RU" b="1" dirty="0" smtClean="0"/>
              <a:t>лошадь</a:t>
            </a:r>
            <a:r>
              <a:rPr lang="ru-RU" dirty="0" smtClean="0"/>
              <a:t>» на разных языках?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860032" y="3645024"/>
            <a:ext cx="302433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рыцарь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88024" y="2852936"/>
            <a:ext cx="302433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шевалье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60032" y="4437112"/>
            <a:ext cx="302433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ковбой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rId2" action="ppaction://hlinksldjump" highlightClick="1"/>
          </p:cNvPr>
          <p:cNvSpPr/>
          <p:nvPr/>
        </p:nvSpPr>
        <p:spPr>
          <a:xfrm>
            <a:off x="683568" y="5661248"/>
            <a:ext cx="720080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ru-RU" dirty="0" smtClean="0"/>
              <a:t>Кто из этих профессионалов НЕ управляет </a:t>
            </a:r>
            <a:r>
              <a:rPr lang="ru-RU" b="1" dirty="0" smtClean="0"/>
              <a:t>санями</a:t>
            </a:r>
            <a:r>
              <a:rPr lang="ru-RU" dirty="0" smtClean="0"/>
              <a:t>?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16016" y="2780928"/>
            <a:ext cx="3168352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ямщик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16016" y="4365104"/>
            <a:ext cx="3168352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бобслеист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6016" y="3573016"/>
            <a:ext cx="3168352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санитар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кругленный прямоугольник 5">
            <a:hlinkClick r:id="rId2" action="ppaction://hlinksldjump" highlightClick="1"/>
          </p:cNvPr>
          <p:cNvSpPr/>
          <p:nvPr/>
        </p:nvSpPr>
        <p:spPr>
          <a:xfrm>
            <a:off x="683568" y="5661248"/>
            <a:ext cx="720080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2074242"/>
          </a:xfrm>
        </p:spPr>
        <p:txBody>
          <a:bodyPr/>
          <a:lstStyle/>
          <a:p>
            <a:r>
              <a:rPr lang="ru-RU" dirty="0" smtClean="0"/>
              <a:t>Какое название получили современные механические </a:t>
            </a:r>
            <a:r>
              <a:rPr lang="ru-RU" b="1" dirty="0" smtClean="0"/>
              <a:t>сани</a:t>
            </a:r>
            <a:r>
              <a:rPr lang="ru-RU" dirty="0" smtClean="0"/>
              <a:t> с воздушным винтом?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427984" y="2996952"/>
            <a:ext cx="3456384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буер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27984" y="4725144"/>
            <a:ext cx="3456384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сноубейгл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27984" y="3861048"/>
            <a:ext cx="3456384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аэросани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rId2" action="ppaction://hlinksldjump" highlightClick="1"/>
          </p:cNvPr>
          <p:cNvSpPr/>
          <p:nvPr/>
        </p:nvSpPr>
        <p:spPr>
          <a:xfrm>
            <a:off x="683568" y="5661248"/>
            <a:ext cx="720080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БЯНКИНА И.Н.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Зим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178</TotalTime>
  <Words>442</Words>
  <Application>Microsoft Office PowerPoint</Application>
  <PresentationFormat>Экран (4:3)</PresentationFormat>
  <Paragraphs>175</Paragraphs>
  <Slides>25</Slides>
  <Notes>0</Notes>
  <HiddenSlides>21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Зима</vt:lpstr>
      <vt:lpstr>НОВОГОДНЯЯ ВИКТОРИНА</vt:lpstr>
      <vt:lpstr>Слайд 2</vt:lpstr>
      <vt:lpstr>Слайд 3</vt:lpstr>
      <vt:lpstr>Как называют кактус, который цветёт только в зимнее время?</vt:lpstr>
      <vt:lpstr>Когда, согласно русской пословице, нужно готовить сани?</vt:lpstr>
      <vt:lpstr>Как называют любителей зимнего плавания?</vt:lpstr>
      <vt:lpstr>Какое из этих слов НЕ происходит от слова «лошадь» на разных языках?</vt:lpstr>
      <vt:lpstr>Кто из этих профессионалов НЕ управляет санями?</vt:lpstr>
      <vt:lpstr>Какое название получили современные механические сани с воздушным винтом?</vt:lpstr>
      <vt:lpstr>Какой ягодный кустарник НЕ роняет на зиму листья?</vt:lpstr>
      <vt:lpstr>Как в народе называют падающий снег?</vt:lpstr>
      <vt:lpstr>Морозко – это ..</vt:lpstr>
      <vt:lpstr>Если весной снег тает очень быстро, то такую весну называют:</vt:lpstr>
      <vt:lpstr>Как заканчивается строчка А.С. Пушкина: «Мороз и солнце; день…»?</vt:lpstr>
      <vt:lpstr>Название какого из этих блюд переводится с французского как «мороз»?</vt:lpstr>
      <vt:lpstr>Для занятий каким видом спорта необходимы сани?</vt:lpstr>
      <vt:lpstr>Какие часы на морозе начинают идти быстрее?</vt:lpstr>
      <vt:lpstr>Как называется трасса для спортсменов на санях?</vt:lpstr>
      <vt:lpstr>Как называется дом эскимоса из снега?</vt:lpstr>
      <vt:lpstr>Какой город Золотого кольца России недавно признан родиной Снегурочки?</vt:lpstr>
      <vt:lpstr>Кто из этих профессионалов НЕ управляет санями?</vt:lpstr>
      <vt:lpstr>Как говорят о человеке, чьи качества, возможности неясны, неизвестны?</vt:lpstr>
      <vt:lpstr>В каком месте, по утверждению русской пословицы, не меняют лошадей?</vt:lpstr>
      <vt:lpstr>Слайд 24</vt:lpstr>
      <vt:lpstr>Слайд 25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41</cp:revision>
  <dcterms:created xsi:type="dcterms:W3CDTF">2013-12-25T18:52:43Z</dcterms:created>
  <dcterms:modified xsi:type="dcterms:W3CDTF">2014-03-05T21:42:54Z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