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03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66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78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2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1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2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42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46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25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90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88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0EBB4-016F-4945-87C4-845802CFE196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3AE3-5BF6-4342-8CE4-389F24D38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8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microsoft.com/office/2007/relationships/hdphoto" Target="../media/hdphoto3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lbums.foto.tut.by/userpics/n/a/1000009990/semal623727.png" TargetMode="External"/><Relationship Id="rId2" Type="http://schemas.openxmlformats.org/officeDocument/2006/relationships/hyperlink" Target="http://www.edu54.ru/sites/default/files/images/2010/12/2d772653a32b0464b35651f1d4068f179954aff5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0.liveinternet.ru/images/foto/c/1/apps/4/644/4644742_mak-maki-stihi.jpg" TargetMode="External"/><Relationship Id="rId5" Type="http://schemas.openxmlformats.org/officeDocument/2006/relationships/hyperlink" Target="http://im3-tub-ru.yandex.net/i?id=136684858-30-72&amp;n=21" TargetMode="External"/><Relationship Id="rId4" Type="http://schemas.openxmlformats.org/officeDocument/2006/relationships/hyperlink" Target="http://www.66091.ru/products_pictures/myachik_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208912" cy="615668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132856"/>
            <a:ext cx="6048672" cy="1470025"/>
          </a:xfr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Звук «Л» в слогах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8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6237312"/>
            <a:ext cx="502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Кликни мышкой  на самолёт и лети к букве «А».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5879"/>
            <a:ext cx="1224136" cy="991550"/>
          </a:xfrm>
          <a:prstGeom prst="rect">
            <a:avLst/>
          </a:prstGeom>
        </p:spPr>
      </p:pic>
      <p:sp>
        <p:nvSpPr>
          <p:cNvPr id="5" name="Выноска-облако 4"/>
          <p:cNvSpPr/>
          <p:nvPr/>
        </p:nvSpPr>
        <p:spPr>
          <a:xfrm>
            <a:off x="6948264" y="123582"/>
            <a:ext cx="1944216" cy="1296144"/>
          </a:xfrm>
          <a:prstGeom prst="cloudCallout">
            <a:avLst>
              <a:gd name="adj1" fmla="val -17555"/>
              <a:gd name="adj2" fmla="val 39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dirty="0" smtClean="0">
                <a:solidFill>
                  <a:schemeClr val="accent2"/>
                </a:solidFill>
              </a:rPr>
              <a:t>а</a:t>
            </a:r>
            <a:endParaRPr lang="ru-RU" sz="11500" dirty="0">
              <a:solidFill>
                <a:schemeClr val="accent2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32" y="1552737"/>
            <a:ext cx="1224136" cy="9915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12" y="2980390"/>
            <a:ext cx="1224136" cy="9915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57" y="4649308"/>
            <a:ext cx="1224136" cy="991550"/>
          </a:xfrm>
          <a:prstGeom prst="rect">
            <a:avLst/>
          </a:prstGeom>
        </p:spPr>
      </p:pic>
      <p:sp>
        <p:nvSpPr>
          <p:cNvPr id="9" name="Выноска-облако 8"/>
          <p:cNvSpPr/>
          <p:nvPr/>
        </p:nvSpPr>
        <p:spPr>
          <a:xfrm>
            <a:off x="6948264" y="1552840"/>
            <a:ext cx="1944216" cy="1296144"/>
          </a:xfrm>
          <a:prstGeom prst="cloudCallout">
            <a:avLst>
              <a:gd name="adj1" fmla="val -17555"/>
              <a:gd name="adj2" fmla="val 39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dirty="0">
                <a:solidFill>
                  <a:schemeClr val="accent2"/>
                </a:solidFill>
              </a:rPr>
              <a:t>ы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7094235" y="2980390"/>
            <a:ext cx="1944216" cy="1296144"/>
          </a:xfrm>
          <a:prstGeom prst="cloudCallout">
            <a:avLst>
              <a:gd name="adj1" fmla="val -17555"/>
              <a:gd name="adj2" fmla="val 39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dirty="0" smtClean="0">
                <a:solidFill>
                  <a:schemeClr val="accent2"/>
                </a:solidFill>
              </a:rPr>
              <a:t>о</a:t>
            </a:r>
            <a:endParaRPr lang="ru-RU" sz="11500" dirty="0">
              <a:solidFill>
                <a:schemeClr val="accent2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6948264" y="4475167"/>
            <a:ext cx="1944216" cy="1296144"/>
          </a:xfrm>
          <a:prstGeom prst="cloudCallout">
            <a:avLst>
              <a:gd name="adj1" fmla="val -17555"/>
              <a:gd name="adj2" fmla="val 391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dirty="0" smtClean="0">
                <a:solidFill>
                  <a:schemeClr val="accent2"/>
                </a:solidFill>
              </a:rPr>
              <a:t>у</a:t>
            </a:r>
            <a:endParaRPr lang="ru-RU" sz="115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14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2922E-6 L 0.57101 0.030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42" y="15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8619E-6 L 0.57292 0.0333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46" y="1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82 0.01434 L 0.57882 0.022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4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48947E-7 L 0.55243 0.0122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22" y="6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" y="-40271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04362" y="3645024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5166" y="87028"/>
            <a:ext cx="2520280" cy="2520280"/>
            <a:chOff x="35166" y="87028"/>
            <a:chExt cx="2520280" cy="252028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5600" r="90000">
                          <a14:foregroundMark x1="5600" y1="25600" x2="5600" y2="256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66" y="87028"/>
              <a:ext cx="2520280" cy="2520280"/>
            </a:xfrm>
            <a:prstGeom prst="rect">
              <a:avLst/>
            </a:prstGeom>
          </p:spPr>
        </p:pic>
        <p:sp>
          <p:nvSpPr>
            <p:cNvPr id="12" name="Прямоугольник 11"/>
            <p:cNvSpPr/>
            <p:nvPr/>
          </p:nvSpPr>
          <p:spPr>
            <a:xfrm>
              <a:off x="467544" y="685448"/>
              <a:ext cx="145312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8000" b="1" spc="50" dirty="0" smtClean="0">
                  <a:ln w="11430"/>
                  <a:solidFill>
                    <a:schemeClr val="bg2">
                      <a:lumMod val="1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ла</a:t>
              </a:r>
              <a:endParaRPr lang="ru-RU" sz="80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339752" y="817964"/>
            <a:ext cx="2520280" cy="2520280"/>
            <a:chOff x="35166" y="87028"/>
            <a:chExt cx="2520280" cy="252028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5600" r="90000">
                          <a14:foregroundMark x1="5600" y1="25600" x2="5600" y2="256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66" y="87028"/>
              <a:ext cx="2520280" cy="2520280"/>
            </a:xfrm>
            <a:prstGeom prst="rect">
              <a:avLst/>
            </a:prstGeom>
          </p:spPr>
        </p:pic>
        <p:sp>
          <p:nvSpPr>
            <p:cNvPr id="16" name="Прямоугольник 15"/>
            <p:cNvSpPr/>
            <p:nvPr/>
          </p:nvSpPr>
          <p:spPr>
            <a:xfrm>
              <a:off x="250860" y="685448"/>
              <a:ext cx="1669804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8000" b="1" spc="50" dirty="0" err="1" smtClean="0">
                  <a:ln w="11430"/>
                  <a:solidFill>
                    <a:schemeClr val="bg2">
                      <a:lumMod val="1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лы</a:t>
              </a:r>
              <a:endParaRPr lang="ru-RU" sz="80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716016" y="62034"/>
            <a:ext cx="2520280" cy="2520280"/>
            <a:chOff x="35166" y="87028"/>
            <a:chExt cx="2520280" cy="2520280"/>
          </a:xfrm>
        </p:grpSpPr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5600" r="90000">
                          <a14:foregroundMark x1="5600" y1="25600" x2="5600" y2="256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66" y="87028"/>
              <a:ext cx="2520280" cy="2520280"/>
            </a:xfrm>
            <a:prstGeom prst="rect">
              <a:avLst/>
            </a:prstGeom>
          </p:spPr>
        </p:pic>
        <p:sp>
          <p:nvSpPr>
            <p:cNvPr id="22" name="Прямоугольник 21"/>
            <p:cNvSpPr/>
            <p:nvPr/>
          </p:nvSpPr>
          <p:spPr>
            <a:xfrm>
              <a:off x="467544" y="685448"/>
              <a:ext cx="145312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8000" b="1" spc="50" dirty="0" err="1" smtClean="0">
                  <a:ln w="11430"/>
                  <a:solidFill>
                    <a:schemeClr val="bg2">
                      <a:lumMod val="1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ло</a:t>
              </a:r>
              <a:endParaRPr lang="ru-RU" sz="80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804248" y="980728"/>
            <a:ext cx="2520280" cy="2520280"/>
            <a:chOff x="35166" y="87028"/>
            <a:chExt cx="2520280" cy="2520280"/>
          </a:xfrm>
        </p:grpSpPr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5600" r="90000">
                          <a14:foregroundMark x1="5600" y1="25600" x2="5600" y2="256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66" y="87028"/>
              <a:ext cx="2520280" cy="2520280"/>
            </a:xfrm>
            <a:prstGeom prst="rect">
              <a:avLst/>
            </a:prstGeom>
          </p:spPr>
        </p:pic>
        <p:sp>
          <p:nvSpPr>
            <p:cNvPr id="25" name="Прямоугольник 24"/>
            <p:cNvSpPr/>
            <p:nvPr/>
          </p:nvSpPr>
          <p:spPr>
            <a:xfrm>
              <a:off x="467544" y="685448"/>
              <a:ext cx="145312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8000" b="1" spc="50" dirty="0" err="1" smtClean="0">
                  <a:ln w="11430"/>
                  <a:solidFill>
                    <a:schemeClr val="bg2">
                      <a:lumMod val="1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лу</a:t>
              </a:r>
              <a:endParaRPr lang="ru-RU" sz="8000" b="1" spc="5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67544" y="6237312"/>
            <a:ext cx="4622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Кликни на мячик и говори вместе с ним слог.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49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42355E-7 C -0.00035 0.02776 -0.00018 0.05575 -0.00122 0.08351 C -0.00139 0.08651 -0.00313 0.08883 -0.00365 0.0916 C -0.00643 0.10733 -0.00851 0.12376 -0.01094 0.13972 C -0.01163 0.20564 -0.01285 0.23363 -0.01441 0.29054 C -0.01476 0.36433 0.00555 0.44599 -0.01927 0.51214 C -0.01893 0.53042 -0.01962 0.54869 -0.01806 0.56674 C -0.01771 0.57113 -0.0165 0.55818 -0.01563 0.55378 C -0.01389 0.5443 -0.01094 0.53574 -0.00851 0.52649 C -0.00764 0.52325 -0.00608 0.517 -0.00608 0.517 C -0.00556 0.46866 -0.01354 0.42193 -0.00243 0.37728 C -0.00174 0.31899 -0.00747 0.16354 0.00121 0.1189 C 0.00156 0.08628 0.00173 0.05343 0.00243 0.02082 C 0.0026 0.01619 0.00486 0.01249 0.00486 0.0081 " pathEditMode="relative" ptsTypes="ffffffff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64238E-7 C -0.00573 0.0303 -0.00035 -0.00046 -0.00243 0.07865 C -0.00504 0.17256 -0.00295 0.14781 -0.00712 0.19269 C -0.00747 0.20333 -0.00712 0.2142 -0.00833 0.22484 C -0.00868 0.22785 -0.01163 0.2297 -0.01198 0.23271 C -0.01337 0.24497 -0.0125 0.25746 -0.0132 0.26972 C -0.01337 0.27249 -0.01406 0.27504 -0.01441 0.27782 C -0.01597 0.34073 -0.00972 0.40481 -0.02274 0.46565 C -0.02118 0.57807 -0.03073 0.55124 -0.01684 0.52649 C -0.01111 0.49618 -0.01458 0.51816 -0.0132 0.45917 C -0.01285 0.33888 -0.01285 0.21837 -0.01198 0.09808 C -0.01198 0.08744 -0.00469 0.06754 -0.00469 0.06754 C -0.00538 0.05505 -0.00434 0.04279 -0.00955 0.03215 C -0.01094 0.02452 -0.01077 0.02799 -0.01077 0.02244 " pathEditMode="relative" ptsTypes="fffffffffffff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3486E-6 C 0.00035 0.16216 0.00017 0.32431 0.00121 0.48647 C 0.00139 0.517 0.00173 0.4254 0.00243 0.39487 C 0.00243 0.39209 0.00312 0.38955 0.00347 0.38677 C 0.00434 0.34328 0.00677 0.30951 0.00833 0.26648 C 0.00903 0.24775 0.00625 0.22808 0.01076 0.21027 C 0.01302 0.20148 0.01805 0.1846 0.01805 0.1846 C 0.0191 0.17072 0.01996 0.15684 0.0217 0.14296 C 0.02344 0.08767 0.02396 0.05552 0.02396 -0.00809 " pathEditMode="relative" ptsTypes="ffffffff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29308E-6 C 0.00087 0.16378 -0.04549 0.3449 0.00955 0.49133 C 0.01146 0.50636 0.00955 0.49619 0.01441 0.51215 C 0.01476 0.5133 0.01632 0.52163 0.01806 0.52163 C 0.01927 0.52163 0.01719 0.51862 0.01684 0.517 C 0.01493 0.47028 0.01597 0.42517 0.00469 0.38053 C 0.00104 0.19454 0.0066 0.48716 0.00122 0.04164 C 0.00104 0.02799 -0.00799 0.01064 4.44444E-6 1.29308E-6 Z " pathEditMode="relative" ptsTypes="ffffffff">
                                      <p:cBhvr>
                                        <p:cTn id="2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-99392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667" b="94667" l="7200" r="96800">
                        <a14:foregroundMark x1="96800" y1="60000" x2="96800" y2="6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796378"/>
            <a:ext cx="2352261" cy="26326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10" y="796378"/>
            <a:ext cx="2551458" cy="25958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500" b="99000" l="517" r="98708">
                        <a14:foregroundMark x1="517" y1="90500" x2="517" y2="9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858" y="796378"/>
            <a:ext cx="2547062" cy="26326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95536" y="6021288"/>
            <a:ext cx="7614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Послушай слова и выбери слово со звуком «Л» (кликни мышкой картинку).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861048"/>
            <a:ext cx="2313724" cy="187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2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35 0.02382 C -0.08455 0.02914 -0.08403 0.04025 -0.08872 0.05251 C -0.09306 0.06361 -0.09931 0.07286 -0.10678 0.07703 C -0.12188 0.09785 -0.13178 0.10155 -0.15018 0.10779 C -0.15921 0.12005 -0.17084 0.12214 -0.18143 0.12861 C -0.19393 0.13625 -0.20816 0.15105 -0.21754 0.16771 C -0.22136 0.1832 -0.22362 0.1994 -0.22726 0.2149 C -0.22865 0.22669 -0.22934 0.23502 -0.23438 0.24358 C -0.23542 0.2489 -0.23559 0.25491 -0.23681 0.26023 C -0.2408 0.27805 -0.24723 0.29169 -0.25018 0.31136 C -0.24844 0.33842 -0.25452 0.36687 -0.23924 0.37543 C -0.23889 0.37821 -0.23924 0.38168 -0.23803 0.38353 C -0.2375 0.38399 -0.22379 0.39301 -0.2224 0.39394 C -0.19844 0.39232 -0.18178 0.38977 -0.15851 0.38977 " pathEditMode="relative" rAng="0" ptsTypes="fffffffffffff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18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9" y="1556791"/>
            <a:ext cx="3384376" cy="3384376"/>
          </a:xfrm>
          <a:prstGeom prst="rect">
            <a:avLst/>
          </a:prstGeom>
        </p:spPr>
      </p:pic>
      <p:pic>
        <p:nvPicPr>
          <p:cNvPr id="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427984" y="5229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404664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Использованные  ресурсы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Небо: </a:t>
            </a:r>
            <a:r>
              <a:rPr lang="en-US" dirty="0" smtClean="0">
                <a:hlinkClick r:id="rId2"/>
              </a:rPr>
              <a:t>http://www.edu54.ru/sites/default/files/images/2010/12/2d772653a32b0464b35651f1d4068f179954aff5.jpg</a:t>
            </a:r>
            <a:endParaRPr lang="ru-RU" dirty="0" smtClean="0"/>
          </a:p>
          <a:p>
            <a:r>
              <a:rPr lang="ru-RU" dirty="0" smtClean="0"/>
              <a:t>Самолёт: </a:t>
            </a:r>
            <a:r>
              <a:rPr lang="en-US" dirty="0" smtClean="0">
                <a:hlinkClick r:id="rId3"/>
              </a:rPr>
              <a:t>http://albums.foto.tut.by/userpics/n/a/1000009990/semal623727.png</a:t>
            </a:r>
            <a:endParaRPr lang="ru-RU" dirty="0" smtClean="0"/>
          </a:p>
          <a:p>
            <a:r>
              <a:rPr lang="ru-RU" dirty="0" smtClean="0"/>
              <a:t>Мячик: </a:t>
            </a:r>
            <a:r>
              <a:rPr lang="en-US" dirty="0" smtClean="0">
                <a:hlinkClick r:id="rId4"/>
              </a:rPr>
              <a:t>http://www.66091.ru/products_pictures/myachik_2.jpg</a:t>
            </a:r>
            <a:endParaRPr lang="ru-RU" dirty="0" smtClean="0"/>
          </a:p>
          <a:p>
            <a:r>
              <a:rPr lang="ru-RU" dirty="0" smtClean="0"/>
              <a:t>Лак: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im3-tub-ru.yandex.net/i?id=136684858-30-72&amp;n=21</a:t>
            </a:r>
            <a:endParaRPr lang="ru-RU" dirty="0" smtClean="0"/>
          </a:p>
          <a:p>
            <a:r>
              <a:rPr lang="ru-RU" dirty="0" smtClean="0"/>
              <a:t>Мак: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img0.liveinternet.ru/images/foto/c/1/apps/4/644/4644742_mak-maki-stihi.jpg</a:t>
            </a:r>
            <a:endParaRPr lang="ru-RU" dirty="0" smtClean="0"/>
          </a:p>
          <a:p>
            <a:r>
              <a:rPr lang="ru-RU" dirty="0" smtClean="0"/>
              <a:t>Бак: </a:t>
            </a:r>
            <a:r>
              <a:rPr lang="en-US" dirty="0"/>
              <a:t>http://dlm7.meta.ua/pic/0/39/136/q1hMU_YBE6.gif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84</Words>
  <Application>Microsoft Office PowerPoint</Application>
  <PresentationFormat>Экран (4:3)</PresentationFormat>
  <Paragraphs>20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Звук «Л» в слогах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 «Л»</dc:title>
  <dc:creator>Ириша</dc:creator>
  <cp:lastModifiedBy>Ириша</cp:lastModifiedBy>
  <cp:revision>13</cp:revision>
  <dcterms:created xsi:type="dcterms:W3CDTF">2013-11-08T11:57:39Z</dcterms:created>
  <dcterms:modified xsi:type="dcterms:W3CDTF">2013-11-10T14:45:22Z</dcterms:modified>
</cp:coreProperties>
</file>