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69" r:id="rId4"/>
    <p:sldId id="259" r:id="rId5"/>
    <p:sldId id="260" r:id="rId6"/>
    <p:sldId id="262" r:id="rId7"/>
    <p:sldId id="268" r:id="rId8"/>
    <p:sldId id="261" r:id="rId9"/>
    <p:sldId id="267" r:id="rId10"/>
    <p:sldId id="263" r:id="rId11"/>
    <p:sldId id="265" r:id="rId12"/>
    <p:sldId id="266" r:id="rId13"/>
    <p:sldId id="27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4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23T21:02:08.169" idx="1">
    <p:pos x="-538" y="122"/>
    <p:text/>
  </p:cm>
  <p:cm authorId="0" dt="2013-11-23T21:02:12.153" idx="2">
    <p:pos x="-477" y="128"/>
    <p:text/>
  </p:cm>
  <p:cm authorId="0" dt="2013-11-23T21:02:13.393" idx="3">
    <p:pos x="-563" y="-6"/>
    <p:text/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33D5-10A0-487B-8D20-674B3BC5081D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16886-EA40-4B47-9DE2-FA9C0D835EE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35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6886-EA40-4B47-9DE2-FA9C0D835EE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5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6886-EA40-4B47-9DE2-FA9C0D835EE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70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7A8046-50C2-4CA2-B28A-CBD4FFB6E0C1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93256B-4239-4AF3-BF02-D617BAEA286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0.0.3.132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085184"/>
            <a:ext cx="5637010" cy="849480"/>
          </a:xfrm>
          <a:solidFill>
            <a:schemeClr val="accent3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МБОУ </a:t>
            </a:r>
            <a:r>
              <a:rPr lang="ru-RU" dirty="0" err="1" smtClean="0">
                <a:solidFill>
                  <a:schemeClr val="accent6"/>
                </a:solidFill>
              </a:rPr>
              <a:t>Жарынская</a:t>
            </a:r>
            <a:r>
              <a:rPr lang="ru-RU" dirty="0" smtClean="0">
                <a:solidFill>
                  <a:schemeClr val="accent6"/>
                </a:solidFill>
              </a:rPr>
              <a:t>. </a:t>
            </a:r>
            <a:r>
              <a:rPr lang="ru-RU" dirty="0">
                <a:solidFill>
                  <a:schemeClr val="accent6"/>
                </a:solidFill>
              </a:rPr>
              <a:t>средняя школа</a:t>
            </a:r>
          </a:p>
          <a:p>
            <a:r>
              <a:rPr lang="ru-RU" dirty="0">
                <a:solidFill>
                  <a:schemeClr val="accent6"/>
                </a:solidFill>
              </a:rPr>
              <a:t>Учитель Симаков В.Ф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6629400" cy="4608512"/>
          </a:xfr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82880" indent="0">
              <a:buNone/>
            </a:pP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Химия 10 класс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СПИРТЫ: 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строение,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классификация,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изомерия,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номенклатура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1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72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6768752" cy="830997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Изомерия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964" y="1556792"/>
            <a:ext cx="8074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Характерны три вида изомерии:</a:t>
            </a:r>
          </a:p>
          <a:p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r>
              <a:rPr lang="ru-RU" sz="3200" dirty="0" smtClean="0">
                <a:solidFill>
                  <a:srgbClr val="FF0000"/>
                </a:solidFill>
              </a:rPr>
              <a:t>Структурная (изомерия углеродного скелета);</a:t>
            </a:r>
          </a:p>
          <a:p>
            <a:pPr marL="457200" indent="-457200">
              <a:buFontTx/>
              <a:buChar char="-"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Изомерия положения функциональной группы;</a:t>
            </a:r>
          </a:p>
          <a:p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dirty="0" smtClean="0">
                <a:solidFill>
                  <a:srgbClr val="C00000"/>
                </a:solidFill>
              </a:rPr>
              <a:t>Межклассовая изомерия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2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0584" y="1052736"/>
            <a:ext cx="7119193" cy="2246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Домашнее задание: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</a:t>
            </a:r>
            <a:r>
              <a:rPr lang="ru-RU" sz="2800" dirty="0" smtClean="0">
                <a:solidFill>
                  <a:srgbClr val="C00000"/>
                </a:solidFill>
              </a:rPr>
              <a:t>-учебник Габриеляна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                  п.11 стр.76-78, вопр.2,5 стр.83; </a:t>
            </a:r>
          </a:p>
          <a:p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          -учебник Рудзитиса гл. 7 п. 1 (1-3)</a:t>
            </a:r>
          </a:p>
          <a:p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          упр. (Рудзитис) №  6   стр. 85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3861048"/>
            <a:ext cx="52565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Спасибо за работу на уроке !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6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1360" y="825156"/>
            <a:ext cx="6696744" cy="38164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Используемые ресурсы:</a:t>
            </a:r>
            <a:endParaRPr lang="en-US" sz="44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1.Габриелян О.С. Химия. 10 класс. Базовый уровень: Учебник 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для общеобразовательных учреждений. М.: Дрофа, 2010.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2.Габриелян О.С., Остроумов И.Г. Химия 10 класс: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Настольная книга учителя. М.: Дрофа, 2004.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3.Интернет ресурсы: 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7030A0"/>
                </a:solidFill>
                <a:hlinkClick r:id="rId2"/>
              </a:rPr>
              <a:t>http://900</a:t>
            </a:r>
            <a:r>
              <a:rPr lang="en-US" b="1" dirty="0" smtClean="0">
                <a:solidFill>
                  <a:srgbClr val="7030A0"/>
                </a:solidFill>
              </a:rPr>
              <a:t> igr.net/</a:t>
            </a:r>
            <a:r>
              <a:rPr lang="en-US" b="1" dirty="0" err="1" smtClean="0">
                <a:solidFill>
                  <a:srgbClr val="7030A0"/>
                </a:solidFill>
              </a:rPr>
              <a:t>kartinki</a:t>
            </a:r>
            <a:r>
              <a:rPr lang="en-US" b="1" dirty="0" smtClean="0">
                <a:solidFill>
                  <a:srgbClr val="7030A0"/>
                </a:solidFill>
              </a:rPr>
              <a:t>/</a:t>
            </a:r>
            <a:r>
              <a:rPr lang="en-US" b="1" dirty="0" err="1" smtClean="0">
                <a:solidFill>
                  <a:srgbClr val="7030A0"/>
                </a:solidFill>
              </a:rPr>
              <a:t>khi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7030A0"/>
                </a:solidFill>
                <a:hlinkClick r:id="rId2"/>
              </a:rPr>
              <a:t>http://900</a:t>
            </a:r>
            <a:r>
              <a:rPr lang="en-US" b="1" dirty="0" smtClean="0">
                <a:solidFill>
                  <a:srgbClr val="7030A0"/>
                </a:solidFill>
              </a:rPr>
              <a:t> igr.net/</a:t>
            </a:r>
            <a:r>
              <a:rPr lang="en-US" b="1" dirty="0" err="1" smtClean="0">
                <a:solidFill>
                  <a:srgbClr val="7030A0"/>
                </a:solidFill>
              </a:rPr>
              <a:t>prezentatsii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http://andryano.ru/wp-clide/re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865144"/>
          </a:xfrm>
          <a:solidFill>
            <a:srgbClr val="FFC000"/>
          </a:solidFill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Задание: 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Составьте возможные структурные формулы спирта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7317432" cy="38015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СПИРТЫ</a:t>
            </a:r>
            <a:r>
              <a:rPr lang="ru-RU" sz="6400" dirty="0" smtClean="0"/>
              <a:t> </a:t>
            </a:r>
            <a:r>
              <a:rPr lang="ru-RU" sz="6400" b="1" dirty="0" smtClean="0">
                <a:solidFill>
                  <a:srgbClr val="0070C0"/>
                </a:solidFill>
              </a:rPr>
              <a:t>– кислородосодержащие органические соединения</a:t>
            </a:r>
          </a:p>
          <a:p>
            <a:endParaRPr lang="ru-RU" sz="3200" b="1" dirty="0">
              <a:solidFill>
                <a:srgbClr val="0070C0"/>
              </a:solidFill>
            </a:endParaRPr>
          </a:p>
          <a:p>
            <a:pPr marL="45720" indent="0"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С</a:t>
            </a:r>
            <a:r>
              <a:rPr lang="ru-RU" sz="3600" b="1" dirty="0" smtClean="0">
                <a:solidFill>
                  <a:srgbClr val="7030A0"/>
                </a:solidFill>
              </a:rPr>
              <a:t>2</a:t>
            </a:r>
            <a:r>
              <a:rPr lang="ru-RU" sz="5400" b="1" dirty="0" smtClean="0">
                <a:solidFill>
                  <a:srgbClr val="7030A0"/>
                </a:solidFill>
              </a:rPr>
              <a:t>Н</a:t>
            </a:r>
            <a:r>
              <a:rPr lang="ru-RU" sz="3600" b="1" dirty="0" smtClean="0">
                <a:solidFill>
                  <a:srgbClr val="7030A0"/>
                </a:solidFill>
              </a:rPr>
              <a:t>6</a:t>
            </a:r>
            <a:r>
              <a:rPr lang="ru-RU" sz="5400" b="1" dirty="0" smtClean="0">
                <a:solidFill>
                  <a:srgbClr val="7030A0"/>
                </a:solidFill>
              </a:rPr>
              <a:t>О</a:t>
            </a:r>
            <a:r>
              <a:rPr lang="ru-RU" sz="5400" b="1" dirty="0" smtClean="0">
                <a:solidFill>
                  <a:srgbClr val="0070C0"/>
                </a:solidFill>
              </a:rPr>
              <a:t> – 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молекулярная формула </a:t>
            </a:r>
          </a:p>
          <a:p>
            <a:pPr marL="45720" indent="0" algn="ctr">
              <a:buNone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этилового спирта</a:t>
            </a:r>
            <a:endParaRPr lang="ru-RU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5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93999"/>
              </p:ext>
            </p:extLst>
          </p:nvPr>
        </p:nvGraphicFramePr>
        <p:xfrm>
          <a:off x="179512" y="692696"/>
          <a:ext cx="8684165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Точечный рисунок" r:id="rId4" imgW="9572760" imgH="5952960" progId="Paint.Picture">
                  <p:embed/>
                </p:oleObj>
              </mc:Choice>
              <mc:Fallback>
                <p:oleObj name="Точечный рисунок" r:id="rId4" imgW="9572760" imgH="59529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692696"/>
                        <a:ext cx="8684165" cy="54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628458"/>
              </p:ext>
            </p:extLst>
          </p:nvPr>
        </p:nvGraphicFramePr>
        <p:xfrm>
          <a:off x="5796136" y="2060848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Точечный рисунок" r:id="rId6" imgW="1800360" imgH="1800360" progId="Paint.Picture">
                  <p:embed/>
                </p:oleObj>
              </mc:Choice>
              <mc:Fallback>
                <p:oleObj name="Точечный рисунок" r:id="rId6" imgW="180036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6136" y="2060848"/>
                        <a:ext cx="1800225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270541"/>
              </p:ext>
            </p:extLst>
          </p:nvPr>
        </p:nvGraphicFramePr>
        <p:xfrm>
          <a:off x="6084168" y="2322155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Точечный рисунок" r:id="rId8" imgW="1800360" imgH="1800360" progId="Paint.Picture">
                  <p:embed/>
                </p:oleObj>
              </mc:Choice>
              <mc:Fallback>
                <p:oleObj name="Точечный рисунок" r:id="rId8" imgW="180036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84168" y="2322155"/>
                        <a:ext cx="1800225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13652" y="2384172"/>
            <a:ext cx="684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?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331730"/>
            <a:ext cx="21884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-</a:t>
            </a:r>
            <a:r>
              <a:rPr lang="ru-RU" sz="8800" dirty="0" smtClean="0">
                <a:solidFill>
                  <a:srgbClr val="FF0000"/>
                </a:solidFill>
              </a:rPr>
              <a:t>ОН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1585385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ф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ункциональная группа  спиртов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7344816" cy="3046988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Функциональная группа –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группа атомов, характерная для данного класса соединений, обуславливающая физические и химические свойства веществ этого класса.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4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6768751" cy="1323439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Общие формулы одноатомных спиртов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508285"/>
            <a:ext cx="2151551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-  ОН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4293096"/>
            <a:ext cx="3384376" cy="707886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Cn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n+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OH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9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4-tub-ru.yandex.net/i?id=157031602-01-72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4" y="195326"/>
            <a:ext cx="7718215" cy="4326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043608" y="5256055"/>
            <a:ext cx="7226361" cy="120032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Шаростержневая</a:t>
            </a:r>
            <a:r>
              <a:rPr lang="ru-RU" sz="3600" dirty="0" smtClean="0">
                <a:solidFill>
                  <a:srgbClr val="FF0000"/>
                </a:solidFill>
              </a:rPr>
              <a:t> модель молекулы этанола 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Соберите модель)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416824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Многообразие класса спиртов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191" y="2053454"/>
            <a:ext cx="7992888" cy="3539430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 количеству функциональных групп – ОН: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одно- двух- трех- много атомные.</a:t>
            </a:r>
          </a:p>
          <a:p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по положению функциональной группы –ОН: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первичные, вторичные, третичные ….</a:t>
            </a:r>
          </a:p>
          <a:p>
            <a:pPr marL="342900" indent="-342900">
              <a:buAutoNum type="arabicPeriod" startAt="2"/>
            </a:pP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  - по углеводородному радикалу: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предельные, непредельные.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7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estival.1september.ru/articles/583699/im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22610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228744"/>
            <a:ext cx="5838130" cy="1077218"/>
          </a:xfrm>
          <a:prstGeom prst="rect">
            <a:avLst/>
          </a:prstGeom>
          <a:solidFill>
            <a:srgbClr val="FFFF00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dirty="0">
                <a:solidFill>
                  <a:srgbClr val="FF0000"/>
                </a:solidFill>
              </a:rPr>
              <a:t>Представители класса </a:t>
            </a:r>
            <a:r>
              <a:rPr lang="ru-RU" sz="3200" dirty="0" smtClean="0">
                <a:solidFill>
                  <a:srgbClr val="FF0000"/>
                </a:solidFill>
              </a:rPr>
              <a:t>спиртов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8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547664" y="548680"/>
            <a:ext cx="5904656" cy="769441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Номенклатура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256490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9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487</TotalTime>
  <Words>249</Words>
  <Application>Microsoft Office PowerPoint</Application>
  <PresentationFormat>Экран (4:3)</PresentationFormat>
  <Paragraphs>56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Точечный рисунок</vt:lpstr>
      <vt:lpstr>Химия 10 класс СПИРТЫ:   строение, классификация, изомерия, номенклатура</vt:lpstr>
      <vt:lpstr>Задание:  Составьте возможные структурные формулы спирта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10 класс СПИРТЫ:   строение, изомерия, номенклатура</dc:title>
  <dc:creator>123</dc:creator>
  <cp:lastModifiedBy>123</cp:lastModifiedBy>
  <cp:revision>46</cp:revision>
  <cp:lastPrinted>2013-11-23T20:09:21Z</cp:lastPrinted>
  <dcterms:created xsi:type="dcterms:W3CDTF">2013-11-23T16:20:43Z</dcterms:created>
  <dcterms:modified xsi:type="dcterms:W3CDTF">2013-12-25T16:49:29Z</dcterms:modified>
</cp:coreProperties>
</file>