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28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E8DB6-C64C-435E-96DD-D69DFDF2AF56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3B5A8-250D-47C6-A59C-7919237BE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0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5E8A9-1AEE-47CE-ACF9-6DD6442397C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7A4E-222C-4E34-90D2-76BC084F7B43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Алена\Desktop\01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14678" y="857232"/>
            <a:ext cx="2342308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2976" y="0"/>
            <a:ext cx="69806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</a:t>
            </a:r>
            <a:r>
              <a:rPr lang="ru-RU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ЗДОРОВЫЙ  ОБРАЗ</a:t>
            </a:r>
            <a:endParaRPr lang="ru-RU" sz="5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2714620"/>
            <a:ext cx="418576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ЖИЗНИ</a:t>
            </a:r>
          </a:p>
        </p:txBody>
      </p:sp>
      <p:sp>
        <p:nvSpPr>
          <p:cNvPr id="7" name="Прямоугольник 6"/>
          <p:cNvSpPr/>
          <p:nvPr/>
        </p:nvSpPr>
        <p:spPr>
          <a:xfrm rot="19954286">
            <a:off x="213776" y="4771127"/>
            <a:ext cx="26286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ЗОЖ</a:t>
            </a:r>
            <a:endParaRPr lang="ru-RU" sz="9600" b="1" spc="5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3071802" y="6143644"/>
            <a:ext cx="3929090" cy="714356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Prezentacii.com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senek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285875"/>
            <a:ext cx="35115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214688" y="642938"/>
            <a:ext cx="5929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«Опьянение </a:t>
            </a:r>
          </a:p>
          <a:p>
            <a:pPr algn="ctr">
              <a:defRPr/>
            </a:pPr>
            <a:r>
              <a:rPr lang="ru-RU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есть добровольное безумие».</a:t>
            </a:r>
          </a:p>
          <a:p>
            <a:pPr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                          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Луций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Анней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Сенека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p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63"/>
            <a:ext cx="9144000" cy="471487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печень здорового человека и человека, употребляющего алкоголь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428625"/>
            <a:ext cx="3214687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71472" y="5286388"/>
            <a:ext cx="80724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Скажи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 </a:t>
            </a:r>
            <a:r>
              <a:rPr lang="ru-RU" sz="6000" b="1" u="sng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«НЕТ!»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40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– алкоголю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4214810" y="928670"/>
            <a:ext cx="421484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Печень здорового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и 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пьющего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000250" y="357188"/>
            <a:ext cx="5257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10253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НАРКОМАНИИ</a:t>
            </a:r>
          </a:p>
        </p:txBody>
      </p:sp>
      <p:pic>
        <p:nvPicPr>
          <p:cNvPr id="2053" name="Picture 5" descr="U06_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3000375"/>
            <a:ext cx="3730625" cy="3590925"/>
          </a:xfrm>
          <a:prstGeom prst="rect">
            <a:avLst/>
          </a:prstGeom>
          <a:noFill/>
          <a:effectLst>
            <a:outerShdw dist="226117" dir="7689434" algn="ctr" rotWithShape="0">
              <a:srgbClr val="666699"/>
            </a:outerShdw>
          </a:effec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57188" y="1500188"/>
            <a:ext cx="4953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НЕТ!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47813" y="6400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179269_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85750"/>
            <a:ext cx="4500562" cy="305593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5363" name="Рисунок 3" descr="1971ma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642938"/>
            <a:ext cx="3697288" cy="541337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0" y="3571876"/>
            <a:ext cx="50720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У 20% детей наркоманов – «слабоумие» и физическое уродство – это </a:t>
            </a:r>
            <a:r>
              <a:rPr lang="ru-RU" sz="3200" b="1" u="sng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каждый четвертый</a:t>
            </a:r>
            <a:r>
              <a:rPr lang="ru-RU" sz="32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ребенок!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214290"/>
            <a:ext cx="270777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85750" y="214313"/>
          <a:ext cx="4313238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4" imgW="4761905" imgH="3228571" progId="">
                  <p:embed/>
                </p:oleObj>
              </mc:Choice>
              <mc:Fallback>
                <p:oleObj name="Photo Editor Photo" r:id="rId4" imgW="4761905" imgH="3228571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14313"/>
                        <a:ext cx="4313238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252088" dir="8345137" algn="ctr" rotWithShape="0">
                          <a:srgbClr val="666699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3333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5" y="4000500"/>
            <a:ext cx="2651125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96484" dir="2804142" algn="ctr" rotWithShape="0">
              <a:srgbClr val="666699"/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14750" y="3643313"/>
            <a:ext cx="52149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cs typeface="Arial" charset="0"/>
              </a:rPr>
              <a:t>200 тысяч </a:t>
            </a:r>
            <a:r>
              <a:rPr lang="ru-RU" sz="2800" b="1">
                <a:cs typeface="Arial" charset="0"/>
              </a:rPr>
              <a:t>человек  больны </a:t>
            </a:r>
            <a:r>
              <a:rPr lang="ru-RU" sz="3600" b="1">
                <a:cs typeface="Arial" charset="0"/>
              </a:rPr>
              <a:t>СПИДом</a:t>
            </a:r>
            <a:r>
              <a:rPr lang="ru-RU" sz="2800" b="1">
                <a:cs typeface="Arial" charset="0"/>
              </a:rPr>
              <a:t>, </a:t>
            </a:r>
          </a:p>
          <a:p>
            <a:pPr algn="ctr"/>
            <a:r>
              <a:rPr lang="ru-RU" sz="2800" b="1">
                <a:cs typeface="Arial" charset="0"/>
              </a:rPr>
              <a:t>из них </a:t>
            </a:r>
          </a:p>
          <a:p>
            <a:pPr algn="ctr"/>
            <a:r>
              <a:rPr lang="ru-RU" sz="3200" b="1">
                <a:cs typeface="Arial" charset="0"/>
              </a:rPr>
              <a:t>молодежь от </a:t>
            </a:r>
            <a:r>
              <a:rPr lang="ru-RU" sz="3200" b="1" u="sng">
                <a:cs typeface="Arial" charset="0"/>
              </a:rPr>
              <a:t>15 – 20 лет  </a:t>
            </a:r>
            <a:r>
              <a:rPr lang="ru-RU" sz="2800" b="1">
                <a:cs typeface="Arial" charset="0"/>
              </a:rPr>
              <a:t>составляет </a:t>
            </a:r>
            <a:r>
              <a:rPr lang="ru-RU" sz="3600" b="1" u="sng">
                <a:cs typeface="Arial" charset="0"/>
              </a:rPr>
              <a:t>72%!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2965704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0"/>
            <a:ext cx="70689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85688" y="357166"/>
            <a:ext cx="88583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Не приближайся к пропасти!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643578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Скажи </a:t>
            </a:r>
            <a:r>
              <a:rPr lang="ru-RU" sz="60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«НЕТ!»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- наркотикам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лена\Desktop\000455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3857628"/>
            <a:ext cx="4148840" cy="231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Алена\Desktop\000455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85018" y="285728"/>
            <a:ext cx="1958982" cy="294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C:\Users\Алена\Desktop\000449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734990"/>
            <a:ext cx="2071702" cy="312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7" descr="C:\Users\Алена\Desktop\000335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39703"/>
            <a:ext cx="2428860" cy="281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C:\Users\Алена\Desktop\000194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44" y="571480"/>
            <a:ext cx="3399611" cy="2274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7" name="Picture 9" descr="C:\Users\Алена\Desktop\000467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08" y="500042"/>
            <a:ext cx="1571636" cy="236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C:\Users\Алена\Desktop\0003350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41801" y="4286256"/>
            <a:ext cx="2602199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9" name="Picture 11" descr="C:\Users\Алена\Desktop\0001941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44" y="428604"/>
            <a:ext cx="2038549" cy="304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Users\Алена\Desktop\0004559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00100" y="2214554"/>
            <a:ext cx="1571636" cy="239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C:\Users\Алена\Desktop\00045579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857884" y="2571744"/>
            <a:ext cx="288133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928926" y="2571744"/>
            <a:ext cx="242889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</a:t>
            </a:r>
            <a:r>
              <a:rPr lang="ru-RU" sz="9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ЗДОРОВЫЙ ОБРАЗ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3108" y="5750004"/>
            <a:ext cx="3307316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66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Алена\Desktop\01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Алена\Desktop\000193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357188"/>
            <a:ext cx="3500438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Алена\Desktop\000201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75" y="3641725"/>
            <a:ext cx="3195638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Users\Алена\Desktop\000203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75" y="357188"/>
            <a:ext cx="32861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C:\Users\Алена\Desktop\0002018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50" y="0"/>
            <a:ext cx="200025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03645" y="2285992"/>
            <a:ext cx="2342308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</a:t>
            </a:r>
          </a:p>
        </p:txBody>
      </p:sp>
      <p:pic>
        <p:nvPicPr>
          <p:cNvPr id="2061" name="Picture 13" descr="C:\Users\Алена\Desktop\0002019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14863" y="3643313"/>
            <a:ext cx="45291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142976" y="0"/>
            <a:ext cx="69806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cap="all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</a:t>
            </a:r>
            <a:r>
              <a:rPr lang="ru-RU" sz="54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ЗДОРОВЫЙ  ОБРАЗ</a:t>
            </a:r>
            <a:endParaRPr lang="ru-RU" sz="54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5453" y="5288340"/>
            <a:ext cx="418576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cap="all" dirty="0">
                <a:ln/>
                <a:solidFill>
                  <a:srgbClr val="077F1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2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54150"/>
            <a:ext cx="410845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889250" y="260350"/>
            <a:ext cx="5715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Скажем сигарете:</a:t>
            </a: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3492500" y="2276475"/>
            <a:ext cx="5364163" cy="280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"</a:t>
            </a:r>
            <a:r>
              <a:rPr lang="ru-RU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НЕТ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!"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1"/>
          <p:cNvSpPr>
            <a:spLocks noChangeArrowheads="1"/>
          </p:cNvSpPr>
          <p:nvPr/>
        </p:nvSpPr>
        <p:spPr bwMode="auto">
          <a:xfrm>
            <a:off x="2843213" y="2708275"/>
            <a:ext cx="3600450" cy="3789363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0" y="0"/>
            <a:ext cx="3708400" cy="7245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Кроха – сын пришёл к отцу 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И спросила кроха :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« Если я курить начну-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Это очень плохо ?»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Видимо врасплох застал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Сын отца вопросом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Папа быстро с кресла встал,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Бросил папиросу.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И сказал отец тогда,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Глядя сыну в очи: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«Да, сынок, курить табак,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Это плохо очень.»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Сын, услышав сей ответ,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Снова вопрошает: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«Ты ведь куришь много лет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И не умираешь?» 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Закурил я с юных лет,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Чтоб казаться взрослым,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Ну, а стал от сигарет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Меньше нормы ростом.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Я уже не побегу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За тобой в припрыжку,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Бегать быстро не могу,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Мучает одышка.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Сердце, лёгкие больны,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В этом нет сомненья.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Я здоровьем заплатил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За своё куренье.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900" dirty="0" smtClean="0"/>
          </a:p>
          <a:p>
            <a:pPr eaLnBrk="1" hangingPunct="1">
              <a:lnSpc>
                <a:spcPct val="80000"/>
              </a:lnSpc>
            </a:pPr>
            <a:endParaRPr lang="ru-RU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900" dirty="0" smtClean="0"/>
          </a:p>
          <a:p>
            <a:pPr eaLnBrk="1" hangingPunct="1">
              <a:lnSpc>
                <a:spcPct val="80000"/>
              </a:lnSpc>
            </a:pPr>
            <a:endParaRPr lang="ru-RU" sz="900" dirty="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932363" y="1773238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2714625" y="285750"/>
            <a:ext cx="3744913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2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643688" y="52388"/>
            <a:ext cx="2714625" cy="69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Никотин- опасный яд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Сердце поражает,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А смола от сигарет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В бронхах оседает,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Я бросал курить раз 5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Может быть и боле,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Да беда, курю опять-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Не хватает воли.»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«Ты мой папа , я- твой сын,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Справимся с бедою.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Ты бросал курить один,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А теперь нас двое.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Я и мама не хотим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Мы курить пассивно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К нам ведь тоже никотин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Попадает с дымом.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семейный наш бюджет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Станет побогаче.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Купим мне велосипед,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Чтоб гонял на даче.»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«Ну и кроха! Вот так сын-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Хитрован ужасный.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Все проблемы враз решил,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Ладно. Я согласный.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Но условия скорей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Тоже выдвигаю 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Ты и пробовать не смей.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А я курить бросаю.»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1200"/>
          </a:p>
        </p:txBody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0" y="3644900"/>
            <a:ext cx="26352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2643188" y="0"/>
            <a:ext cx="0" cy="68580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>
            <a:off x="6572250" y="0"/>
            <a:ext cx="0" cy="68580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43174" y="142852"/>
            <a:ext cx="385765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такое хорошо</a:t>
            </a:r>
          </a:p>
          <a:p>
            <a:pPr algn="ctr"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</a:p>
          <a:p>
            <a:pPr algn="ctr"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такое плохо?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лена\Desktop\000343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80138" y="4214813"/>
            <a:ext cx="29638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534400" cy="2705100"/>
          </a:xfrm>
        </p:spPr>
        <p:txBody>
          <a:bodyPr>
            <a:normAutofit lnSpcReduction="10000"/>
          </a:bodyPr>
          <a:lstStyle/>
          <a:p>
            <a:pPr marL="363538" indent="-363538" algn="l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Из каждых </a:t>
            </a:r>
            <a:r>
              <a:rPr lang="ru-RU" sz="2800" dirty="0" smtClean="0">
                <a:solidFill>
                  <a:srgbClr val="FF0000"/>
                </a:solidFill>
              </a:rPr>
              <a:t>100 человек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умерших от рака, </a:t>
            </a:r>
            <a:r>
              <a:rPr lang="ru-RU" sz="2800" dirty="0" smtClean="0">
                <a:solidFill>
                  <a:srgbClr val="FF0000"/>
                </a:solidFill>
              </a:rPr>
              <a:t>90 курили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algn="l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Из каждых </a:t>
            </a:r>
            <a:r>
              <a:rPr lang="ru-RU" sz="2800" dirty="0" smtClean="0">
                <a:solidFill>
                  <a:srgbClr val="FF0000"/>
                </a:solidFill>
              </a:rPr>
              <a:t>100 человек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умерших от хронических заболеваний лёгких, </a:t>
            </a:r>
            <a:r>
              <a:rPr lang="ru-RU" sz="2800" dirty="0" smtClean="0">
                <a:solidFill>
                  <a:srgbClr val="FF0000"/>
                </a:solidFill>
              </a:rPr>
              <a:t>75 курили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algn="l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Из каждых </a:t>
            </a:r>
            <a:r>
              <a:rPr lang="ru-RU" sz="2800" dirty="0" smtClean="0">
                <a:solidFill>
                  <a:srgbClr val="FF0000"/>
                </a:solidFill>
              </a:rPr>
              <a:t>100 человек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умерших от ишемической болезни сердца, </a:t>
            </a:r>
            <a:r>
              <a:rPr lang="ru-RU" sz="2800" dirty="0" smtClean="0">
                <a:solidFill>
                  <a:srgbClr val="FF0000"/>
                </a:solidFill>
              </a:rPr>
              <a:t>25 курили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algn="l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endParaRPr lang="ru-RU" sz="2400" dirty="0" smtClean="0"/>
          </a:p>
        </p:txBody>
      </p:sp>
      <p:sp>
        <p:nvSpPr>
          <p:cNvPr id="20484" name="WordArt 1028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953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83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Факты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4000500"/>
            <a:ext cx="8143875" cy="2868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2400" dirty="0">
                <a:latin typeface="+mn-lt"/>
              </a:rPr>
              <a:t>Если человек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начал курить в 15 лет</a:t>
            </a:r>
            <a:r>
              <a:rPr lang="ru-RU" sz="2400" dirty="0">
                <a:latin typeface="+mn-lt"/>
              </a:rPr>
              <a:t>,       продолжительность его жизни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уменьшается                более чем на 8 лет.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2400" dirty="0">
                <a:latin typeface="+mn-lt"/>
              </a:rPr>
              <a:t>Начавшие курить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до 15 лет</a:t>
            </a:r>
            <a:r>
              <a:rPr lang="ru-RU" sz="2400" dirty="0">
                <a:latin typeface="+mn-lt"/>
              </a:rPr>
              <a:t>, в 5 раз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чаще                  умирают от рака</a:t>
            </a:r>
            <a:r>
              <a:rPr lang="ru-RU" sz="2400" dirty="0">
                <a:latin typeface="+mn-lt"/>
              </a:rPr>
              <a:t>, чем те, кто начал курить                    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после 25 лет</a:t>
            </a:r>
            <a:r>
              <a:rPr lang="ru-RU" sz="2400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75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 advAuto="500"/>
      <p:bldP spid="204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на\Desktop\000194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6513" y="2786063"/>
            <a:ext cx="402748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214313"/>
            <a:ext cx="8501062" cy="6659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4400" dirty="0">
                <a:solidFill>
                  <a:srgbClr val="FFFF00"/>
                </a:solidFill>
              </a:rPr>
              <a:t>Уровень смертности 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детей при родах у курящих матерей в среднем </a:t>
            </a:r>
            <a:r>
              <a:rPr lang="ru-RU" sz="4400" dirty="0">
                <a:solidFill>
                  <a:srgbClr val="FFFF00"/>
                </a:solidFill>
              </a:rPr>
              <a:t>выше на 30%</a:t>
            </a:r>
            <a:r>
              <a:rPr lang="ru-RU" sz="4400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чем у не курящих.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4400" dirty="0">
                <a:solidFill>
                  <a:srgbClr val="00B0F0"/>
                </a:solidFill>
              </a:rPr>
              <a:t>Курение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 во время беременности           </a:t>
            </a:r>
            <a:r>
              <a:rPr lang="ru-RU" sz="4400" dirty="0">
                <a:solidFill>
                  <a:srgbClr val="FF0000"/>
                </a:solidFill>
              </a:rPr>
              <a:t>повышает риск 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defRPr/>
            </a:pP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ru-RU" sz="4400" dirty="0">
                <a:solidFill>
                  <a:srgbClr val="FF0000"/>
                </a:solidFill>
              </a:rPr>
              <a:t>мертворождения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,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defRPr/>
            </a:pP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   а также число 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defRPr/>
            </a:pP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ru-RU" sz="4800" dirty="0">
                <a:solidFill>
                  <a:srgbClr val="FFFF00"/>
                </a:solidFill>
              </a:rPr>
              <a:t>врождённых 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defRPr/>
            </a:pPr>
            <a:r>
              <a:rPr lang="ru-RU" sz="4800" dirty="0">
                <a:solidFill>
                  <a:srgbClr val="FFFF00"/>
                </a:solidFill>
              </a:rPr>
              <a:t>  дефектов 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у ребёнка.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699090_2004102313295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214438"/>
            <a:ext cx="6000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0" y="2857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Легкое здорового и курящего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143644"/>
            <a:ext cx="835824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1 сигарета </a:t>
            </a:r>
            <a:r>
              <a:rPr lang="ru-RU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СОКРАЩАЕТ</a:t>
            </a:r>
            <a:r>
              <a:rPr lang="ru-RU" sz="2800" b="1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15 минут жизни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6357938" y="1500188"/>
            <a:ext cx="25003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cs typeface="Arial" charset="0"/>
              </a:rPr>
              <a:t>1 пачка в день – это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cs typeface="Arial" charset="0"/>
              </a:rPr>
              <a:t>1 кг. смолы в год;</a:t>
            </a:r>
          </a:p>
          <a:p>
            <a:pPr algn="ctr"/>
            <a:endParaRPr lang="ru-RU" sz="2800" b="1" dirty="0">
              <a:cs typeface="Arial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cs typeface="Arial" charset="0"/>
              </a:rPr>
              <a:t>1 пачка в день – это 10 тысяч рублей в год;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80988"/>
            <a:ext cx="30003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143240" y="214290"/>
            <a:ext cx="58579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В экономически развитых странах </a:t>
            </a:r>
            <a:r>
              <a:rPr lang="ru-RU" sz="3200" b="1" dirty="0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мода на курение проходит</a:t>
            </a:r>
            <a:r>
              <a:rPr lang="ru-RU" sz="2800" dirty="0"/>
              <a:t>. </a:t>
            </a:r>
          </a:p>
          <a:p>
            <a:pPr>
              <a:defRPr/>
            </a:pPr>
            <a:endParaRPr lang="ru-RU" sz="2400" dirty="0"/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Сейчас в моде 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стройная фигура, гимнастика, культуризм, оздоровительные процедуры.     </a:t>
            </a:r>
          </a:p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Курить не престижно.</a:t>
            </a:r>
            <a:r>
              <a:rPr lang="ru-RU" sz="2400" dirty="0"/>
              <a:t> 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5288" y="4005263"/>
            <a:ext cx="8351837" cy="24929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  <a:reflection blurRad="12700" stA="28000" endPos="45000" dist="1000" dir="5400000" sy="-100000" algn="bl" rotWithShape="0"/>
                </a:effectLst>
              </a:rPr>
              <a:t>Курение может испортить здоровье и карьеру.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Всё больше предпринимателей отказываются принимать на работу курящих.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 США 35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млн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а в Англии более 8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млн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человек </a:t>
            </a:r>
          </a:p>
          <a:p>
            <a:pPr algn="ctr"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бросили курить.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rak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2928938"/>
            <a:ext cx="5143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714750" y="357188"/>
            <a:ext cx="5429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Скажи</a:t>
            </a:r>
            <a:r>
              <a:rPr lang="ru-RU" sz="40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6000" b="1" u="sng" dirty="0">
                <a:solidFill>
                  <a:srgbClr val="FF0000"/>
                </a:solidFill>
                <a:cs typeface="Arial" charset="0"/>
              </a:rPr>
              <a:t>«НЕТ!»</a:t>
            </a:r>
            <a:endParaRPr lang="ru-RU" sz="4000" b="1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4100" name="Рисунок 5" descr="image03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02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6" descr="picture-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571625"/>
            <a:ext cx="2214562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580</Words>
  <Application>Microsoft Office PowerPoint</Application>
  <PresentationFormat>Экран (4:3)</PresentationFormat>
  <Paragraphs>122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Photo Editor Photo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Пользователь Windows</cp:lastModifiedBy>
  <cp:revision>9</cp:revision>
  <dcterms:created xsi:type="dcterms:W3CDTF">2011-11-06T14:39:40Z</dcterms:created>
  <dcterms:modified xsi:type="dcterms:W3CDTF">2012-12-12T13:54:59Z</dcterms:modified>
</cp:coreProperties>
</file>