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1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0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5EF6D-F21B-4644-90BE-6BD110A27589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2EB06-113E-4E55-A34B-1691750CE4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18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3B190-C1CA-49AD-820D-CB455D0397AC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F8A-87F4-488D-8175-B3A515DFD63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513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1E2B-26B6-4C92-AF34-5CBBB316DE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020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B60DF-B89D-43E0-9913-9295A49FA93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541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5935-EA59-4025-BE9C-B4039A56507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54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3CA4-BBFF-4111-B9E9-1CDA398D83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304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7DD2-F583-43B0-9B81-7EE59B0F780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133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1E1A-2CA0-47ED-BA69-82FDE26DFFC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224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DAD-CAD8-49DC-B95E-053C34849C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763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BBB1-21A0-42A6-BD0E-4A6EC0ADE10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925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B61C-6037-4B2F-8802-39288301A59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792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043B-4CC2-4883-A618-D8849B7EF0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571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BCBCB"/>
            </a:gs>
            <a:gs pos="13000">
              <a:srgbClr val="CCA134"/>
            </a:gs>
            <a:gs pos="22000">
              <a:srgbClr val="996600"/>
            </a:gs>
            <a:gs pos="66000">
              <a:srgbClr val="FFFFCC"/>
            </a:gs>
            <a:gs pos="73000">
              <a:srgbClr val="FFCC00"/>
            </a:gs>
            <a:gs pos="86000">
              <a:srgbClr val="663300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5203-3B65-4994-B017-A37CEEED928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2D291-9F1B-44FB-9592-1932BCEFC2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062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&#1042;&#1080;&#1076;&#1077;&#1086;\1ROH_CuO.wmv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&#1042;&#1080;&#1076;&#1077;&#1086;\test_alk.wmv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" name="Группа 92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4" name="Полилиния 9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3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98" name="Овал 9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Овал 9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Хорда 95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Хорда 96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>
          <a:xfrm>
            <a:off x="357158" y="-71462"/>
            <a:ext cx="8501122" cy="92867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Окисление этанола оксидом меди 2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5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0" name="Полилиния 49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" name="Хорда 58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Хорда 59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4" name="Полилиния 6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0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9" name="Овал 6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Овал 6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Хорда 66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Хорда 67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1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2" name="Полилиния 71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2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3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Хорда 74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Хорда 75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429652" y="142852"/>
            <a:ext cx="400024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1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4" name="Группа 99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1" name="Полилиния 100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5" name="Овал 10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Хорда 102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Хорда 103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pic>
        <p:nvPicPr>
          <p:cNvPr id="46" name="1ROH_CuO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71538" y="785794"/>
            <a:ext cx="7150125" cy="536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685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6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" name="Группа 92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4" name="Полилиния 9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3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98" name="Овал 9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Овал 9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Хорда 95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Хорда 96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>
          <a:xfrm>
            <a:off x="428596" y="60324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Окисление этанола (тест на алкоголь)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5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0" name="Полилиния 49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" name="Хорда 58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Хорда 59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4" name="Полилиния 6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0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9" name="Овал 6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Овал 6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Хорда 66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Хорда 67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1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2" name="Полилиния 71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2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3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Хорда 74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Хорда 75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429652" y="142852"/>
            <a:ext cx="400024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10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4" name="Группа 99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1" name="Полилиния 100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5" name="Овал 10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Хорда 102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Хорда 103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pic>
        <p:nvPicPr>
          <p:cNvPr id="46" name="test_alk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71538" y="928670"/>
            <a:ext cx="6667547" cy="500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777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720" fill="hold"/>
                                        <p:tgtEl>
                                          <p:spTgt spid="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93" name="Группа 92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4" name="Полилиния 9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98" name="Овал 9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Овал 9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Хорда 95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Хорда 96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>
          <a:xfrm>
            <a:off x="357158" y="-71462"/>
            <a:ext cx="8501122" cy="92867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Ответы на тестовые задания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6" name="Подзаголовок 55"/>
          <p:cNvSpPr>
            <a:spLocks noGrp="1"/>
          </p:cNvSpPr>
          <p:nvPr>
            <p:ph idx="1"/>
          </p:nvPr>
        </p:nvSpPr>
        <p:spPr>
          <a:xfrm>
            <a:off x="357158" y="857232"/>
            <a:ext cx="8572560" cy="5072098"/>
          </a:xfrm>
          <a:solidFill>
            <a:schemeClr val="bg1"/>
          </a:solidFill>
          <a:ln>
            <a:solidFill>
              <a:schemeClr val="bg1"/>
            </a:solidFill>
          </a:ln>
          <a:effectLst>
            <a:innerShdw blurRad="266700" dist="1524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0" indent="358775">
              <a:buNone/>
            </a:pPr>
            <a:endParaRPr lang="ru-RU" sz="2800" b="1" dirty="0" smtClean="0">
              <a:ln w="3175">
                <a:noFill/>
              </a:ln>
            </a:endParaRPr>
          </a:p>
          <a:p>
            <a:pPr marL="0" indent="358775">
              <a:buNone/>
            </a:pPr>
            <a:r>
              <a:rPr lang="ru-RU" sz="2800" b="1" dirty="0" smtClean="0">
                <a:ln w="3175">
                  <a:noFill/>
                </a:ln>
              </a:rPr>
              <a:t>1 вариант :  5, 6, 8, 9, 10, 11, 12, 14, 15, 16,18, 19</a:t>
            </a:r>
          </a:p>
          <a:p>
            <a:pPr marL="0" indent="358775">
              <a:buNone/>
            </a:pPr>
            <a:r>
              <a:rPr lang="ru-RU" sz="2800" b="1" dirty="0" smtClean="0">
                <a:ln w="3175">
                  <a:noFill/>
                </a:ln>
              </a:rPr>
              <a:t>      </a:t>
            </a:r>
            <a:r>
              <a:rPr lang="ru-RU" sz="2400" b="1" dirty="0" smtClean="0">
                <a:ln w="3175">
                  <a:noFill/>
                </a:ln>
                <a:solidFill>
                  <a:srgbClr val="FF0000"/>
                </a:solidFill>
              </a:rPr>
              <a:t>12 -11 баллов     «5»</a:t>
            </a:r>
          </a:p>
          <a:p>
            <a:pPr marL="0" indent="358775">
              <a:buNone/>
            </a:pPr>
            <a:r>
              <a:rPr lang="ru-RU" sz="2400" b="1" dirty="0" smtClean="0">
                <a:ln w="3175">
                  <a:noFill/>
                </a:ln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ln w="3175">
                  <a:noFill/>
                </a:ln>
                <a:solidFill>
                  <a:srgbClr val="FF0000"/>
                </a:solidFill>
              </a:rPr>
              <a:t>      </a:t>
            </a:r>
            <a:r>
              <a:rPr lang="ru-RU" sz="2400" b="1" dirty="0" smtClean="0">
                <a:ln w="3175">
                  <a:noFill/>
                </a:ln>
                <a:solidFill>
                  <a:srgbClr val="0070C0"/>
                </a:solidFill>
              </a:rPr>
              <a:t>10 – 8  баллов    «4»</a:t>
            </a:r>
          </a:p>
          <a:p>
            <a:pPr marL="0" indent="358775">
              <a:buNone/>
            </a:pPr>
            <a:r>
              <a:rPr lang="ru-RU" sz="2400" b="1" dirty="0" smtClean="0">
                <a:ln w="3175">
                  <a:noFill/>
                </a:ln>
                <a:solidFill>
                  <a:srgbClr val="00B050"/>
                </a:solidFill>
              </a:rPr>
              <a:t> </a:t>
            </a:r>
            <a:r>
              <a:rPr lang="ru-RU" sz="2400" b="1" dirty="0" smtClean="0">
                <a:ln w="3175">
                  <a:noFill/>
                </a:ln>
                <a:solidFill>
                  <a:srgbClr val="00B050"/>
                </a:solidFill>
              </a:rPr>
              <a:t>       7  -  5 баллов      «3»</a:t>
            </a:r>
            <a:endParaRPr lang="ru-RU" sz="2800" b="1" dirty="0" smtClean="0">
              <a:ln w="3175">
                <a:noFill/>
              </a:ln>
            </a:endParaRPr>
          </a:p>
          <a:p>
            <a:pPr marL="0" indent="358775">
              <a:buNone/>
            </a:pPr>
            <a:r>
              <a:rPr lang="ru-RU" sz="2800" b="1" dirty="0" smtClean="0">
                <a:ln w="3175">
                  <a:noFill/>
                </a:ln>
              </a:rPr>
              <a:t>2 вариант:    1, 2,  3,  4,  7,  8,  11, 13, 14, 17, 18 </a:t>
            </a:r>
          </a:p>
          <a:p>
            <a:pPr marL="0" indent="358775">
              <a:buNone/>
            </a:pPr>
            <a:r>
              <a:rPr lang="ru-RU" sz="2800" b="1" dirty="0" smtClean="0">
                <a:ln w="3175">
                  <a:noFill/>
                </a:ln>
              </a:rPr>
              <a:t> </a:t>
            </a:r>
            <a:r>
              <a:rPr lang="ru-RU" sz="2800" b="1" dirty="0" smtClean="0">
                <a:ln w="3175">
                  <a:noFill/>
                </a:ln>
              </a:rPr>
              <a:t>      </a:t>
            </a:r>
            <a:r>
              <a:rPr lang="ru-RU" sz="2400" b="1" dirty="0" smtClean="0">
                <a:ln w="3175">
                  <a:noFill/>
                </a:ln>
                <a:solidFill>
                  <a:srgbClr val="FF0000"/>
                </a:solidFill>
              </a:rPr>
              <a:t>11 -10 баллов     «5» </a:t>
            </a:r>
          </a:p>
          <a:p>
            <a:pPr marL="0" indent="358775">
              <a:buNone/>
            </a:pPr>
            <a:r>
              <a:rPr lang="ru-RU" sz="2400" b="1" dirty="0" smtClean="0">
                <a:ln w="3175">
                  <a:noFill/>
                </a:ln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ln w="3175">
                  <a:noFill/>
                </a:ln>
                <a:solidFill>
                  <a:srgbClr val="FF0000"/>
                </a:solidFill>
              </a:rPr>
              <a:t>        </a:t>
            </a:r>
            <a:r>
              <a:rPr lang="ru-RU" sz="2400" b="1" dirty="0" smtClean="0">
                <a:ln w="3175">
                  <a:noFill/>
                </a:ln>
                <a:solidFill>
                  <a:srgbClr val="0070C0"/>
                </a:solidFill>
              </a:rPr>
              <a:t>9 – 7  баллов      «4» </a:t>
            </a:r>
          </a:p>
          <a:p>
            <a:pPr marL="0" indent="358775">
              <a:buNone/>
            </a:pPr>
            <a:r>
              <a:rPr lang="ru-RU" sz="2400" b="1" dirty="0" smtClean="0">
                <a:ln w="3175">
                  <a:noFill/>
                </a:ln>
                <a:solidFill>
                  <a:srgbClr val="0070C0"/>
                </a:solidFill>
              </a:rPr>
              <a:t> </a:t>
            </a:r>
            <a:r>
              <a:rPr lang="ru-RU" sz="2400" b="1" dirty="0" smtClean="0">
                <a:ln w="3175">
                  <a:noFill/>
                </a:ln>
                <a:solidFill>
                  <a:srgbClr val="0070C0"/>
                </a:solidFill>
              </a:rPr>
              <a:t>         </a:t>
            </a:r>
            <a:r>
              <a:rPr lang="ru-RU" sz="2400" b="1" dirty="0" smtClean="0">
                <a:ln w="3175">
                  <a:noFill/>
                </a:ln>
                <a:solidFill>
                  <a:srgbClr val="00B050"/>
                </a:solidFill>
              </a:rPr>
              <a:t>6 – 5  баллов     «3»                            </a:t>
            </a:r>
          </a:p>
          <a:p>
            <a:pPr marL="0" indent="358775">
              <a:buNone/>
            </a:pPr>
            <a:r>
              <a:rPr lang="ru-RU" sz="2800" b="1" u="sng" dirty="0" smtClean="0">
                <a:ln w="3175">
                  <a:noFill/>
                </a:ln>
              </a:rPr>
              <a:t> </a:t>
            </a:r>
            <a:r>
              <a:rPr lang="ru-RU" sz="2800" b="1" u="sng" dirty="0" smtClean="0">
                <a:ln w="3175">
                  <a:noFill/>
                </a:ln>
              </a:rPr>
              <a:t>     </a:t>
            </a:r>
          </a:p>
        </p:txBody>
      </p:sp>
      <p:grpSp>
        <p:nvGrpSpPr>
          <p:cNvPr id="48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0" name="Полилиния 49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57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58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" name="Хорда 58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Хорда 59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63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4" name="Полилиния 6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5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66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9" name="Овал 6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Овал 6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Хорда 66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Хорда 67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1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2" name="Полилиния 71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73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4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Хорда 74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Хорда 75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429652" y="142852"/>
            <a:ext cx="400024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11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00" name="Группа 99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1" name="Полилиния 100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02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5" name="Овал 10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Хорда 102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Хорда 103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72927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93" name="Группа 92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4" name="Полилиния 9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98" name="Овал 9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Овал 9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Хорда 95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Хорда 96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>
          <a:xfrm>
            <a:off x="357158" y="-71462"/>
            <a:ext cx="8501122" cy="928670"/>
          </a:xfrm>
        </p:spPr>
        <p:txBody>
          <a:bodyPr>
            <a:noAutofit/>
          </a:bodyPr>
          <a:lstStyle/>
          <a:p>
            <a:r>
              <a: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Домашнее</a:t>
            </a:r>
            <a:r>
              <a:rPr lang="ru-RU" sz="2800" dirty="0" smtClean="0"/>
              <a:t> </a:t>
            </a:r>
            <a:r>
              <a: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задание</a:t>
            </a:r>
          </a:p>
        </p:txBody>
      </p:sp>
      <p:sp>
        <p:nvSpPr>
          <p:cNvPr id="56" name="Подзаголовок 55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000660"/>
          </a:xfrm>
          <a:solidFill>
            <a:schemeClr val="bg1"/>
          </a:solidFill>
          <a:ln>
            <a:solidFill>
              <a:schemeClr val="bg1"/>
            </a:solidFill>
          </a:ln>
          <a:effectLst>
            <a:innerShdw blurRad="266700" dist="1524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0" indent="358775" algn="ctr">
              <a:buNone/>
            </a:pPr>
            <a:r>
              <a:rPr lang="ru-RU" sz="6600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§11; </a:t>
            </a:r>
          </a:p>
          <a:p>
            <a:pPr marL="0" indent="358775" algn="ctr">
              <a:buNone/>
            </a:pPr>
            <a:r>
              <a:rPr lang="ru-RU" sz="6600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№3, 4 письменно стр.84</a:t>
            </a:r>
            <a:endParaRPr lang="ru-RU" sz="660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48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0" name="Полилиния 49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57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58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" name="Хорда 58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Хорда 59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63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4" name="Полилиния 6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5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66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9" name="Овал 6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Овал 6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Хорда 66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Хорда 67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1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2" name="Полилиния 71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73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4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Хорда 74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Хорда 75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429652" y="142852"/>
            <a:ext cx="400024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12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00" name="Группа 99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1" name="Полилиния 100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02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5" name="Овал 10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Хорда 102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Хорда 103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7317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96" name="Группа 95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7" name="Полилиния 96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8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1" name="Овал 100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2" name="Овал 101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9" name="Хорда 98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0" name="Хорда 99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8" name="Рисунок 47"/>
          <p:cNvSpPr>
            <a:spLocks noGrp="1"/>
          </p:cNvSpPr>
          <p:nvPr>
            <p:ph type="pic" idx="1"/>
          </p:nvPr>
        </p:nvSpPr>
        <p:spPr>
          <a:xfrm>
            <a:off x="1857356" y="2000240"/>
            <a:ext cx="5486400" cy="1000132"/>
          </a:xfrm>
        </p:spPr>
      </p:sp>
      <p:sp>
        <p:nvSpPr>
          <p:cNvPr id="56" name="Подзаголовок 55"/>
          <p:cNvSpPr>
            <a:spLocks noGrp="1"/>
          </p:cNvSpPr>
          <p:nvPr>
            <p:ph type="body" sz="half" idx="2"/>
          </p:nvPr>
        </p:nvSpPr>
        <p:spPr>
          <a:xfrm>
            <a:off x="1928794" y="1643050"/>
            <a:ext cx="5486400" cy="4376762"/>
          </a:xfrm>
          <a:solidFill>
            <a:schemeClr val="bg1">
              <a:alpha val="39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>
              <a:solidFill>
                <a:schemeClr val="bg1"/>
              </a:solidFill>
              <a:effectLst>
                <a:glow rad="101600">
                  <a:schemeClr val="tx1">
                    <a:lumMod val="75000"/>
                    <a:lumOff val="25000"/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endParaRPr lang="ru-RU" sz="2000" dirty="0" smtClean="0">
              <a:solidFill>
                <a:schemeClr val="bg1"/>
              </a:solidFill>
              <a:effectLst>
                <a:glow rad="101600">
                  <a:schemeClr val="tx1">
                    <a:lumMod val="75000"/>
                    <a:lumOff val="25000"/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endParaRPr lang="ru-RU" sz="2000" dirty="0" smtClean="0">
              <a:solidFill>
                <a:schemeClr val="bg1"/>
              </a:solidFill>
              <a:effectLst>
                <a:glow rad="101600">
                  <a:schemeClr val="tx1">
                    <a:lumMod val="75000"/>
                    <a:lumOff val="25000"/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endParaRPr lang="ru-RU" sz="2000" dirty="0">
              <a:solidFill>
                <a:schemeClr val="bg1"/>
              </a:solidFill>
              <a:effectLst>
                <a:glow rad="101600">
                  <a:schemeClr val="tx1">
                    <a:lumMod val="75000"/>
                    <a:lumOff val="25000"/>
                    <a:alpha val="6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501090" y="142852"/>
            <a:ext cx="328586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13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7" name="Заголовок 54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>
            <a:noAutofit/>
          </a:bodyPr>
          <a:lstStyle/>
          <a:p>
            <a:pPr algn="ctr"/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58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9" name="Полилиния 58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0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61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4" name="Овал 63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2" name="Хорда 61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Хорда 62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66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7" name="Полилиния 66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8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69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2" name="Овал 71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" name="Овал 72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0" name="Хорда 69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Хорда 70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4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5" name="Полилиния 74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76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7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80" name="Овал 79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Овал 80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Хорда 77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Хорда 78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03" name="Группа 102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4" name="Полилиния 10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0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8" name="Овал 10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9" name="Овал 10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6" name="Хорда 105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7" name="Хорда 106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5031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30" name="Полилиния 29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32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35" name="Овал 3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3" name="Хорда 32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" name="Хорда 33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55" name="Заголовок 5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Урок по теме </a:t>
            </a:r>
            <a:b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</a:b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«Альдегиды и их свойства»</a:t>
            </a:r>
            <a:endParaRPr lang="ru-R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56" name="Подзаголовок 5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501090" y="142852"/>
            <a:ext cx="328586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2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49" name="Полилиния 48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50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53" name="Овал 52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Овал 53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1" name="Хорда 50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2" name="Хорда 51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57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8" name="Полилиния 57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59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60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3" name="Овал 62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1" name="Хорда 60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Хорда 61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65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6" name="Полилиния 65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7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68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1" name="Овал 7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" name="Овал 71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9" name="Хорда 68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Хорда 69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3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4" name="Полилиния 7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75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6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9" name="Овал 7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Овал 7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7" name="Хорда 76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8" name="Хорда 77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1464421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" name="Группа 92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4" name="Полилиния 9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3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98" name="Овал 9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Овал 9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Хорда 95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Хорда 96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Состав и строение альдегидов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45" name="Содержимое 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55484413"/>
              </p:ext>
            </p:extLst>
          </p:nvPr>
        </p:nvGraphicFramePr>
        <p:xfrm>
          <a:off x="214313" y="928688"/>
          <a:ext cx="8708031" cy="4857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291"/>
                <a:gridCol w="1564291"/>
                <a:gridCol w="3650683"/>
                <a:gridCol w="2135766"/>
              </a:tblGrid>
              <a:tr h="97155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алканы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спирты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альдегиды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/>
                        <a:t>названия</a:t>
                      </a:r>
                      <a:endParaRPr lang="ru-RU" sz="3000" dirty="0"/>
                    </a:p>
                  </a:txBody>
                  <a:tcPr/>
                </a:tc>
              </a:tr>
              <a:tr h="97155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</a:t>
                      </a:r>
                      <a:r>
                        <a:rPr lang="en-US" sz="2800" dirty="0" smtClean="0"/>
                        <a:t>H</a:t>
                      </a:r>
                      <a:r>
                        <a:rPr lang="en-US" sz="2800" baseline="-25000" dirty="0" smtClean="0"/>
                        <a:t>4</a:t>
                      </a:r>
                      <a:endParaRPr lang="ru-RU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CH</a:t>
                      </a:r>
                      <a:r>
                        <a:rPr lang="en-US" sz="2800" baseline="-25000" dirty="0" smtClean="0"/>
                        <a:t>3</a:t>
                      </a:r>
                      <a:r>
                        <a:rPr lang="en-US" sz="2800" dirty="0" smtClean="0"/>
                        <a:t>OH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dirty="0" smtClean="0"/>
                        <a:t>H – C 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метаналь</a:t>
                      </a:r>
                      <a:endParaRPr lang="ru-RU" sz="3600" dirty="0"/>
                    </a:p>
                  </a:txBody>
                  <a:tcPr/>
                </a:tc>
              </a:tr>
              <a:tr h="9715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dirty="0" smtClean="0"/>
                        <a:t>H</a:t>
                      </a:r>
                      <a:r>
                        <a:rPr lang="en-US" sz="2800" baseline="-25000" dirty="0" smtClean="0"/>
                        <a:t>6</a:t>
                      </a:r>
                      <a:endParaRPr lang="ru-RU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dirty="0" smtClean="0"/>
                        <a:t>H</a:t>
                      </a:r>
                      <a:r>
                        <a:rPr lang="en-US" sz="2800" baseline="-25000" dirty="0" smtClean="0"/>
                        <a:t>5</a:t>
                      </a:r>
                      <a:r>
                        <a:rPr lang="en-US" sz="2800" dirty="0" smtClean="0"/>
                        <a:t>OH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dirty="0" smtClean="0"/>
                        <a:t>CH</a:t>
                      </a:r>
                      <a:r>
                        <a:rPr lang="en-US" sz="3600" baseline="-25000" dirty="0" smtClean="0"/>
                        <a:t>3</a:t>
                      </a:r>
                      <a:r>
                        <a:rPr lang="en-US" sz="3600" dirty="0" smtClean="0"/>
                        <a:t> – C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</a:tr>
              <a:tr h="9715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r>
                        <a:rPr lang="en-US" sz="2800" baseline="-25000" dirty="0" smtClean="0"/>
                        <a:t>3</a:t>
                      </a:r>
                      <a:r>
                        <a:rPr lang="en-US" sz="2800" dirty="0" smtClean="0"/>
                        <a:t>H</a:t>
                      </a:r>
                      <a:r>
                        <a:rPr lang="en-US" sz="2800" baseline="-25000" dirty="0" smtClean="0"/>
                        <a:t>8</a:t>
                      </a:r>
                      <a:endParaRPr lang="ru-RU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r>
                        <a:rPr lang="en-US" sz="2800" baseline="-25000" dirty="0" smtClean="0"/>
                        <a:t>3</a:t>
                      </a:r>
                      <a:r>
                        <a:rPr lang="en-US" sz="2800" dirty="0" smtClean="0"/>
                        <a:t>H</a:t>
                      </a:r>
                      <a:r>
                        <a:rPr lang="en-US" sz="2800" baseline="-25000" dirty="0" smtClean="0"/>
                        <a:t>7</a:t>
                      </a:r>
                      <a:r>
                        <a:rPr lang="en-US" sz="2800" dirty="0" smtClean="0"/>
                        <a:t>OH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dirty="0" smtClean="0"/>
                        <a:t>CH</a:t>
                      </a:r>
                      <a:r>
                        <a:rPr lang="en-US" sz="3600" baseline="-25000" dirty="0" smtClean="0"/>
                        <a:t>3</a:t>
                      </a:r>
                      <a:r>
                        <a:rPr lang="en-US" sz="3600" dirty="0" smtClean="0"/>
                        <a:t> –</a:t>
                      </a:r>
                      <a:r>
                        <a:rPr lang="en-US" sz="3600" baseline="0" dirty="0" smtClean="0"/>
                        <a:t> CH</a:t>
                      </a:r>
                      <a:r>
                        <a:rPr lang="en-US" sz="3600" baseline="-25000" dirty="0" smtClean="0"/>
                        <a:t>2</a:t>
                      </a:r>
                      <a:r>
                        <a:rPr lang="en-US" sz="3600" baseline="0" dirty="0" smtClean="0"/>
                        <a:t> – C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300" dirty="0"/>
                    </a:p>
                  </a:txBody>
                  <a:tcPr/>
                </a:tc>
              </a:tr>
              <a:tr h="9715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r>
                        <a:rPr lang="en-US" sz="2800" baseline="-25000" dirty="0" smtClean="0"/>
                        <a:t>4</a:t>
                      </a:r>
                      <a:r>
                        <a:rPr lang="en-US" sz="2800" dirty="0" smtClean="0"/>
                        <a:t>H</a:t>
                      </a:r>
                      <a:r>
                        <a:rPr lang="en-US" sz="2800" baseline="-25000" dirty="0" smtClean="0"/>
                        <a:t>10</a:t>
                      </a:r>
                      <a:endParaRPr lang="ru-RU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r>
                        <a:rPr lang="en-US" sz="2800" baseline="-25000" dirty="0" smtClean="0"/>
                        <a:t>4</a:t>
                      </a:r>
                      <a:r>
                        <a:rPr lang="en-US" sz="2800" dirty="0" smtClean="0"/>
                        <a:t>H</a:t>
                      </a:r>
                      <a:r>
                        <a:rPr lang="en-US" sz="2800" baseline="-25000" dirty="0" smtClean="0"/>
                        <a:t>9</a:t>
                      </a:r>
                      <a:r>
                        <a:rPr lang="en-US" sz="2800" dirty="0" smtClean="0"/>
                        <a:t>OH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000" dirty="0" smtClean="0"/>
                        <a:t>CH</a:t>
                      </a:r>
                      <a:r>
                        <a:rPr lang="en-US" sz="3000" baseline="-25000" dirty="0" smtClean="0"/>
                        <a:t>3</a:t>
                      </a:r>
                      <a:r>
                        <a:rPr lang="en-US" sz="3000" dirty="0" smtClean="0"/>
                        <a:t> – CH</a:t>
                      </a:r>
                      <a:r>
                        <a:rPr lang="en-US" sz="3000" baseline="-25000" dirty="0" smtClean="0"/>
                        <a:t>2</a:t>
                      </a:r>
                      <a:r>
                        <a:rPr lang="en-US" sz="3000" baseline="0" dirty="0" smtClean="0"/>
                        <a:t> – CH</a:t>
                      </a:r>
                      <a:r>
                        <a:rPr lang="en-US" sz="3000" baseline="-25000" dirty="0" smtClean="0"/>
                        <a:t>2</a:t>
                      </a:r>
                      <a:r>
                        <a:rPr lang="en-US" sz="3000" baseline="0" dirty="0" smtClean="0"/>
                        <a:t> –C</a:t>
                      </a:r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0" name="Полилиния 49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" name="Хорда 58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Хорда 59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4" name="Полилиния 6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0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9" name="Овал 6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Овал 6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Хорда 66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Хорда 67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1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2" name="Полилиния 71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2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3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Хорда 74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Хорда 75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429652" y="142852"/>
            <a:ext cx="400024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3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4" name="Группа 99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1" name="Полилиния 100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5" name="Овал 10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Хорда 102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Хорда 103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4214810" y="1764105"/>
            <a:ext cx="1005262" cy="1025534"/>
            <a:chOff x="4214810" y="1764105"/>
            <a:chExt cx="1005262" cy="1025534"/>
          </a:xfrm>
        </p:grpSpPr>
        <p:grpSp>
          <p:nvGrpSpPr>
            <p:cNvPr id="54" name="Группа 53"/>
            <p:cNvGrpSpPr/>
            <p:nvPr/>
          </p:nvGrpSpPr>
          <p:grpSpPr>
            <a:xfrm rot="890348">
              <a:off x="4214810" y="2029540"/>
              <a:ext cx="285752" cy="214314"/>
              <a:chOff x="4857752" y="2285992"/>
              <a:chExt cx="285752" cy="214314"/>
            </a:xfrm>
          </p:grpSpPr>
          <p:cxnSp>
            <p:nvCxnSpPr>
              <p:cNvPr id="47" name="Прямая соединительная линия 46"/>
              <p:cNvCxnSpPr/>
              <p:nvPr/>
            </p:nvCxnSpPr>
            <p:spPr>
              <a:xfrm flipV="1">
                <a:off x="4857752" y="2285992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flipV="1">
                <a:off x="4929190" y="2357430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Прямая соединительная линия 48"/>
            <p:cNvCxnSpPr/>
            <p:nvPr/>
          </p:nvCxnSpPr>
          <p:spPr>
            <a:xfrm>
              <a:off x="4295202" y="2366954"/>
              <a:ext cx="204790" cy="1333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4427984" y="1764105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</a:rPr>
                <a:t>O</a:t>
              </a:r>
              <a:endParaRPr lang="ru-RU" sz="3200" dirty="0">
                <a:solidFill>
                  <a:prstClr val="black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427984" y="2204864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</a:rPr>
                <a:t>H</a:t>
              </a:r>
              <a:endParaRPr lang="ru-RU" sz="32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4652160" y="2763506"/>
            <a:ext cx="1005262" cy="1025534"/>
            <a:chOff x="4214810" y="1764105"/>
            <a:chExt cx="1005262" cy="1025534"/>
          </a:xfrm>
        </p:grpSpPr>
        <p:grpSp>
          <p:nvGrpSpPr>
            <p:cNvPr id="53" name="Группа 52"/>
            <p:cNvGrpSpPr/>
            <p:nvPr/>
          </p:nvGrpSpPr>
          <p:grpSpPr>
            <a:xfrm rot="890348">
              <a:off x="4214810" y="2029540"/>
              <a:ext cx="285752" cy="214314"/>
              <a:chOff x="4857752" y="2285992"/>
              <a:chExt cx="285752" cy="214314"/>
            </a:xfrm>
          </p:grpSpPr>
          <p:cxnSp>
            <p:nvCxnSpPr>
              <p:cNvPr id="63" name="Прямая соединительная линия 62"/>
              <p:cNvCxnSpPr/>
              <p:nvPr/>
            </p:nvCxnSpPr>
            <p:spPr>
              <a:xfrm flipV="1">
                <a:off x="4857752" y="2285992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 flipV="1">
                <a:off x="4929190" y="2357430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Прямая соединительная линия 55"/>
            <p:cNvCxnSpPr/>
            <p:nvPr/>
          </p:nvCxnSpPr>
          <p:spPr>
            <a:xfrm>
              <a:off x="4295202" y="2366954"/>
              <a:ext cx="204790" cy="1333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4427984" y="1764105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</a:rPr>
                <a:t>O</a:t>
              </a:r>
              <a:endParaRPr lang="ru-RU" sz="3200" dirty="0">
                <a:solidFill>
                  <a:prstClr val="black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427984" y="2204864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</a:rPr>
                <a:t>H</a:t>
              </a:r>
              <a:endParaRPr lang="ru-RU" sz="32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5798986" y="3717032"/>
            <a:ext cx="1005262" cy="1025534"/>
            <a:chOff x="4214810" y="1764105"/>
            <a:chExt cx="1005262" cy="1025534"/>
          </a:xfrm>
        </p:grpSpPr>
        <p:grpSp>
          <p:nvGrpSpPr>
            <p:cNvPr id="71" name="Группа 70"/>
            <p:cNvGrpSpPr/>
            <p:nvPr/>
          </p:nvGrpSpPr>
          <p:grpSpPr>
            <a:xfrm rot="890348">
              <a:off x="4214810" y="2029540"/>
              <a:ext cx="285752" cy="214314"/>
              <a:chOff x="4857752" y="2285992"/>
              <a:chExt cx="285752" cy="214314"/>
            </a:xfrm>
          </p:grpSpPr>
          <p:cxnSp>
            <p:nvCxnSpPr>
              <p:cNvPr id="80" name="Прямая соединительная линия 79"/>
              <p:cNvCxnSpPr/>
              <p:nvPr/>
            </p:nvCxnSpPr>
            <p:spPr>
              <a:xfrm flipV="1">
                <a:off x="4857752" y="2285992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>
              <a:xfrm flipV="1">
                <a:off x="4929190" y="2357430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Прямая соединительная линия 72"/>
            <p:cNvCxnSpPr/>
            <p:nvPr/>
          </p:nvCxnSpPr>
          <p:spPr>
            <a:xfrm>
              <a:off x="4295202" y="2366954"/>
              <a:ext cx="204790" cy="1333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4427984" y="1764105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</a:rPr>
                <a:t>O</a:t>
              </a:r>
              <a:endParaRPr lang="ru-RU" sz="3200" dirty="0">
                <a:solidFill>
                  <a:prstClr val="black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427984" y="2204864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</a:rPr>
                <a:t>H</a:t>
              </a:r>
              <a:endParaRPr lang="ru-RU" sz="32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2" name="Группа 81"/>
          <p:cNvGrpSpPr/>
          <p:nvPr/>
        </p:nvGrpSpPr>
        <p:grpSpPr>
          <a:xfrm>
            <a:off x="6223801" y="4653136"/>
            <a:ext cx="940487" cy="1025534"/>
            <a:chOff x="4214810" y="1764105"/>
            <a:chExt cx="1005262" cy="1025534"/>
          </a:xfrm>
        </p:grpSpPr>
        <p:grpSp>
          <p:nvGrpSpPr>
            <p:cNvPr id="83" name="Группа 82"/>
            <p:cNvGrpSpPr/>
            <p:nvPr/>
          </p:nvGrpSpPr>
          <p:grpSpPr>
            <a:xfrm rot="890348">
              <a:off x="4214810" y="2029540"/>
              <a:ext cx="285752" cy="214314"/>
              <a:chOff x="4857752" y="2285992"/>
              <a:chExt cx="285752" cy="214314"/>
            </a:xfrm>
          </p:grpSpPr>
          <p:cxnSp>
            <p:nvCxnSpPr>
              <p:cNvPr id="87" name="Прямая соединительная линия 86"/>
              <p:cNvCxnSpPr/>
              <p:nvPr/>
            </p:nvCxnSpPr>
            <p:spPr>
              <a:xfrm flipV="1">
                <a:off x="4857752" y="2285992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 flipV="1">
                <a:off x="4929190" y="2357430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4" name="Прямая соединительная линия 83"/>
            <p:cNvCxnSpPr/>
            <p:nvPr/>
          </p:nvCxnSpPr>
          <p:spPr>
            <a:xfrm>
              <a:off x="4295202" y="2366954"/>
              <a:ext cx="204790" cy="1333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4427984" y="1764105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</a:rPr>
                <a:t>O</a:t>
              </a:r>
              <a:endParaRPr lang="ru-RU" sz="3200" dirty="0">
                <a:solidFill>
                  <a:prstClr val="black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427984" y="2204864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</a:rPr>
                <a:t>H</a:t>
              </a:r>
              <a:endParaRPr lang="ru-RU" sz="32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Прямая соединительная линия 18"/>
          <p:cNvCxnSpPr/>
          <p:nvPr/>
        </p:nvCxnSpPr>
        <p:spPr>
          <a:xfrm>
            <a:off x="6948264" y="2492896"/>
            <a:ext cx="109719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39552" y="2433630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Группа 27"/>
          <p:cNvGrpSpPr/>
          <p:nvPr/>
        </p:nvGrpSpPr>
        <p:grpSpPr>
          <a:xfrm>
            <a:off x="8100392" y="1996521"/>
            <a:ext cx="655474" cy="136335"/>
            <a:chOff x="8100392" y="1996521"/>
            <a:chExt cx="655474" cy="136335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8100392" y="1996521"/>
              <a:ext cx="327737" cy="13633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>
              <a:off x="8428129" y="1996522"/>
              <a:ext cx="327737" cy="13633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7053228" y="2962939"/>
            <a:ext cx="2631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>
                <a:solidFill>
                  <a:prstClr val="black"/>
                </a:solidFill>
              </a:rPr>
              <a:t>этаналь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748296" y="3949447"/>
            <a:ext cx="2631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>
                <a:solidFill>
                  <a:prstClr val="black"/>
                </a:solidFill>
              </a:rPr>
              <a:t>пропаналь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948264" y="4840379"/>
            <a:ext cx="2631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>
                <a:solidFill>
                  <a:prstClr val="black"/>
                </a:solidFill>
              </a:rPr>
              <a:t>бутаналь</a:t>
            </a:r>
            <a:endParaRPr lang="ru-RU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209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92" grpId="0"/>
      <p:bldP spid="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2" name="Группа 92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4" name="Полилиния 9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3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98" name="Овал 9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Овал 9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Хорда 95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Хорда 96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Формула  альдегидов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6" name="Подзаголовок 55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000660"/>
          </a:xfrm>
          <a:solidFill>
            <a:schemeClr val="bg1"/>
          </a:solidFill>
          <a:ln>
            <a:solidFill>
              <a:schemeClr val="bg1"/>
            </a:solidFill>
          </a:ln>
          <a:effectLst>
            <a:innerShdw blurRad="266700" dist="1524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0" indent="358775">
              <a:buNone/>
            </a:pPr>
            <a:endParaRPr lang="ru-RU" sz="180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5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0" name="Полилиния 49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" name="Хорда 58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Хорда 59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4" name="Полилиния 6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0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9" name="Овал 6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Овал 6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Хорда 66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Хорда 67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1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2" name="Полилиния 71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2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3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Хорда 74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Хорда 75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429652" y="142852"/>
            <a:ext cx="400024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4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4" name="Группа 99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1" name="Полилиния 100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5" name="Овал 10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Хорда 102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Хорда 103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-252536" y="1725403"/>
            <a:ext cx="4824536" cy="2376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0" dirty="0">
                <a:solidFill>
                  <a:prstClr val="black"/>
                </a:solidFill>
              </a:rPr>
              <a:t>R - C</a:t>
            </a:r>
            <a:endParaRPr lang="ru-RU" sz="15000" dirty="0">
              <a:solidFill>
                <a:prstClr val="black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4067944" y="1050055"/>
            <a:ext cx="3709658" cy="3965089"/>
            <a:chOff x="4936140" y="1052736"/>
            <a:chExt cx="3709658" cy="3965089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 rot="890348" flipV="1">
              <a:off x="4936140" y="2169893"/>
              <a:ext cx="751546" cy="501030"/>
            </a:xfrm>
            <a:prstGeom prst="line">
              <a:avLst/>
            </a:prstGeom>
            <a:ln w="698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890348" flipV="1">
              <a:off x="5015628" y="2476212"/>
              <a:ext cx="751546" cy="501030"/>
            </a:xfrm>
            <a:prstGeom prst="line">
              <a:avLst/>
            </a:prstGeom>
            <a:ln w="698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5036010" y="3381021"/>
              <a:ext cx="718147" cy="467632"/>
            </a:xfrm>
            <a:prstGeom prst="line">
              <a:avLst/>
            </a:prstGeom>
            <a:ln w="698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5868144" y="1052736"/>
              <a:ext cx="2777654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0" dirty="0">
                  <a:solidFill>
                    <a:prstClr val="black"/>
                  </a:solidFill>
                </a:rPr>
                <a:t>O</a:t>
              </a:r>
              <a:endParaRPr lang="ru-RU" sz="13000" dirty="0">
                <a:solidFill>
                  <a:prstClr val="black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68144" y="2924944"/>
              <a:ext cx="2777654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0" dirty="0">
                  <a:solidFill>
                    <a:prstClr val="black"/>
                  </a:solidFill>
                </a:rPr>
                <a:t>H</a:t>
              </a:r>
              <a:endParaRPr lang="ru-RU" sz="13000" dirty="0">
                <a:solidFill>
                  <a:prstClr val="black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61968" y="4101667"/>
            <a:ext cx="23653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>
                <a:solidFill>
                  <a:prstClr val="black"/>
                </a:solidFill>
              </a:rPr>
              <a:t>радикал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194676" y="692696"/>
            <a:ext cx="3913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>
                <a:solidFill>
                  <a:prstClr val="black"/>
                </a:solidFill>
              </a:rPr>
              <a:t>карбонильная</a:t>
            </a:r>
          </a:p>
          <a:p>
            <a:r>
              <a:rPr lang="ru-RU" sz="4800" dirty="0">
                <a:solidFill>
                  <a:prstClr val="black"/>
                </a:solidFill>
              </a:rPr>
              <a:t>          группа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17434" y="4293096"/>
            <a:ext cx="28465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>
                <a:solidFill>
                  <a:prstClr val="black"/>
                </a:solidFill>
              </a:rPr>
              <a:t>         атом </a:t>
            </a:r>
          </a:p>
          <a:p>
            <a:r>
              <a:rPr lang="ru-RU" sz="4800" dirty="0">
                <a:solidFill>
                  <a:prstClr val="black"/>
                </a:solidFill>
              </a:rPr>
              <a:t>водорода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 flipH="1" flipV="1">
            <a:off x="6156176" y="4437112"/>
            <a:ext cx="864096" cy="64081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H="1" flipV="1">
            <a:off x="1115617" y="3765076"/>
            <a:ext cx="133033" cy="52802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H="1">
            <a:off x="6156177" y="1477526"/>
            <a:ext cx="648072" cy="36729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1279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" name="Группа 92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4" name="Полилиния 9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3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98" name="Овал 9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Овал 9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Хорда 95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Хорда 96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Изомерия альдегидов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6" name="Подзаголовок 55"/>
          <p:cNvSpPr>
            <a:spLocks noGrp="1"/>
          </p:cNvSpPr>
          <p:nvPr>
            <p:ph idx="1"/>
          </p:nvPr>
        </p:nvSpPr>
        <p:spPr>
          <a:xfrm>
            <a:off x="4652105" y="908720"/>
            <a:ext cx="4213702" cy="5000660"/>
          </a:xfrm>
          <a:solidFill>
            <a:schemeClr val="bg1"/>
          </a:solidFill>
          <a:ln>
            <a:solidFill>
              <a:schemeClr val="bg1"/>
            </a:solidFill>
          </a:ln>
          <a:effectLst>
            <a:innerShdw blurRad="266700" dist="1524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0" indent="358775" algn="ctr">
              <a:buNone/>
            </a:pPr>
            <a:r>
              <a:rPr lang="ru-RU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Межклассовая с классом кетонов</a:t>
            </a:r>
            <a:endParaRPr lang="ru-RU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5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0" name="Полилиния 49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" name="Хорда 58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Хорда 59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4" name="Полилиния 6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0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9" name="Овал 6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Овал 6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Хорда 66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Хорда 67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1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2" name="Полилиния 71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2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3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Хорда 74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Хорда 75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429652" y="142852"/>
            <a:ext cx="400024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5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4" name="Группа 99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1" name="Полилиния 100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5" name="Овал 10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Хорда 102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Хорда 103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5" name="Подзаголовок 55"/>
          <p:cNvSpPr txBox="1">
            <a:spLocks/>
          </p:cNvSpPr>
          <p:nvPr/>
        </p:nvSpPr>
        <p:spPr>
          <a:xfrm>
            <a:off x="252772" y="914988"/>
            <a:ext cx="4213702" cy="50006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innerShdw blurRad="266700" dist="152400" dir="135000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58775" algn="ctr">
              <a:buFont typeface="Arial" pitchFamily="34" charset="0"/>
              <a:buNone/>
            </a:pPr>
            <a:r>
              <a:rPr lang="ru-RU" dirty="0" smtClean="0">
                <a:ln w="3175"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Углеродного </a:t>
            </a:r>
            <a:r>
              <a:rPr lang="ru-RU" smtClean="0">
                <a:ln w="3175"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скелета </a:t>
            </a:r>
            <a:endParaRPr lang="ru-RU" dirty="0">
              <a:ln w="3175"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15761" y="2497541"/>
            <a:ext cx="3183885" cy="1867563"/>
            <a:chOff x="437315" y="2497541"/>
            <a:chExt cx="3183885" cy="1867563"/>
          </a:xfrm>
        </p:grpSpPr>
        <p:sp>
          <p:nvSpPr>
            <p:cNvPr id="16" name="TextBox 15"/>
            <p:cNvSpPr txBox="1"/>
            <p:nvPr/>
          </p:nvSpPr>
          <p:spPr>
            <a:xfrm>
              <a:off x="437315" y="2497541"/>
              <a:ext cx="318388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>
                  <a:solidFill>
                    <a:prstClr val="black"/>
                  </a:solidFill>
                </a:rPr>
                <a:t>CH</a:t>
              </a:r>
              <a:r>
                <a:rPr lang="en-US" sz="4400" baseline="-25000" dirty="0">
                  <a:solidFill>
                    <a:prstClr val="black"/>
                  </a:solidFill>
                </a:rPr>
                <a:t>3</a:t>
              </a:r>
              <a:r>
                <a:rPr lang="en-US" sz="4400" dirty="0">
                  <a:solidFill>
                    <a:prstClr val="black"/>
                  </a:solidFill>
                </a:rPr>
                <a:t> – CH – C </a:t>
              </a:r>
              <a:endParaRPr lang="ru-RU" sz="4400" dirty="0">
                <a:solidFill>
                  <a:prstClr val="black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815963" y="3595663"/>
              <a:ext cx="10278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>
                  <a:solidFill>
                    <a:prstClr val="black"/>
                  </a:solidFill>
                </a:rPr>
                <a:t>CH</a:t>
              </a:r>
              <a:r>
                <a:rPr lang="en-US" sz="4400" baseline="-25000" dirty="0">
                  <a:solidFill>
                    <a:prstClr val="black"/>
                  </a:solidFill>
                </a:rPr>
                <a:t>3</a:t>
              </a:r>
              <a:endParaRPr lang="ru-RU" sz="4400" baseline="-25000" dirty="0">
                <a:solidFill>
                  <a:prstClr val="black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 rot="5400000">
              <a:off x="1995709" y="3107603"/>
              <a:ext cx="59343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>
                  <a:solidFill>
                    <a:prstClr val="black"/>
                  </a:solidFill>
                </a:rPr>
                <a:t>– </a:t>
              </a:r>
              <a:endParaRPr lang="ru-RU" sz="4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3298535" y="2276872"/>
            <a:ext cx="1077082" cy="1296144"/>
            <a:chOff x="3298535" y="2276872"/>
            <a:chExt cx="1077082" cy="1296144"/>
          </a:xfrm>
        </p:grpSpPr>
        <p:grpSp>
          <p:nvGrpSpPr>
            <p:cNvPr id="52" name="Группа 51"/>
            <p:cNvGrpSpPr/>
            <p:nvPr/>
          </p:nvGrpSpPr>
          <p:grpSpPr>
            <a:xfrm rot="890348">
              <a:off x="3298535" y="2649609"/>
              <a:ext cx="285752" cy="214314"/>
              <a:chOff x="4857752" y="2285992"/>
              <a:chExt cx="285752" cy="214314"/>
            </a:xfrm>
          </p:grpSpPr>
          <p:cxnSp>
            <p:nvCxnSpPr>
              <p:cNvPr id="58" name="Прямая соединительная линия 57"/>
              <p:cNvCxnSpPr/>
              <p:nvPr/>
            </p:nvCxnSpPr>
            <p:spPr>
              <a:xfrm flipV="1">
                <a:off x="4857752" y="2285992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 flipV="1">
                <a:off x="4929190" y="2357430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>
              <a:off x="3347864" y="3007616"/>
              <a:ext cx="204790" cy="1333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3583529" y="2276872"/>
              <a:ext cx="7920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black"/>
                  </a:solidFill>
                </a:rPr>
                <a:t>O</a:t>
              </a:r>
              <a:endParaRPr lang="ru-RU" sz="4000" dirty="0">
                <a:solidFill>
                  <a:prstClr val="black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63888" y="2865130"/>
              <a:ext cx="7920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black"/>
                  </a:solidFill>
                </a:rPr>
                <a:t>H</a:t>
              </a:r>
              <a:endParaRPr lang="ru-RU" sz="4000" dirty="0">
                <a:solidFill>
                  <a:prstClr val="black"/>
                </a:solidFill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4572000" y="2497541"/>
            <a:ext cx="34692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</a:rPr>
              <a:t>CH</a:t>
            </a:r>
            <a:r>
              <a:rPr lang="en-US" sz="4400" baseline="-25000" dirty="0">
                <a:solidFill>
                  <a:prstClr val="black"/>
                </a:solidFill>
              </a:rPr>
              <a:t>3</a:t>
            </a:r>
            <a:r>
              <a:rPr lang="en-US" sz="4400" dirty="0">
                <a:solidFill>
                  <a:prstClr val="black"/>
                </a:solidFill>
              </a:rPr>
              <a:t> – CH</a:t>
            </a:r>
            <a:r>
              <a:rPr lang="en-US" sz="4400" baseline="-25000" dirty="0">
                <a:solidFill>
                  <a:prstClr val="black"/>
                </a:solidFill>
              </a:rPr>
              <a:t>2</a:t>
            </a:r>
            <a:r>
              <a:rPr lang="en-US" sz="4400" dirty="0">
                <a:solidFill>
                  <a:prstClr val="black"/>
                </a:solidFill>
              </a:rPr>
              <a:t> – C </a:t>
            </a:r>
            <a:endParaRPr lang="ru-RU" sz="4400" dirty="0">
              <a:solidFill>
                <a:prstClr val="black"/>
              </a:solidFill>
            </a:endParaRPr>
          </a:p>
        </p:txBody>
      </p:sp>
      <p:grpSp>
        <p:nvGrpSpPr>
          <p:cNvPr id="74" name="Группа 73"/>
          <p:cNvGrpSpPr/>
          <p:nvPr/>
        </p:nvGrpSpPr>
        <p:grpSpPr>
          <a:xfrm>
            <a:off x="7740352" y="2248870"/>
            <a:ext cx="1372533" cy="1296144"/>
            <a:chOff x="3298535" y="2276872"/>
            <a:chExt cx="1372533" cy="1296144"/>
          </a:xfrm>
        </p:grpSpPr>
        <p:grpSp>
          <p:nvGrpSpPr>
            <p:cNvPr id="79" name="Группа 78"/>
            <p:cNvGrpSpPr/>
            <p:nvPr/>
          </p:nvGrpSpPr>
          <p:grpSpPr>
            <a:xfrm rot="890348">
              <a:off x="3298535" y="2649609"/>
              <a:ext cx="285752" cy="214314"/>
              <a:chOff x="4857752" y="2285992"/>
              <a:chExt cx="285752" cy="214314"/>
            </a:xfrm>
          </p:grpSpPr>
          <p:cxnSp>
            <p:nvCxnSpPr>
              <p:cNvPr id="83" name="Прямая соединительная линия 82"/>
              <p:cNvCxnSpPr/>
              <p:nvPr/>
            </p:nvCxnSpPr>
            <p:spPr>
              <a:xfrm flipV="1">
                <a:off x="4857752" y="2285992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flipV="1">
                <a:off x="4929190" y="2357430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0" name="Прямая соединительная линия 79"/>
            <p:cNvCxnSpPr/>
            <p:nvPr/>
          </p:nvCxnSpPr>
          <p:spPr>
            <a:xfrm>
              <a:off x="3347864" y="3007616"/>
              <a:ext cx="204790" cy="1333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3583529" y="2276872"/>
              <a:ext cx="7920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black"/>
                  </a:solidFill>
                </a:rPr>
                <a:t>O</a:t>
              </a:r>
              <a:endParaRPr lang="ru-RU" sz="4000" dirty="0">
                <a:solidFill>
                  <a:prstClr val="black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563888" y="2865130"/>
              <a:ext cx="11071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black"/>
                  </a:solidFill>
                </a:rPr>
                <a:t>CH</a:t>
              </a:r>
              <a:r>
                <a:rPr lang="en-US" sz="4000" baseline="-25000" dirty="0">
                  <a:solidFill>
                    <a:prstClr val="black"/>
                  </a:solidFill>
                </a:rPr>
                <a:t>3</a:t>
              </a:r>
              <a:endParaRPr lang="ru-RU" sz="4000" baseline="-25000" dirty="0">
                <a:solidFill>
                  <a:prstClr val="black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28358" y="4725144"/>
            <a:ext cx="4038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2-метилпропаналь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780873" y="4726885"/>
            <a:ext cx="4038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бутанон-2</a:t>
            </a:r>
          </a:p>
        </p:txBody>
      </p:sp>
    </p:spTree>
    <p:extLst>
      <p:ext uri="{BB962C8B-B14F-4D97-AF65-F5344CB8AC3E}">
        <p14:creationId xmlns:p14="http://schemas.microsoft.com/office/powerpoint/2010/main" xmlns="" val="380549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20" grpId="0"/>
      <p:bldP spid="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" name="Группа 92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4" name="Полилиния 9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3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98" name="Овал 9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Овал 9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Хорда 95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Хорда 96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>
          <a:xfrm>
            <a:off x="428596" y="60324"/>
            <a:ext cx="8229600" cy="654032"/>
          </a:xfrm>
        </p:spPr>
        <p:txBody>
          <a:bodyPr>
            <a:noAutofit/>
          </a:bodyPr>
          <a:lstStyle/>
          <a:p>
            <a:r>
              <a: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Физические свойства</a:t>
            </a:r>
          </a:p>
        </p:txBody>
      </p:sp>
      <p:sp>
        <p:nvSpPr>
          <p:cNvPr id="56" name="Подзаголовок 55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000660"/>
          </a:xfrm>
          <a:solidFill>
            <a:schemeClr val="bg1"/>
          </a:solidFill>
          <a:ln>
            <a:solidFill>
              <a:schemeClr val="bg1"/>
            </a:solidFill>
          </a:ln>
          <a:effectLst>
            <a:innerShdw blurRad="266700" dist="1524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0" indent="358775">
              <a:buNone/>
            </a:pPr>
            <a:r>
              <a:rPr lang="ru-RU" sz="2800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Метаналь – бесцветный газ с резким запахом, растворим в воде, ядовит, 40% раствор называют формалином.</a:t>
            </a:r>
          </a:p>
          <a:p>
            <a:pPr marL="0" indent="358775">
              <a:buNone/>
            </a:pPr>
            <a:r>
              <a:rPr lang="ru-RU" sz="2800" dirty="0" err="1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Этаналь</a:t>
            </a:r>
            <a:r>
              <a:rPr lang="ru-RU" sz="2800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– летучая жидкость, с резким запахом, хорошо растворима в воде, ядовита.</a:t>
            </a:r>
          </a:p>
          <a:p>
            <a:pPr marL="0" indent="358775">
              <a:buNone/>
            </a:pPr>
            <a:r>
              <a:rPr lang="ru-RU" sz="2800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Ванилин – кристаллическое вещество с приятным запахом, нерастворимо в воде</a:t>
            </a:r>
          </a:p>
          <a:p>
            <a:pPr marL="0" indent="358775">
              <a:buNone/>
            </a:pPr>
            <a:r>
              <a:rPr lang="ru-RU" sz="2800" dirty="0" err="1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Цитраль</a:t>
            </a:r>
            <a:r>
              <a:rPr lang="ru-RU" sz="2800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– жидкость с приятным лимонным запахом</a:t>
            </a:r>
            <a:endParaRPr lang="ru-RU" sz="280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5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0" name="Полилиния 49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" name="Хорда 58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Хорда 59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4" name="Полилиния 6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0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9" name="Овал 6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Овал 6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Хорда 66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Хорда 67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1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2" name="Полилиния 71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2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13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Хорда 74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Хорда 75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429652" y="142852"/>
            <a:ext cx="400024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6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4" name="Группа 99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1" name="Полилиния 100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5" name="Овал 10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Хорда 102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Хорда 103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pic>
        <p:nvPicPr>
          <p:cNvPr id="1026" name="Picture 2" descr="C:\Users\Пользователь\Desktop\image_56280811004541739700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3897"/>
          <a:stretch/>
        </p:blipFill>
        <p:spPr bwMode="auto">
          <a:xfrm>
            <a:off x="642910" y="1428736"/>
            <a:ext cx="8010322" cy="459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Пользователь\Desktop\лимон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5918" y="1643050"/>
            <a:ext cx="5387209" cy="4040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0019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93" name="Группа 92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4" name="Полилиния 9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98" name="Овал 9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Овал 9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Хорда 95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Хорда 96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>
          <a:xfrm>
            <a:off x="357158" y="-71462"/>
            <a:ext cx="8501122" cy="928670"/>
          </a:xfrm>
        </p:spPr>
        <p:txBody>
          <a:bodyPr>
            <a:noAutofit/>
          </a:bodyPr>
          <a:lstStyle/>
          <a:p>
            <a:r>
              <a: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Химические свойства</a:t>
            </a:r>
          </a:p>
        </p:txBody>
      </p:sp>
      <p:sp>
        <p:nvSpPr>
          <p:cNvPr id="56" name="Подзаголовок 55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000660"/>
          </a:xfrm>
          <a:solidFill>
            <a:schemeClr val="bg1"/>
          </a:solidFill>
          <a:ln>
            <a:solidFill>
              <a:schemeClr val="bg1"/>
            </a:solidFill>
          </a:ln>
          <a:effectLst>
            <a:innerShdw blurRad="266700" dist="1524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Восстановление альдегидов</a:t>
            </a:r>
            <a:endParaRPr lang="en-US" dirty="0" smtClean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AutoNum type="arabicPeriod"/>
            </a:pPr>
            <a:endParaRPr lang="ru-RU" dirty="0" smtClean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4800" dirty="0" smtClean="0"/>
              <a:t>CH</a:t>
            </a:r>
            <a:r>
              <a:rPr lang="en-US" sz="4800" baseline="-25000" dirty="0" smtClean="0"/>
              <a:t>3</a:t>
            </a:r>
            <a:r>
              <a:rPr lang="en-US" sz="4800" dirty="0" smtClean="0"/>
              <a:t> </a:t>
            </a:r>
            <a:r>
              <a:rPr lang="en-US" sz="4800" dirty="0"/>
              <a:t>– </a:t>
            </a:r>
            <a:r>
              <a:rPr lang="en-US" sz="4800" dirty="0" smtClean="0"/>
              <a:t>C</a:t>
            </a:r>
            <a:r>
              <a:rPr lang="ru-RU" sz="4800" dirty="0" smtClean="0"/>
              <a:t>	  +</a:t>
            </a:r>
            <a:r>
              <a:rPr lang="en-US" sz="4800" dirty="0" smtClean="0"/>
              <a:t> H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 	     CH</a:t>
            </a:r>
            <a:r>
              <a:rPr lang="en-US" sz="4800" baseline="-25000" dirty="0" smtClean="0"/>
              <a:t>3</a:t>
            </a:r>
            <a:r>
              <a:rPr lang="en-US" sz="4800" dirty="0" smtClean="0"/>
              <a:t> – CH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OH</a:t>
            </a:r>
            <a:endParaRPr lang="ru-RU" sz="4800" dirty="0"/>
          </a:p>
          <a:p>
            <a:pPr>
              <a:buAutoNum type="arabicPeriod"/>
            </a:pPr>
            <a:endParaRPr lang="ru-RU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r>
              <a:rPr lang="ru-RU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уксусный альдегид                      первичный спирт 							этанол</a:t>
            </a:r>
          </a:p>
          <a:p>
            <a:pPr marL="0" indent="0">
              <a:buNone/>
            </a:pPr>
            <a:endParaRPr lang="ru-RU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48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0" name="Полилиния 49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57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58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" name="Хорда 58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Хорда 59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63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4" name="Полилиния 6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5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66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9" name="Овал 6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Овал 6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Хорда 66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Хорда 67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1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2" name="Полилиния 71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73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4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Хорда 74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Хорда 75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429652" y="142852"/>
            <a:ext cx="400024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7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00" name="Группа 99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1" name="Полилиния 100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02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5" name="Овал 10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Хорда 102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Хорда 103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 rot="890348">
            <a:off x="2411760" y="2297089"/>
            <a:ext cx="285752" cy="214314"/>
            <a:chOff x="4857752" y="2285992"/>
            <a:chExt cx="285752" cy="214314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 flipV="1">
              <a:off x="4857752" y="2285992"/>
              <a:ext cx="214314" cy="142876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flipV="1">
              <a:off x="4929190" y="2357430"/>
              <a:ext cx="214314" cy="142876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Прямая соединительная линия 46"/>
          <p:cNvCxnSpPr/>
          <p:nvPr/>
        </p:nvCxnSpPr>
        <p:spPr>
          <a:xfrm>
            <a:off x="2422994" y="2719584"/>
            <a:ext cx="204790" cy="13335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699792" y="192902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O</a:t>
            </a:r>
            <a:endParaRPr lang="ru-RU" sz="4000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624934" y="2577098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H</a:t>
            </a:r>
            <a:endParaRPr lang="ru-RU" sz="4000" dirty="0">
              <a:solidFill>
                <a:prstClr val="black"/>
              </a:solidFill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4355976" y="2605977"/>
            <a:ext cx="115212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427984" y="2082757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t°, Ni</a:t>
            </a:r>
            <a:endParaRPr lang="ru-RU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848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93" name="Группа 92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4" name="Полилиния 9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98" name="Овал 9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Овал 9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Хорда 95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Хорда 96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>
          <a:xfrm>
            <a:off x="357158" y="-71462"/>
            <a:ext cx="8501122" cy="92867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Химические свойства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6" name="Подзаголовок 55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000660"/>
          </a:xfrm>
          <a:solidFill>
            <a:schemeClr val="bg1"/>
          </a:solidFill>
          <a:ln>
            <a:solidFill>
              <a:schemeClr val="bg1"/>
            </a:solidFill>
          </a:ln>
          <a:effectLst>
            <a:innerShdw blurRad="266700" dist="1524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Окисление альдегидов</a:t>
            </a:r>
            <a:endParaRPr lang="en-US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AutoNum type="arabicPeriod" startAt="2"/>
            </a:pPr>
            <a:endParaRPr lang="ru-RU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/>
              <a:t>CH</a:t>
            </a:r>
            <a:r>
              <a:rPr lang="en-US" b="1" baseline="-25000" dirty="0" smtClean="0"/>
              <a:t>3</a:t>
            </a:r>
            <a:r>
              <a:rPr lang="en-US" b="1" dirty="0" smtClean="0"/>
              <a:t> </a:t>
            </a:r>
            <a:r>
              <a:rPr lang="en-US" b="1" dirty="0"/>
              <a:t>– C</a:t>
            </a:r>
            <a:r>
              <a:rPr lang="ru-RU" b="1" dirty="0"/>
              <a:t>	</a:t>
            </a:r>
            <a:r>
              <a:rPr lang="ru-RU" b="1" dirty="0" smtClean="0"/>
              <a:t>+</a:t>
            </a:r>
            <a:r>
              <a:rPr lang="en-US" b="1" dirty="0" smtClean="0"/>
              <a:t> 2</a:t>
            </a:r>
            <a:r>
              <a:rPr lang="ru-RU" b="1" dirty="0" smtClean="0"/>
              <a:t>С</a:t>
            </a:r>
            <a:r>
              <a:rPr lang="en-US" b="1" dirty="0" smtClean="0"/>
              <a:t>u(OH)</a:t>
            </a:r>
            <a:r>
              <a:rPr lang="en-US" b="1" baseline="-25000" dirty="0" smtClean="0"/>
              <a:t>2</a:t>
            </a:r>
            <a:r>
              <a:rPr lang="en-US" b="1" dirty="0" smtClean="0"/>
              <a:t>     CH</a:t>
            </a:r>
            <a:r>
              <a:rPr lang="en-US" b="1" baseline="-25000" dirty="0" smtClean="0"/>
              <a:t>3</a:t>
            </a:r>
            <a:r>
              <a:rPr lang="en-US" b="1" dirty="0" smtClean="0"/>
              <a:t> </a:t>
            </a:r>
            <a:r>
              <a:rPr lang="en-US" b="1" dirty="0"/>
              <a:t>– </a:t>
            </a:r>
            <a:r>
              <a:rPr lang="en-US" b="1" dirty="0" smtClean="0"/>
              <a:t>C          +Cu</a:t>
            </a:r>
            <a:r>
              <a:rPr lang="en-US" b="1" baseline="-25000" dirty="0" smtClean="0"/>
              <a:t>2</a:t>
            </a:r>
            <a:r>
              <a:rPr lang="en-US" b="1" dirty="0" smtClean="0"/>
              <a:t>O + 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endParaRPr lang="ru-RU" b="1" dirty="0"/>
          </a:p>
          <a:p>
            <a:pPr marL="0" indent="0">
              <a:buNone/>
            </a:pPr>
            <a:endParaRPr lang="ru-RU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r>
              <a:rPr lang="ru-RU" dirty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уксусный альдегид   </a:t>
            </a:r>
            <a:r>
              <a:rPr lang="ru-RU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уксусная кислота</a:t>
            </a:r>
            <a:endParaRPr lang="ru-RU" dirty="0">
              <a:ln w="3175">
                <a:noFill/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endParaRPr lang="ru-RU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358775">
              <a:buNone/>
            </a:pPr>
            <a:endParaRPr lang="ru-RU" sz="180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48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0" name="Полилиния 49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57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58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" name="Хорда 58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Хорда 59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63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4" name="Полилиния 6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5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66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9" name="Овал 6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Овал 6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Хорда 66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Хорда 67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1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2" name="Полилиния 71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73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4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Хорда 74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Хорда 75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429652" y="142852"/>
            <a:ext cx="400024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8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00" name="Группа 99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1" name="Полилиния 100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02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5" name="Овал 10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Хорда 102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Хорда 103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1547664" y="1920863"/>
            <a:ext cx="1005262" cy="1025534"/>
            <a:chOff x="4214810" y="1764105"/>
            <a:chExt cx="1005262" cy="1025534"/>
          </a:xfrm>
        </p:grpSpPr>
        <p:grpSp>
          <p:nvGrpSpPr>
            <p:cNvPr id="46" name="Группа 45"/>
            <p:cNvGrpSpPr/>
            <p:nvPr/>
          </p:nvGrpSpPr>
          <p:grpSpPr>
            <a:xfrm rot="890348">
              <a:off x="4214810" y="2029540"/>
              <a:ext cx="285752" cy="214314"/>
              <a:chOff x="4857752" y="2285992"/>
              <a:chExt cx="285752" cy="214314"/>
            </a:xfrm>
          </p:grpSpPr>
          <p:cxnSp>
            <p:nvCxnSpPr>
              <p:cNvPr id="52" name="Прямая соединительная линия 51"/>
              <p:cNvCxnSpPr/>
              <p:nvPr/>
            </p:nvCxnSpPr>
            <p:spPr>
              <a:xfrm flipV="1">
                <a:off x="4857752" y="2285992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flipV="1">
                <a:off x="4929190" y="2357430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295202" y="2366954"/>
              <a:ext cx="204790" cy="1333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427984" y="1764105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prstClr val="black"/>
                  </a:solidFill>
                </a:rPr>
                <a:t>O</a:t>
              </a:r>
              <a:endParaRPr lang="ru-RU" sz="3200" b="1" dirty="0">
                <a:solidFill>
                  <a:prstClr val="black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427984" y="2204864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prstClr val="black"/>
                  </a:solidFill>
                </a:rPr>
                <a:t>H</a:t>
              </a:r>
              <a:endParaRPr lang="ru-RU" sz="32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5727656" y="1925010"/>
            <a:ext cx="1005262" cy="1025534"/>
            <a:chOff x="4214810" y="1764105"/>
            <a:chExt cx="1005262" cy="1025534"/>
          </a:xfrm>
        </p:grpSpPr>
        <p:grpSp>
          <p:nvGrpSpPr>
            <p:cNvPr id="79" name="Группа 78"/>
            <p:cNvGrpSpPr/>
            <p:nvPr/>
          </p:nvGrpSpPr>
          <p:grpSpPr>
            <a:xfrm rot="890348">
              <a:off x="4214810" y="2029540"/>
              <a:ext cx="285752" cy="214314"/>
              <a:chOff x="4857752" y="2285992"/>
              <a:chExt cx="285752" cy="214314"/>
            </a:xfrm>
          </p:grpSpPr>
          <p:cxnSp>
            <p:nvCxnSpPr>
              <p:cNvPr id="83" name="Прямая соединительная линия 82"/>
              <p:cNvCxnSpPr/>
              <p:nvPr/>
            </p:nvCxnSpPr>
            <p:spPr>
              <a:xfrm flipV="1">
                <a:off x="4857752" y="2285992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flipV="1">
                <a:off x="4929190" y="2357430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0" name="Прямая соединительная линия 79"/>
            <p:cNvCxnSpPr/>
            <p:nvPr/>
          </p:nvCxnSpPr>
          <p:spPr>
            <a:xfrm>
              <a:off x="4295202" y="2366954"/>
              <a:ext cx="204790" cy="1333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4427984" y="1764105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prstClr val="black"/>
                  </a:solidFill>
                </a:rPr>
                <a:t>O</a:t>
              </a:r>
              <a:endParaRPr lang="ru-RU" sz="3200" b="1" dirty="0">
                <a:solidFill>
                  <a:prstClr val="black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427984" y="2204864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prstClr val="black"/>
                  </a:solidFill>
                </a:rPr>
                <a:t>OH</a:t>
              </a:r>
              <a:endParaRPr lang="ru-RU" sz="3200" b="1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85" name="Прямая со стрелкой 84"/>
          <p:cNvCxnSpPr/>
          <p:nvPr/>
        </p:nvCxnSpPr>
        <p:spPr>
          <a:xfrm flipV="1">
            <a:off x="3851920" y="2361623"/>
            <a:ext cx="576064" cy="1517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995936" y="1959223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t°</a:t>
            </a:r>
            <a:endParaRPr lang="ru-RU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610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 rot="10800000">
            <a:off x="0" y="0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93" name="Группа 92"/>
          <p:cNvGrpSpPr/>
          <p:nvPr/>
        </p:nvGrpSpPr>
        <p:grpSpPr>
          <a:xfrm>
            <a:off x="8429652" y="73564"/>
            <a:ext cx="506382" cy="592568"/>
            <a:chOff x="8429652" y="75714"/>
            <a:chExt cx="506382" cy="592568"/>
          </a:xfrm>
        </p:grpSpPr>
        <p:sp>
          <p:nvSpPr>
            <p:cNvPr id="94" name="Полилиния 93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95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98" name="Овал 97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Овал 98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Хорда 95"/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Хорда 96"/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gradFill>
            <a:gsLst>
              <a:gs pos="0">
                <a:srgbClr val="663300"/>
              </a:gs>
              <a:gs pos="13000">
                <a:srgbClr val="996600"/>
              </a:gs>
              <a:gs pos="34000">
                <a:srgbClr val="FFCC00"/>
              </a:gs>
              <a:gs pos="50000">
                <a:schemeClr val="bg1"/>
              </a:gs>
              <a:gs pos="60000">
                <a:srgbClr val="FFCC00"/>
              </a:gs>
              <a:gs pos="100000">
                <a:srgbClr val="9966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Заголовок 54"/>
          <p:cNvSpPr>
            <a:spLocks noGrp="1"/>
          </p:cNvSpPr>
          <p:nvPr>
            <p:ph type="title"/>
          </p:nvPr>
        </p:nvSpPr>
        <p:spPr>
          <a:xfrm>
            <a:off x="357158" y="-71462"/>
            <a:ext cx="8501122" cy="92867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Химические свойства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6" name="Подзаголовок 55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000660"/>
          </a:xfrm>
          <a:solidFill>
            <a:schemeClr val="bg1"/>
          </a:solidFill>
          <a:ln>
            <a:solidFill>
              <a:schemeClr val="bg1"/>
            </a:solidFill>
          </a:ln>
          <a:effectLst>
            <a:innerShdw blurRad="266700" dist="1524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Окисление альдегидов</a:t>
            </a:r>
            <a:endParaRPr lang="en-US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AutoNum type="arabicPeriod" startAt="2"/>
            </a:pPr>
            <a:endParaRPr lang="ru-RU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/>
              <a:t>CH</a:t>
            </a:r>
            <a:r>
              <a:rPr lang="en-US" b="1" baseline="-25000" dirty="0" smtClean="0"/>
              <a:t>3</a:t>
            </a:r>
            <a:r>
              <a:rPr lang="en-US" b="1" dirty="0" smtClean="0"/>
              <a:t> </a:t>
            </a:r>
            <a:r>
              <a:rPr lang="en-US" b="1" dirty="0"/>
              <a:t>– C</a:t>
            </a:r>
            <a:r>
              <a:rPr lang="ru-RU" b="1" dirty="0"/>
              <a:t>	</a:t>
            </a:r>
            <a:r>
              <a:rPr lang="ru-RU" b="1" dirty="0" smtClean="0"/>
              <a:t>+</a:t>
            </a:r>
            <a:r>
              <a:rPr lang="en-US" b="1" dirty="0" smtClean="0"/>
              <a:t> Ag</a:t>
            </a:r>
            <a:r>
              <a:rPr lang="en-US" b="1" baseline="-25000" dirty="0" smtClean="0"/>
              <a:t>2</a:t>
            </a:r>
            <a:r>
              <a:rPr lang="en-US" b="1" dirty="0" smtClean="0"/>
              <a:t>O         CH</a:t>
            </a:r>
            <a:r>
              <a:rPr lang="en-US" b="1" baseline="-25000" dirty="0" smtClean="0"/>
              <a:t>3</a:t>
            </a:r>
            <a:r>
              <a:rPr lang="en-US" b="1" dirty="0" smtClean="0"/>
              <a:t> </a:t>
            </a:r>
            <a:r>
              <a:rPr lang="en-US" b="1" dirty="0"/>
              <a:t>– </a:t>
            </a:r>
            <a:r>
              <a:rPr lang="en-US" b="1" dirty="0" smtClean="0"/>
              <a:t>C            + 2Ag</a:t>
            </a:r>
            <a:endParaRPr lang="ru-RU" b="1" dirty="0"/>
          </a:p>
          <a:p>
            <a:pPr marL="0" indent="0">
              <a:buNone/>
            </a:pPr>
            <a:endParaRPr lang="ru-RU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r>
              <a:rPr lang="ru-RU" dirty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уксусный альдегид   </a:t>
            </a:r>
            <a:r>
              <a:rPr lang="ru-RU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уксусная кислота</a:t>
            </a:r>
            <a:endParaRPr lang="en-US" dirty="0" smtClean="0">
              <a:ln w="3175">
                <a:noFill/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endParaRPr lang="en-US" dirty="0">
              <a:ln w="3175">
                <a:noFill/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r>
              <a:rPr lang="ru-RU" dirty="0" smtClean="0"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Качественная реакция «Серебряного зеркала»</a:t>
            </a:r>
            <a:endParaRPr lang="ru-RU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endParaRPr lang="ru-RU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358775">
              <a:buNone/>
            </a:pPr>
            <a:endParaRPr lang="ru-RU" sz="1800" dirty="0"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48" name="Группа 19"/>
          <p:cNvGrpSpPr/>
          <p:nvPr/>
        </p:nvGrpSpPr>
        <p:grpSpPr>
          <a:xfrm>
            <a:off x="178563" y="6143644"/>
            <a:ext cx="506382" cy="596868"/>
            <a:chOff x="145224" y="6122214"/>
            <a:chExt cx="506382" cy="596868"/>
          </a:xfrm>
        </p:grpSpPr>
        <p:sp>
          <p:nvSpPr>
            <p:cNvPr id="50" name="Полилиния 49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57" name="Группа 16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58" name="Группа 1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Овал 4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C00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" name="Хорда 58">
                <a:hlinkClick r:id="" action="ppaction://hlinkshowjump?jump=endshow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Хорда 59">
                <a:hlinkClick r:id="" action="ppaction://hlinkshowjump?jump=endshow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63" name="Группа 20"/>
          <p:cNvGrpSpPr/>
          <p:nvPr/>
        </p:nvGrpSpPr>
        <p:grpSpPr>
          <a:xfrm>
            <a:off x="8429652" y="6143644"/>
            <a:ext cx="506382" cy="596868"/>
            <a:chOff x="145224" y="6122214"/>
            <a:chExt cx="506382" cy="596868"/>
          </a:xfrm>
        </p:grpSpPr>
        <p:sp>
          <p:nvSpPr>
            <p:cNvPr id="64" name="Полилиния 63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65" name="Группа 22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66" name="Группа 23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69" name="Овал 68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Овал 69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00B05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7" name="Хорда 66">
                <a:hlinkClick r:id="" action="ppaction://hlinkshowjump?jump=next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Хорда 67">
                <a:hlinkClick r:id="" action="ppaction://hlinkshowjump?jump=next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1" name="Группа 39"/>
          <p:cNvGrpSpPr/>
          <p:nvPr/>
        </p:nvGrpSpPr>
        <p:grpSpPr>
          <a:xfrm>
            <a:off x="7786710" y="6143644"/>
            <a:ext cx="506382" cy="596868"/>
            <a:chOff x="145224" y="6122214"/>
            <a:chExt cx="506382" cy="596868"/>
          </a:xfrm>
        </p:grpSpPr>
        <p:sp>
          <p:nvSpPr>
            <p:cNvPr id="72" name="Полилиния 71"/>
            <p:cNvSpPr/>
            <p:nvPr/>
          </p:nvSpPr>
          <p:spPr>
            <a:xfrm>
              <a:off x="145224" y="6122214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73" name="Группа 41"/>
            <p:cNvGrpSpPr/>
            <p:nvPr/>
          </p:nvGrpSpPr>
          <p:grpSpPr>
            <a:xfrm>
              <a:off x="147606" y="6215082"/>
              <a:ext cx="504000" cy="504000"/>
              <a:chOff x="147606" y="6212701"/>
              <a:chExt cx="486000" cy="490182"/>
            </a:xfrm>
          </p:grpSpPr>
          <p:grpSp>
            <p:nvGrpSpPr>
              <p:cNvPr id="74" name="Группа 42"/>
              <p:cNvGrpSpPr/>
              <p:nvPr/>
            </p:nvGrpSpPr>
            <p:grpSpPr>
              <a:xfrm>
                <a:off x="147606" y="6212701"/>
                <a:ext cx="486000" cy="486000"/>
                <a:chOff x="561948" y="6350815"/>
                <a:chExt cx="486000" cy="486000"/>
              </a:xfrm>
            </p:grpSpPr>
            <p:sp>
              <p:nvSpPr>
                <p:cNvPr id="77" name="Овал 76"/>
                <p:cNvSpPr/>
                <p:nvPr/>
              </p:nvSpPr>
              <p:spPr>
                <a:xfrm>
                  <a:off x="561948" y="6350815"/>
                  <a:ext cx="486000" cy="486000"/>
                </a:xfrm>
                <a:prstGeom prst="ellipse">
                  <a:avLst/>
                </a:prstGeom>
                <a:noFill/>
                <a:ln w="6350"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prstMaterial="dkEdg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571472" y="6357958"/>
                  <a:ext cx="468000" cy="468000"/>
                </a:xfrm>
                <a:prstGeom prst="ellipse">
                  <a:avLst/>
                </a:prstGeom>
                <a:solidFill>
                  <a:srgbClr val="FFC000"/>
                </a:solidFill>
                <a:ln w="0">
                  <a:solidFill>
                    <a:schemeClr val="tx1"/>
                  </a:solidFill>
                </a:ln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 prstMaterial="metal">
                  <a:bevelT w="177800" h="635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Хорда 74">
                <a:hlinkClick r:id="" action="ppaction://hlinkshowjump?jump=previousslide"/>
              </p:cNvPr>
              <p:cNvSpPr/>
              <p:nvPr/>
            </p:nvSpPr>
            <p:spPr>
              <a:xfrm rot="7874853">
                <a:off x="214559" y="6251856"/>
                <a:ext cx="354718" cy="351498"/>
              </a:xfrm>
              <a:prstGeom prst="chord">
                <a:avLst/>
              </a:prstGeom>
              <a:gradFill flip="none" rotWithShape="1">
                <a:gsLst>
                  <a:gs pos="0">
                    <a:schemeClr val="bg1"/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Хорда 75">
                <a:hlinkClick r:id="" action="ppaction://hlinkshowjump?jump=previousslide"/>
              </p:cNvPr>
              <p:cNvSpPr/>
              <p:nvPr/>
            </p:nvSpPr>
            <p:spPr>
              <a:xfrm rot="18500172">
                <a:off x="182243" y="6281467"/>
                <a:ext cx="425154" cy="417678"/>
              </a:xfrm>
              <a:prstGeom prst="chord">
                <a:avLst/>
              </a:prstGeom>
              <a:gradFill flip="none" rotWithShape="1">
                <a:gsLst>
                  <a:gs pos="0">
                    <a:schemeClr val="tx1">
                      <a:alpha val="47000"/>
                    </a:schemeClr>
                  </a:gs>
                  <a:gs pos="54000">
                    <a:schemeClr val="bg1">
                      <a:alpha val="0"/>
                    </a:schemeClr>
                  </a:gs>
                </a:gsLst>
                <a:lin ang="19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>
          <a:xfrm>
            <a:off x="8429652" y="142852"/>
            <a:ext cx="400024" cy="365125"/>
          </a:xfrm>
        </p:spPr>
        <p:txBody>
          <a:bodyPr/>
          <a:lstStyle/>
          <a:p>
            <a:fld id="{9942D291-9F1B-44FB-9592-1932BCEFC265}" type="slidenum"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/>
              <a:t>9</a:t>
            </a:fld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00" name="Группа 99"/>
          <p:cNvGrpSpPr/>
          <p:nvPr/>
        </p:nvGrpSpPr>
        <p:grpSpPr>
          <a:xfrm>
            <a:off x="178563" y="73564"/>
            <a:ext cx="506382" cy="592568"/>
            <a:chOff x="8429652" y="75714"/>
            <a:chExt cx="506382" cy="592568"/>
          </a:xfrm>
        </p:grpSpPr>
        <p:sp>
          <p:nvSpPr>
            <p:cNvPr id="101" name="Полилиния 100"/>
            <p:cNvSpPr/>
            <p:nvPr/>
          </p:nvSpPr>
          <p:spPr>
            <a:xfrm rot="10800000">
              <a:off x="8433585" y="96797"/>
              <a:ext cx="502449" cy="571485"/>
            </a:xfrm>
            <a:custGeom>
              <a:avLst/>
              <a:gdLst>
                <a:gd name="connsiteX0" fmla="*/ 0 w 502447"/>
                <a:gd name="connsiteY0" fmla="*/ 321471 h 642942"/>
                <a:gd name="connsiteX1" fmla="*/ 53276 w 502447"/>
                <a:gd name="connsiteY1" fmla="*/ 123523 h 642942"/>
                <a:gd name="connsiteX2" fmla="*/ 251225 w 502447"/>
                <a:gd name="connsiteY2" fmla="*/ 1 h 642942"/>
                <a:gd name="connsiteX3" fmla="*/ 449173 w 502447"/>
                <a:gd name="connsiteY3" fmla="*/ 123524 h 642942"/>
                <a:gd name="connsiteX4" fmla="*/ 502448 w 502447"/>
                <a:gd name="connsiteY4" fmla="*/ 321472 h 642942"/>
                <a:gd name="connsiteX5" fmla="*/ 449172 w 502447"/>
                <a:gd name="connsiteY5" fmla="*/ 519420 h 642942"/>
                <a:gd name="connsiteX6" fmla="*/ 251224 w 502447"/>
                <a:gd name="connsiteY6" fmla="*/ 642943 h 642942"/>
                <a:gd name="connsiteX7" fmla="*/ 53276 w 502447"/>
                <a:gd name="connsiteY7" fmla="*/ 519420 h 642942"/>
                <a:gd name="connsiteX8" fmla="*/ 0 w 502447"/>
                <a:gd name="connsiteY8" fmla="*/ 321472 h 642942"/>
                <a:gd name="connsiteX9" fmla="*/ 0 w 502447"/>
                <a:gd name="connsiteY9" fmla="*/ 321471 h 642942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420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519396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97381"/>
                <a:gd name="connsiteX1" fmla="*/ 53276 w 502449"/>
                <a:gd name="connsiteY1" fmla="*/ 123523 h 597381"/>
                <a:gd name="connsiteX2" fmla="*/ 251225 w 502449"/>
                <a:gd name="connsiteY2" fmla="*/ 1 h 597381"/>
                <a:gd name="connsiteX3" fmla="*/ 449173 w 502449"/>
                <a:gd name="connsiteY3" fmla="*/ 123524 h 597381"/>
                <a:gd name="connsiteX4" fmla="*/ 502448 w 502449"/>
                <a:gd name="connsiteY4" fmla="*/ 321472 h 597381"/>
                <a:gd name="connsiteX5" fmla="*/ 449172 w 502449"/>
                <a:gd name="connsiteY5" fmla="*/ 447934 h 597381"/>
                <a:gd name="connsiteX6" fmla="*/ 251224 w 502449"/>
                <a:gd name="connsiteY6" fmla="*/ 571481 h 597381"/>
                <a:gd name="connsiteX7" fmla="*/ 53276 w 502449"/>
                <a:gd name="connsiteY7" fmla="*/ 519420 h 597381"/>
                <a:gd name="connsiteX8" fmla="*/ 0 w 502449"/>
                <a:gd name="connsiteY8" fmla="*/ 321472 h 597381"/>
                <a:gd name="connsiteX9" fmla="*/ 0 w 502449"/>
                <a:gd name="connsiteY9" fmla="*/ 321471 h 597381"/>
                <a:gd name="connsiteX0" fmla="*/ 0 w 502449"/>
                <a:gd name="connsiteY0" fmla="*/ 321471 h 571485"/>
                <a:gd name="connsiteX1" fmla="*/ 53276 w 502449"/>
                <a:gd name="connsiteY1" fmla="*/ 123523 h 571485"/>
                <a:gd name="connsiteX2" fmla="*/ 251225 w 502449"/>
                <a:gd name="connsiteY2" fmla="*/ 1 h 571485"/>
                <a:gd name="connsiteX3" fmla="*/ 449173 w 502449"/>
                <a:gd name="connsiteY3" fmla="*/ 123524 h 571485"/>
                <a:gd name="connsiteX4" fmla="*/ 502448 w 502449"/>
                <a:gd name="connsiteY4" fmla="*/ 321472 h 571485"/>
                <a:gd name="connsiteX5" fmla="*/ 449172 w 502449"/>
                <a:gd name="connsiteY5" fmla="*/ 447934 h 571485"/>
                <a:gd name="connsiteX6" fmla="*/ 251224 w 502449"/>
                <a:gd name="connsiteY6" fmla="*/ 571481 h 571485"/>
                <a:gd name="connsiteX7" fmla="*/ 53244 w 502449"/>
                <a:gd name="connsiteY7" fmla="*/ 447958 h 571485"/>
                <a:gd name="connsiteX8" fmla="*/ 0 w 502449"/>
                <a:gd name="connsiteY8" fmla="*/ 321472 h 571485"/>
                <a:gd name="connsiteX9" fmla="*/ 0 w 502449"/>
                <a:gd name="connsiteY9" fmla="*/ 321471 h 57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2449" h="571485">
                  <a:moveTo>
                    <a:pt x="0" y="321471"/>
                  </a:moveTo>
                  <a:cubicBezTo>
                    <a:pt x="0" y="249730"/>
                    <a:pt x="18754" y="180050"/>
                    <a:pt x="53276" y="123523"/>
                  </a:cubicBezTo>
                  <a:cubicBezTo>
                    <a:pt x="100888" y="45563"/>
                    <a:pt x="173903" y="0"/>
                    <a:pt x="251225" y="1"/>
                  </a:cubicBezTo>
                  <a:cubicBezTo>
                    <a:pt x="328547" y="1"/>
                    <a:pt x="401562" y="45563"/>
                    <a:pt x="449173" y="123524"/>
                  </a:cubicBezTo>
                  <a:cubicBezTo>
                    <a:pt x="483695" y="180051"/>
                    <a:pt x="502449" y="249731"/>
                    <a:pt x="502448" y="321472"/>
                  </a:cubicBezTo>
                  <a:cubicBezTo>
                    <a:pt x="502448" y="393213"/>
                    <a:pt x="483694" y="391407"/>
                    <a:pt x="449172" y="447934"/>
                  </a:cubicBezTo>
                  <a:cubicBezTo>
                    <a:pt x="401560" y="525895"/>
                    <a:pt x="317212" y="571477"/>
                    <a:pt x="251224" y="571481"/>
                  </a:cubicBezTo>
                  <a:cubicBezTo>
                    <a:pt x="185236" y="571485"/>
                    <a:pt x="100855" y="525919"/>
                    <a:pt x="53244" y="447958"/>
                  </a:cubicBezTo>
                  <a:cubicBezTo>
                    <a:pt x="18722" y="391431"/>
                    <a:pt x="0" y="393213"/>
                    <a:pt x="0" y="321472"/>
                  </a:cubicBezTo>
                  <a:lnTo>
                    <a:pt x="0" y="32147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63300"/>
                </a:gs>
                <a:gs pos="50000">
                  <a:srgbClr val="FFCC00"/>
                </a:gs>
                <a:gs pos="100000">
                  <a:srgbClr val="663300"/>
                </a:gs>
              </a:gsLst>
              <a:lin ang="0" scaled="1"/>
              <a:tileRect/>
            </a:gradFill>
            <a:ln w="6350">
              <a:solidFill>
                <a:schemeClr val="bg1">
                  <a:alpha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02" name="Группа 31"/>
            <p:cNvGrpSpPr/>
            <p:nvPr/>
          </p:nvGrpSpPr>
          <p:grpSpPr>
            <a:xfrm rot="10800000">
              <a:off x="8429652" y="75714"/>
              <a:ext cx="504000" cy="499700"/>
              <a:chOff x="561948" y="6350815"/>
              <a:chExt cx="486000" cy="486000"/>
            </a:xfrm>
            <a:scene3d>
              <a:camera prst="orthographicFront"/>
              <a:lightRig rig="threePt" dir="t">
                <a:rot lat="0" lon="0" rev="10800000"/>
              </a:lightRig>
            </a:scene3d>
          </p:grpSpPr>
          <p:sp>
            <p:nvSpPr>
              <p:cNvPr id="105" name="Овал 104"/>
              <p:cNvSpPr/>
              <p:nvPr/>
            </p:nvSpPr>
            <p:spPr>
              <a:xfrm>
                <a:off x="561948" y="6350815"/>
                <a:ext cx="486000" cy="486000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  <a:sp3d prstMaterial="dkEdg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71472" y="6357958"/>
                <a:ext cx="468000" cy="468000"/>
              </a:xfrm>
              <a:prstGeom prst="ellipse">
                <a:avLst/>
              </a:prstGeom>
              <a:solidFill>
                <a:srgbClr val="7030A0"/>
              </a:solidFill>
              <a:ln w="0">
                <a:solidFill>
                  <a:schemeClr val="tx1"/>
                </a:solidFill>
              </a:ln>
              <a:sp3d prstMaterial="metal">
                <a:bevelT w="1778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3" name="Хорда 102">
              <a:hlinkClick r:id="" action="ppaction://hlinkshowjump?jump=firstslide"/>
            </p:cNvPr>
            <p:cNvSpPr/>
            <p:nvPr/>
          </p:nvSpPr>
          <p:spPr>
            <a:xfrm rot="10800000">
              <a:off x="8501090" y="111102"/>
              <a:ext cx="364717" cy="364516"/>
            </a:xfrm>
            <a:prstGeom prst="chord">
              <a:avLst/>
            </a:prstGeom>
            <a:gradFill flip="none" rotWithShape="1">
              <a:gsLst>
                <a:gs pos="0">
                  <a:schemeClr val="bg1"/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4" name="Хорда 103">
              <a:hlinkClick r:id="" action="ppaction://hlinkshowjump?jump=firstslide"/>
            </p:cNvPr>
            <p:cNvSpPr/>
            <p:nvPr/>
          </p:nvSpPr>
          <p:spPr>
            <a:xfrm rot="18264040">
              <a:off x="8460878" y="117878"/>
              <a:ext cx="437139" cy="433148"/>
            </a:xfrm>
            <a:prstGeom prst="chord">
              <a:avLst/>
            </a:prstGeom>
            <a:gradFill flip="none" rotWithShape="1">
              <a:gsLst>
                <a:gs pos="0">
                  <a:schemeClr val="tx1">
                    <a:alpha val="47000"/>
                  </a:schemeClr>
                </a:gs>
                <a:gs pos="54000">
                  <a:schemeClr val="bg1">
                    <a:alpha val="0"/>
                  </a:schemeClr>
                </a:gs>
              </a:gsLst>
              <a:lin ang="19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1547664" y="1920863"/>
            <a:ext cx="1005262" cy="1025534"/>
            <a:chOff x="4214810" y="1764105"/>
            <a:chExt cx="1005262" cy="1025534"/>
          </a:xfrm>
        </p:grpSpPr>
        <p:grpSp>
          <p:nvGrpSpPr>
            <p:cNvPr id="46" name="Группа 45"/>
            <p:cNvGrpSpPr/>
            <p:nvPr/>
          </p:nvGrpSpPr>
          <p:grpSpPr>
            <a:xfrm rot="890348">
              <a:off x="4214810" y="2029540"/>
              <a:ext cx="285752" cy="214314"/>
              <a:chOff x="4857752" y="2285992"/>
              <a:chExt cx="285752" cy="214314"/>
            </a:xfrm>
          </p:grpSpPr>
          <p:cxnSp>
            <p:nvCxnSpPr>
              <p:cNvPr id="52" name="Прямая соединительная линия 51"/>
              <p:cNvCxnSpPr/>
              <p:nvPr/>
            </p:nvCxnSpPr>
            <p:spPr>
              <a:xfrm flipV="1">
                <a:off x="4857752" y="2285992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flipV="1">
                <a:off x="4929190" y="2357430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295202" y="2366954"/>
              <a:ext cx="204790" cy="1333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427984" y="1764105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prstClr val="black"/>
                  </a:solidFill>
                </a:rPr>
                <a:t>O</a:t>
              </a:r>
              <a:endParaRPr lang="ru-RU" sz="3200" b="1" dirty="0">
                <a:solidFill>
                  <a:prstClr val="black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427984" y="2204864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prstClr val="black"/>
                  </a:solidFill>
                </a:rPr>
                <a:t>H</a:t>
              </a:r>
              <a:endParaRPr lang="ru-RU" sz="32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5407812" y="1872470"/>
            <a:ext cx="1005262" cy="1025534"/>
            <a:chOff x="4214810" y="1764105"/>
            <a:chExt cx="1005262" cy="1025534"/>
          </a:xfrm>
        </p:grpSpPr>
        <p:grpSp>
          <p:nvGrpSpPr>
            <p:cNvPr id="79" name="Группа 78"/>
            <p:cNvGrpSpPr/>
            <p:nvPr/>
          </p:nvGrpSpPr>
          <p:grpSpPr>
            <a:xfrm rot="890348">
              <a:off x="4214810" y="2029540"/>
              <a:ext cx="285752" cy="214314"/>
              <a:chOff x="4857752" y="2285992"/>
              <a:chExt cx="285752" cy="214314"/>
            </a:xfrm>
          </p:grpSpPr>
          <p:cxnSp>
            <p:nvCxnSpPr>
              <p:cNvPr id="83" name="Прямая соединительная линия 82"/>
              <p:cNvCxnSpPr/>
              <p:nvPr/>
            </p:nvCxnSpPr>
            <p:spPr>
              <a:xfrm flipV="1">
                <a:off x="4857752" y="2285992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flipV="1">
                <a:off x="4929190" y="2357430"/>
                <a:ext cx="214314" cy="142876"/>
              </a:xfrm>
              <a:prstGeom prst="line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0" name="Прямая соединительная линия 79"/>
            <p:cNvCxnSpPr/>
            <p:nvPr/>
          </p:nvCxnSpPr>
          <p:spPr>
            <a:xfrm>
              <a:off x="4295202" y="2366954"/>
              <a:ext cx="204790" cy="1333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4427984" y="1764105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prstClr val="black"/>
                  </a:solidFill>
                </a:rPr>
                <a:t>O</a:t>
              </a:r>
              <a:endParaRPr lang="ru-RU" sz="3200" b="1" dirty="0">
                <a:solidFill>
                  <a:prstClr val="black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427984" y="2204864"/>
              <a:ext cx="7920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prstClr val="black"/>
                  </a:solidFill>
                </a:rPr>
                <a:t>OH </a:t>
              </a:r>
              <a:endParaRPr lang="ru-RU" sz="3200" b="1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85" name="Прямая со стрелкой 84"/>
          <p:cNvCxnSpPr/>
          <p:nvPr/>
        </p:nvCxnSpPr>
        <p:spPr>
          <a:xfrm flipV="1">
            <a:off x="3316897" y="2370060"/>
            <a:ext cx="576064" cy="1517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419872" y="198884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t°</a:t>
            </a:r>
            <a:endParaRPr lang="ru-RU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012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338</Words>
  <Application>Microsoft Office PowerPoint</Application>
  <PresentationFormat>Экран (4:3)</PresentationFormat>
  <Paragraphs>134</Paragraphs>
  <Slides>13</Slides>
  <Notes>13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CSC</vt:lpstr>
      <vt:lpstr>Окисление этанола оксидом меди 2</vt:lpstr>
      <vt:lpstr>Урок по теме  «Альдегиды и их свойства»</vt:lpstr>
      <vt:lpstr>Состав и строение альдегидов</vt:lpstr>
      <vt:lpstr>Формула  альдегидов</vt:lpstr>
      <vt:lpstr>Изомерия альдегидов</vt:lpstr>
      <vt:lpstr>Физические свойства</vt:lpstr>
      <vt:lpstr>Химические свойства</vt:lpstr>
      <vt:lpstr>Химические свойства</vt:lpstr>
      <vt:lpstr>Химические свойства</vt:lpstr>
      <vt:lpstr>Окисление этанола (тест на алкоголь)</vt:lpstr>
      <vt:lpstr>Ответы на тестовые задания</vt:lpstr>
      <vt:lpstr>Домашнее задание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теме  «Альдегиды и их свойства»</dc:title>
  <dc:creator>Пользователь</dc:creator>
  <cp:lastModifiedBy>Ольга</cp:lastModifiedBy>
  <cp:revision>13</cp:revision>
  <dcterms:created xsi:type="dcterms:W3CDTF">2013-02-22T05:32:12Z</dcterms:created>
  <dcterms:modified xsi:type="dcterms:W3CDTF">2013-02-25T17:22:57Z</dcterms:modified>
</cp:coreProperties>
</file>