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9" r:id="rId5"/>
    <p:sldId id="270" r:id="rId6"/>
    <p:sldId id="271" r:id="rId7"/>
    <p:sldId id="257" r:id="rId8"/>
    <p:sldId id="261" r:id="rId9"/>
    <p:sldId id="260" r:id="rId10"/>
    <p:sldId id="262" r:id="rId11"/>
    <p:sldId id="263" r:id="rId12"/>
    <p:sldId id="272" r:id="rId13"/>
    <p:sldId id="264" r:id="rId14"/>
    <p:sldId id="265" r:id="rId15"/>
    <p:sldId id="266" r:id="rId16"/>
    <p:sldId id="267" r:id="rId17"/>
    <p:sldId id="268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72" d="100"/>
          <a:sy n="72" d="100"/>
        </p:scale>
        <p:origin x="-43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1B31-7ACC-4086-836B-A904C1343F0C}" type="datetimeFigureOut">
              <a:rPr lang="ru-RU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D7F68-974B-4BDC-ADCB-DAFD876E3A2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44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1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8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47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36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43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1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8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39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2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D7F68-974B-4BDC-ADCB-DAFD876E3A24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3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0425"/>
            <a:ext cx="7198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72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98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9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7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149080"/>
            <a:ext cx="723508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636912"/>
            <a:ext cx="7235081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95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4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0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36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000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A3E3-C087-4838-9CA9-2418F035DDE6}" type="datetimeFigureOut">
              <a:rPr lang="ru-RU" smtClean="0"/>
              <a:t>26.02.2015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00DC-80EF-4ABA-AACC-B7C1921DDE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3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42804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hedevrs.ru/materiali/214-enkaustika.html" TargetMode="External"/><Relationship Id="rId2" Type="http://schemas.openxmlformats.org/officeDocument/2006/relationships/hyperlink" Target="http://bookre.org/reader?file=596202&amp;pg=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zbaderevo.ru/iskusstvo-enkaustiki" TargetMode="External"/><Relationship Id="rId5" Type="http://schemas.openxmlformats.org/officeDocument/2006/relationships/hyperlink" Target="http://umelye-ruchki.ucoz.ru/publ/rospis/rospis/iskusstvo_ehnkaustiki/12-1-0-1782" TargetMode="External"/><Relationship Id="rId4" Type="http://schemas.openxmlformats.org/officeDocument/2006/relationships/hyperlink" Target="http://www.ikirov.ru/journal/entsiklopediya-potrebitelya-art-chto-takoe-enkaustik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404664"/>
            <a:ext cx="7043837" cy="5184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274" y="1268760"/>
            <a:ext cx="7198568" cy="792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Энкаустика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541201"/>
            <a:ext cx="5029200" cy="40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0176" y="149731"/>
            <a:ext cx="596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Муниципальное общеобразовательное бюджетное учреждение</a:t>
            </a:r>
          </a:p>
          <a:p>
            <a:pPr algn="ctr"/>
            <a:r>
              <a:rPr lang="ru-RU" sz="1600" i="1" dirty="0" smtClean="0"/>
              <a:t> «Ставровская средняя общеобразовательная школа №31</a:t>
            </a:r>
          </a:p>
          <a:p>
            <a:pPr algn="ctr"/>
            <a:r>
              <a:rPr lang="ru-RU" sz="1600" i="1" dirty="0" smtClean="0"/>
              <a:t> имени Героя Советского Союза С.Д. Василисина» г. Владимира</a:t>
            </a:r>
            <a:endParaRPr lang="ru-RU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06031" y="4679427"/>
            <a:ext cx="3537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Учитель ИЗО и черчения</a:t>
            </a:r>
          </a:p>
          <a:p>
            <a:pPr algn="r"/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высшей квалификационной категории</a:t>
            </a:r>
          </a:p>
          <a:p>
            <a:pPr algn="r"/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стафьева Наталья Николаевна</a:t>
            </a:r>
            <a:endParaRPr lang="ru-RU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моменты рисования пейзажа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2917263" cy="492514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800" dirty="0" smtClean="0"/>
              <a:t>Растопите небольшое количество воска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Приложите утюг к картону и лёгкими движениями проведите через весь лист, чтобы получилась линия горизонта и в низ до края листа зигзагообразным ходом</a:t>
            </a:r>
          </a:p>
          <a:p>
            <a:pPr marL="514350" indent="-514350">
              <a:buAutoNum type="arabicPeriod"/>
            </a:pPr>
            <a:r>
              <a:rPr lang="ru-RU" sz="1800" dirty="0" smtClean="0"/>
              <a:t>Сделайте траву методом «Оттиск»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1556792"/>
            <a:ext cx="5725630" cy="186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4619" y="3419196"/>
            <a:ext cx="5438924" cy="21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Способы рисования линии горизонта (гор)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2676" y="764704"/>
            <a:ext cx="2927796" cy="243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3789040"/>
            <a:ext cx="2957447" cy="288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764704"/>
            <a:ext cx="2906712" cy="243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9144" y="3787621"/>
            <a:ext cx="2906712" cy="286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8232" y="764704"/>
            <a:ext cx="1975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Пологие холмы</a:t>
            </a:r>
          </a:p>
          <a:p>
            <a:r>
              <a:rPr lang="ru-RU" dirty="0" smtClean="0"/>
              <a:t>Волнообразными </a:t>
            </a:r>
          </a:p>
          <a:p>
            <a:r>
              <a:rPr lang="ru-RU" dirty="0" smtClean="0"/>
              <a:t>движениями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3201682"/>
            <a:ext cx="2927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Прямая линия горизонта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44810" y="3604374"/>
            <a:ext cx="183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Крутые холмы и</a:t>
            </a:r>
          </a:p>
          <a:p>
            <a:r>
              <a:rPr lang="ru-RU" dirty="0" smtClean="0"/>
              <a:t>невысокие горы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68130" y="5949280"/>
            <a:ext cx="142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Горные пики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165" y="1835032"/>
            <a:ext cx="25241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50705"/>
            <a:ext cx="25241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84970"/>
            <a:ext cx="7056784" cy="52042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864" y="430425"/>
            <a:ext cx="7198568" cy="550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Картинная галерея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72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Авторские работы членов кружка «Юный художник» </a:t>
            </a:r>
          </a:p>
          <a:p>
            <a:r>
              <a:rPr lang="ru-RU" dirty="0" smtClean="0"/>
              <a:t>и преподавателя ИЗО и черчения</a:t>
            </a:r>
          </a:p>
          <a:p>
            <a:r>
              <a:rPr lang="ru-RU" dirty="0" smtClean="0"/>
              <a:t> Астафьевой Натальи Николаевны</a:t>
            </a:r>
          </a:p>
        </p:txBody>
      </p:sp>
      <p:pic>
        <p:nvPicPr>
          <p:cNvPr id="4098" name="Picture 2" descr="D:\Картинки\школа\jukkkooos_(12).jp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2933261"/>
            <a:ext cx="2038350" cy="287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8563" y="5507940"/>
            <a:ext cx="51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ученицы 6 «Б» класса Бычковой Анастасии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0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66" y="784725"/>
            <a:ext cx="3312368" cy="27655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32656"/>
            <a:ext cx="4496109" cy="3236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954" y="3869741"/>
            <a:ext cx="3549486" cy="2544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869741"/>
            <a:ext cx="3345325" cy="2439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419872" y="3501008"/>
            <a:ext cx="532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ученицы 6 «Б» класса Потаниной Екатерины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9355" y="6309320"/>
            <a:ext cx="496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учителя ИЗО и черчения Астафьевой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5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Фантастические пейзажи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980728"/>
            <a:ext cx="3730939" cy="26971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0728"/>
            <a:ext cx="3779912" cy="2703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67" y="4221088"/>
            <a:ext cx="3279553" cy="23304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470" y="3859531"/>
            <a:ext cx="3240360" cy="23777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95536" y="3789040"/>
            <a:ext cx="517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ученицы 6 «Б» класса Бычковой Анастасии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6237312"/>
            <a:ext cx="329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учителя ИЗО и черчения</a:t>
            </a:r>
          </a:p>
          <a:p>
            <a:r>
              <a:rPr lang="ru-RU" dirty="0" smtClean="0"/>
              <a:t> Астафьевой </a:t>
            </a:r>
            <a:r>
              <a:rPr lang="ru-RU" dirty="0"/>
              <a:t>Н</a:t>
            </a:r>
            <a:r>
              <a:rPr lang="ru-RU" dirty="0" smtClean="0"/>
              <a:t>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605" y="1723069"/>
            <a:ext cx="4306936" cy="31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Абстрактные рисунки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52736"/>
            <a:ext cx="3784052" cy="2890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508103" y="1052736"/>
            <a:ext cx="3043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ученицы 6»Б» класса </a:t>
            </a:r>
          </a:p>
          <a:p>
            <a:r>
              <a:rPr lang="ru-RU" dirty="0" smtClean="0"/>
              <a:t>Бычковой Анастасии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77" y="4077072"/>
            <a:ext cx="3318251" cy="2513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211960" y="5149248"/>
            <a:ext cx="3139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ученицы 6 «Б» класса </a:t>
            </a:r>
          </a:p>
          <a:p>
            <a:r>
              <a:rPr lang="ru-RU" dirty="0" smtClean="0"/>
              <a:t>Потаниной Екатерины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Цветы, птицы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932" y="260648"/>
            <a:ext cx="3496338" cy="255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33" y="836712"/>
            <a:ext cx="2009526" cy="264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1126580"/>
            <a:ext cx="3024336" cy="2158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1860" y="3645024"/>
            <a:ext cx="3543188" cy="2513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749" y="3645024"/>
            <a:ext cx="3666521" cy="261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308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ученицы 6 «Б» класса</a:t>
            </a:r>
          </a:p>
          <a:p>
            <a:r>
              <a:rPr lang="ru-RU" dirty="0" err="1" smtClean="0"/>
              <a:t>Капсенковой</a:t>
            </a:r>
            <a:r>
              <a:rPr lang="ru-RU" dirty="0" smtClean="0"/>
              <a:t> Екатерины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5375" y="2998693"/>
            <a:ext cx="339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Работы учителя ИЗО и черчения </a:t>
            </a:r>
          </a:p>
          <a:p>
            <a:r>
              <a:rPr lang="ru-RU" dirty="0" smtClean="0"/>
              <a:t>Астафьевой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5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32656"/>
            <a:ext cx="8496944" cy="63123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внимание. Желаю удачи и творческого вдохновения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15539" y="6588060"/>
            <a:ext cx="496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учителя ИЗО и черчения Астафьевой Н.Н.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576064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</a:rPr>
              <a:t>Правила  безопасности при работе электрическим утюгом.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62500" lnSpcReduction="20000"/>
          </a:bodyPr>
          <a:lstStyle/>
          <a:p>
            <a:pPr marL="63500" lvl="0" indent="-63500">
              <a:buFont typeface="+mj-lt"/>
              <a:buAutoNum type="arabicPeriod"/>
            </a:pPr>
            <a:r>
              <a:rPr lang="ru-RU" sz="3700" dirty="0"/>
              <a:t>Перед работой проверить исправность шнура.</a:t>
            </a:r>
          </a:p>
          <a:p>
            <a:pPr marL="63500" lvl="0" indent="-63500">
              <a:buFont typeface="+mj-lt"/>
              <a:buAutoNum type="arabicPeriod"/>
            </a:pPr>
            <a:r>
              <a:rPr lang="ru-RU" sz="3700" dirty="0"/>
              <a:t>Утюг включать и выключать сухими руками, берясь за корпус вилки.</a:t>
            </a:r>
          </a:p>
          <a:p>
            <a:pPr marL="63500" lvl="0" indent="-63500">
              <a:buFont typeface="+mj-lt"/>
              <a:buAutoNum type="arabicPeriod"/>
            </a:pPr>
            <a:r>
              <a:rPr lang="ru-RU" sz="3700" dirty="0"/>
              <a:t>При кратковременных перерывах в работе электрический утюг ста­вить на термоизоляционную подставку. </a:t>
            </a:r>
          </a:p>
          <a:p>
            <a:pPr marL="63500" lvl="0" indent="-63500">
              <a:buFont typeface="+mj-lt"/>
              <a:buAutoNum type="arabicPeriod"/>
            </a:pPr>
            <a:r>
              <a:rPr lang="ru-RU" sz="3700" dirty="0"/>
              <a:t>При работе следить за тем, чтобы горячая подошва утюга не каса­лась электрического шнура</a:t>
            </a:r>
            <a:r>
              <a:rPr lang="ru-RU" sz="3700" dirty="0" smtClean="0"/>
              <a:t>.</a:t>
            </a:r>
          </a:p>
          <a:p>
            <a:pPr marL="63500" lvl="0" indent="-63500">
              <a:buFont typeface="+mj-lt"/>
              <a:buAutoNum type="arabicPeriod"/>
            </a:pPr>
            <a:r>
              <a:rPr lang="ru-RU" sz="3700" dirty="0" smtClean="0"/>
              <a:t>Во </a:t>
            </a:r>
            <a:r>
              <a:rPr lang="ru-RU" sz="3700" dirty="0"/>
              <a:t>избежание ожога рук не касаться горячих металлических час­тей </a:t>
            </a:r>
            <a:r>
              <a:rPr lang="ru-RU" sz="3700" dirty="0" smtClean="0"/>
              <a:t>утюга</a:t>
            </a:r>
          </a:p>
          <a:p>
            <a:pPr marL="63500" indent="-63500">
              <a:buFont typeface="+mj-lt"/>
              <a:buAutoNum type="arabicPeriod"/>
            </a:pPr>
            <a:r>
              <a:rPr lang="ru-RU" sz="3700" dirty="0" smtClean="0"/>
              <a:t>Во </a:t>
            </a:r>
            <a:r>
              <a:rPr lang="ru-RU" sz="3700" dirty="0"/>
              <a:t>избежание пожара не оставлять включенный в сеть электричес­кий утюг без </a:t>
            </a:r>
            <a:r>
              <a:rPr lang="ru-RU" sz="3700" dirty="0" smtClean="0"/>
              <a:t>присмотра.</a:t>
            </a:r>
          </a:p>
          <a:p>
            <a:pPr marL="63500" indent="-63500">
              <a:buFont typeface="+mj-lt"/>
              <a:buAutoNum type="arabicPeriod"/>
            </a:pPr>
            <a:r>
              <a:rPr lang="ru-RU" sz="3700" dirty="0" smtClean="0"/>
              <a:t>Следить </a:t>
            </a:r>
            <a:r>
              <a:rPr lang="ru-RU" sz="3700" dirty="0"/>
              <a:t>за нормальной работой утюга, не давать ему перегреваться</a:t>
            </a:r>
            <a:r>
              <a:rPr lang="ru-RU" sz="3700" dirty="0" smtClean="0"/>
              <a:t>.</a:t>
            </a:r>
            <a:endParaRPr lang="ru-RU" sz="3700" dirty="0"/>
          </a:p>
          <a:p>
            <a:pPr marL="63500" lvl="0" indent="-63500">
              <a:buFont typeface="+mj-lt"/>
              <a:buAutoNum type="arabicPeriod"/>
            </a:pPr>
            <a:r>
              <a:rPr lang="ru-RU" sz="3700" dirty="0"/>
              <a:t>По окончании работы утюг выключить и поставить его на специальную </a:t>
            </a:r>
            <a:r>
              <a:rPr lang="ru-RU" sz="3700" dirty="0" smtClean="0"/>
              <a:t>подставку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093296"/>
            <a:ext cx="432048" cy="432048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bookre.org/reader?file=596202&amp;pg=18</a:t>
            </a:r>
            <a:r>
              <a:rPr lang="ru-RU" u="sng" dirty="0" smtClean="0"/>
              <a:t> книга по энкаустики</a:t>
            </a:r>
          </a:p>
          <a:p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shedevrs.ru/materiali/214-enkaustika.html</a:t>
            </a:r>
            <a:r>
              <a:rPr lang="ru-RU" u="sng" dirty="0" smtClean="0"/>
              <a:t> историческая информация об энкаустики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www.ikirov.ru/journal/entsiklopediya-potrebitelya-art-chto-takoe-enkaustika.html</a:t>
            </a:r>
            <a:r>
              <a:rPr lang="ru-RU" dirty="0" smtClean="0"/>
              <a:t>  что такое энкаустика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umelye-ruchki.ucoz.ru/publ/rospis/rospis/iskusstvo_ehnkaustiki/12-1-0-1782</a:t>
            </a:r>
            <a:r>
              <a:rPr lang="ru-RU" dirty="0" smtClean="0"/>
              <a:t> искусство энкаустики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www.rezbaderevo.ru/iskusstvo-enkaustiki</a:t>
            </a:r>
            <a:r>
              <a:rPr lang="ru-RU" dirty="0" smtClean="0"/>
              <a:t> материалы по энкаустики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3500" dirty="0" smtClean="0"/>
              <a:t>Энкаустика  </a:t>
            </a:r>
            <a:r>
              <a:rPr lang="ru-RU" sz="3500" dirty="0"/>
              <a:t>(от др.-греч. </a:t>
            </a:r>
            <a:r>
              <a:rPr lang="ru-RU" sz="3500" dirty="0" err="1"/>
              <a:t>ἐγκ</a:t>
            </a:r>
            <a:r>
              <a:rPr lang="ru-RU" sz="3500" dirty="0"/>
              <a:t>αυστική — искусство выжигания). Это одна из древнейших техник живописи, в которой связующим веществом красок является воск. Живопись выполняется красками в расплавленном виде (отсюда и название</a:t>
            </a:r>
            <a:r>
              <a:rPr lang="ru-RU" sz="3500" dirty="0" smtClean="0"/>
              <a:t>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/>
              <a:t>	Эта </a:t>
            </a:r>
            <a:r>
              <a:rPr lang="ru-RU" sz="3500" dirty="0"/>
              <a:t>техника была известна в античности еще с V в. до н. э до нашей эры в Древнем </a:t>
            </a:r>
            <a:r>
              <a:rPr lang="ru-RU" sz="3500" dirty="0" smtClean="0"/>
              <a:t>Египте </a:t>
            </a:r>
            <a:r>
              <a:rPr lang="ru-RU" sz="3500" dirty="0"/>
              <a:t>оазисе </a:t>
            </a:r>
            <a:r>
              <a:rPr lang="ru-RU" sz="3500" dirty="0" err="1"/>
              <a:t>Фаюм</a:t>
            </a:r>
            <a:r>
              <a:rPr lang="ru-RU" sz="3500" dirty="0"/>
              <a:t> («</a:t>
            </a:r>
            <a:r>
              <a:rPr lang="ru-RU" sz="3500" dirty="0" err="1"/>
              <a:t>фаюмские</a:t>
            </a:r>
            <a:r>
              <a:rPr lang="ru-RU" sz="3500" dirty="0"/>
              <a:t> портреты»). Это были посмертные живописные изображения </a:t>
            </a:r>
            <a:r>
              <a:rPr lang="ru-RU" sz="3500" dirty="0" smtClean="0"/>
              <a:t>усопших. </a:t>
            </a:r>
            <a:r>
              <a:rPr lang="ru-RU" sz="3500" dirty="0"/>
              <a:t>В те времена восковая живопись применялась для окраски стен и фасадов,  а Древней Греции горячими восковыми красками расписывали корабли. </a:t>
            </a:r>
            <a:endParaRPr lang="ru-RU" sz="35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 smtClean="0"/>
              <a:t>	В </a:t>
            </a:r>
            <a:r>
              <a:rPr lang="ru-RU" sz="3500" dirty="0"/>
              <a:t>этой технике написаны </a:t>
            </a:r>
            <a:r>
              <a:rPr lang="ru-RU" sz="3500" dirty="0" smtClean="0"/>
              <a:t>раннехристианские иконы</a:t>
            </a:r>
            <a:r>
              <a:rPr lang="ru-RU" sz="3500" dirty="0"/>
              <a:t>.</a:t>
            </a:r>
          </a:p>
        </p:txBody>
      </p:sp>
      <p:pic>
        <p:nvPicPr>
          <p:cNvPr id="3074" name="Picture 2" descr="C:\Users\User\Pictures\Для сайта фото\энкаустика\3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818" y="1268760"/>
            <a:ext cx="2340716" cy="452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Для сайта фото\энкаустика\портрет  юноши в золотом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425575"/>
            <a:ext cx="2001078" cy="4214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938266" y="5796583"/>
            <a:ext cx="2505942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Фаюмский</a:t>
            </a:r>
            <a:r>
              <a:rPr lang="ru-RU" dirty="0" smtClean="0"/>
              <a:t> портрет</a:t>
            </a:r>
          </a:p>
          <a:p>
            <a:pPr algn="ctr"/>
            <a:r>
              <a:rPr lang="ru-RU" sz="1100" dirty="0" smtClean="0"/>
              <a:t>(по </a:t>
            </a:r>
            <a:r>
              <a:rPr lang="ru-RU" sz="1100" dirty="0"/>
              <a:t>названию оазиса </a:t>
            </a:r>
            <a:r>
              <a:rPr lang="ru-RU" sz="1100" dirty="0" err="1"/>
              <a:t>Фаюм</a:t>
            </a:r>
            <a:r>
              <a:rPr lang="ru-RU" sz="1100" dirty="0"/>
              <a:t> в </a:t>
            </a:r>
            <a:r>
              <a:rPr lang="ru-RU" sz="1100" dirty="0" smtClean="0"/>
              <a:t>Египте)</a:t>
            </a:r>
            <a:endParaRPr lang="ru-RU" sz="1600" dirty="0" smtClean="0"/>
          </a:p>
          <a:p>
            <a:r>
              <a:rPr lang="ru-RU" dirty="0" smtClean="0"/>
              <a:t> «Мальчик в золотом»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29874" y="5796583"/>
            <a:ext cx="2322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образ Христа </a:t>
            </a:r>
            <a:endParaRPr lang="ru-RU" dirty="0" smtClean="0"/>
          </a:p>
          <a:p>
            <a:pPr algn="ctr"/>
            <a:r>
              <a:rPr lang="ru-RU" dirty="0" err="1" smtClean="0"/>
              <a:t>Пантократора</a:t>
            </a:r>
            <a:r>
              <a:rPr lang="ru-RU" dirty="0" smtClean="0"/>
              <a:t> </a:t>
            </a:r>
            <a:r>
              <a:rPr lang="ru-RU" dirty="0"/>
              <a:t>(VI </a:t>
            </a:r>
            <a:r>
              <a:rPr lang="ru-RU" dirty="0" smtClean="0"/>
              <a:t>век)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Античные  и современные способы работы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19" y="1035022"/>
            <a:ext cx="6131024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Первый способ</a:t>
            </a:r>
            <a:r>
              <a:rPr lang="ru-RU" dirty="0"/>
              <a:t> заключался в том, что красочную пасту накладывали на основу </a:t>
            </a:r>
            <a:r>
              <a:rPr lang="ru-RU" dirty="0" err="1"/>
              <a:t>каутерием</a:t>
            </a:r>
            <a:r>
              <a:rPr lang="ru-RU" dirty="0"/>
              <a:t> (греч. </a:t>
            </a:r>
            <a:r>
              <a:rPr lang="ru-RU" i="1" dirty="0" err="1"/>
              <a:t>kauterion</a:t>
            </a:r>
            <a:r>
              <a:rPr lang="ru-RU" dirty="0"/>
              <a:t> — "прожигатель") — металлическим стержнем, на одной стороне которого была ложечка для набирания краски, а на другой — лопаточка для заглаживания красочного слоя </a:t>
            </a:r>
            <a:endParaRPr lang="ru-RU" dirty="0" smtClean="0"/>
          </a:p>
          <a:p>
            <a:r>
              <a:rPr lang="ru-RU" b="1" dirty="0" smtClean="0"/>
              <a:t>Второй </a:t>
            </a:r>
            <a:r>
              <a:rPr lang="ru-RU" b="1" dirty="0"/>
              <a:t>способ</a:t>
            </a:r>
            <a:r>
              <a:rPr lang="ru-RU" dirty="0"/>
              <a:t> заключался в том, что на основе прочерчивали контуры </a:t>
            </a:r>
            <a:r>
              <a:rPr lang="ru-RU" dirty="0" err="1"/>
              <a:t>кестром</a:t>
            </a:r>
            <a:r>
              <a:rPr lang="ru-RU" dirty="0"/>
              <a:t> (греч. </a:t>
            </a:r>
            <a:r>
              <a:rPr lang="ru-RU" i="1" dirty="0" err="1"/>
              <a:t>kentron</a:t>
            </a:r>
            <a:r>
              <a:rPr lang="ru-RU" dirty="0"/>
              <a:t>, лат. </a:t>
            </a:r>
            <a:r>
              <a:rPr lang="ru-RU" i="1" dirty="0" err="1"/>
              <a:t>cestrus</a:t>
            </a:r>
            <a:r>
              <a:rPr lang="ru-RU" dirty="0"/>
              <a:t>) — иглой или острием наподобие </a:t>
            </a:r>
            <a:r>
              <a:rPr lang="ru-RU" dirty="0" smtClean="0"/>
              <a:t>штихеля</a:t>
            </a:r>
          </a:p>
          <a:p>
            <a:r>
              <a:rPr lang="ru-RU" b="1" dirty="0" smtClean="0"/>
              <a:t>Третий </a:t>
            </a:r>
            <a:r>
              <a:rPr lang="ru-RU" b="1" dirty="0"/>
              <a:t>способ</a:t>
            </a:r>
            <a:r>
              <a:rPr lang="ru-RU" dirty="0"/>
              <a:t> заключался в свободном письме кистью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34148" y="2924944"/>
            <a:ext cx="64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Утюг</a:t>
            </a:r>
            <a:endParaRPr lang="ru-RU" dirty="0"/>
          </a:p>
        </p:txBody>
      </p:sp>
      <p:pic>
        <p:nvPicPr>
          <p:cNvPr id="4098" name="Picture 2" descr="D:\Дом_л\энкаустика\img.php6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49550" y="1052736"/>
            <a:ext cx="2279374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552" y="4005064"/>
            <a:ext cx="7992888" cy="72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550" y="4051517"/>
            <a:ext cx="1825755" cy="18257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299" y="4005064"/>
            <a:ext cx="1200000" cy="16000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11560" y="5805264"/>
            <a:ext cx="7992888" cy="720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309" y="5605064"/>
            <a:ext cx="989856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Особенности работ в стиле «энкаустика»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730" y="2276872"/>
            <a:ext cx="4035734" cy="3057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1556792"/>
            <a:ext cx="4572000" cy="50629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 smtClean="0"/>
              <a:t>	Картины</a:t>
            </a:r>
            <a:r>
              <a:rPr lang="ru-RU" sz="1900" dirty="0"/>
              <a:t>, нарисованные воском, хранятся долго и не теряют своих художественных качеств за счет того, что воск очень устойчив к влиянию внешней среды. Вообще, считается, что воск — наиболее устойчивый материал для рисования. Сохранившиеся до наших времен картины, возраст которых составляет более тысячи лет, — прямое тому доказательство.</a:t>
            </a:r>
          </a:p>
          <a:p>
            <a:endParaRPr lang="ru-RU" sz="1900" dirty="0"/>
          </a:p>
          <a:p>
            <a:r>
              <a:rPr lang="ru-RU" sz="1900" dirty="0" smtClean="0"/>
              <a:t>	Определенную </a:t>
            </a:r>
            <a:r>
              <a:rPr lang="ru-RU" sz="1900" dirty="0"/>
              <a:t>прелесть занятиям </a:t>
            </a:r>
            <a:r>
              <a:rPr lang="ru-RU" sz="1900" dirty="0" smtClean="0"/>
              <a:t>энкаустикой </a:t>
            </a:r>
            <a:r>
              <a:rPr lang="ru-RU" sz="1900" dirty="0"/>
              <a:t>добавляет и тот факт, что конечный результат трудно представить. </a:t>
            </a:r>
            <a:endParaRPr lang="ru-RU" sz="1900" dirty="0" smtClean="0"/>
          </a:p>
          <a:p>
            <a:r>
              <a:rPr lang="ru-RU" sz="1900" dirty="0" smtClean="0"/>
              <a:t>Конечно</a:t>
            </a:r>
            <a:r>
              <a:rPr lang="ru-RU" sz="1900" dirty="0"/>
              <a:t>, если вы создаете не абстрактную </a:t>
            </a:r>
            <a:r>
              <a:rPr lang="ru-RU" sz="1900" dirty="0" smtClean="0"/>
              <a:t>картину.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7261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4000" dirty="0" smtClean="0"/>
              <a:t>Материалы и принадлежности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3598908"/>
            <a:ext cx="1773329" cy="30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1242">
            <a:off x="2232726" y="950158"/>
            <a:ext cx="2016874" cy="2828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07821"/>
            <a:ext cx="3343275" cy="3162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60422">
            <a:off x="556553" y="932374"/>
            <a:ext cx="1762539" cy="2544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91" y="4437112"/>
            <a:ext cx="2105097" cy="1975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904" y="4298684"/>
            <a:ext cx="3691954" cy="22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Дополнительные материалы и принадлежности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32" y="1556792"/>
            <a:ext cx="3320380" cy="3320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501008"/>
            <a:ext cx="3312368" cy="2934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084" y="1340768"/>
            <a:ext cx="2961896" cy="264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2453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Набор для работы</a:t>
            </a:r>
          </a:p>
          <a:p>
            <a:pPr algn="ctr"/>
            <a:r>
              <a:rPr lang="ru-RU" dirty="0" smtClean="0"/>
              <a:t> в живописной технике</a:t>
            </a:r>
          </a:p>
          <a:p>
            <a:pPr algn="ctr"/>
            <a:r>
              <a:rPr lang="ru-RU" dirty="0" smtClean="0"/>
              <a:t> «Энкаустика»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34032" y="403642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Насадки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8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Подготовка рабочего места </a:t>
            </a:r>
            <a:br>
              <a:rPr lang="ru-RU" sz="4400" dirty="0" smtClean="0"/>
            </a:br>
            <a:r>
              <a:rPr lang="ru-RU" sz="2400" dirty="0" smtClean="0"/>
              <a:t> инструкция по технике безопасности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49456"/>
            <a:ext cx="7920880" cy="4536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547500"/>
            <a:ext cx="234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Подкладочная бумага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120" y="2492896"/>
            <a:ext cx="4950168" cy="3212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85451" y="2492896"/>
            <a:ext cx="157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Чистая бумага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068960"/>
            <a:ext cx="3600400" cy="21602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35149" y="3914617"/>
            <a:ext cx="87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Картон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1732166"/>
            <a:ext cx="1152128" cy="1336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08542" y="1754232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Салфетка</a:t>
            </a:r>
          </a:p>
          <a:p>
            <a:pPr algn="ctr"/>
            <a:r>
              <a:rPr lang="ru-RU" dirty="0" smtClean="0"/>
              <a:t> для чистки </a:t>
            </a:r>
          </a:p>
          <a:p>
            <a:pPr algn="ctr"/>
            <a:r>
              <a:rPr lang="ru-RU" dirty="0" smtClean="0"/>
              <a:t>утюга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76182" y="4152207"/>
            <a:ext cx="2125769" cy="122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3311" y="4043170"/>
            <a:ext cx="882113" cy="16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6320" y="575870"/>
            <a:ext cx="1164781" cy="8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Нанесение воска на утюг и его очистка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9251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Отрегулируйте температуру утюга, Поставьте температуру утюга на минимальную температуру (температура плавления воска 60-75   )</a:t>
            </a:r>
          </a:p>
          <a:p>
            <a:pPr marL="514350" indent="-514350">
              <a:buAutoNum type="arabicPeriod"/>
            </a:pPr>
            <a:r>
              <a:rPr lang="ru-RU" dirty="0"/>
              <a:t>Держите утюг горизонтально</a:t>
            </a:r>
          </a:p>
          <a:p>
            <a:pPr marL="514350" indent="-514350">
              <a:buAutoNum type="arabicPeriod"/>
            </a:pPr>
            <a:r>
              <a:rPr lang="ru-RU" dirty="0"/>
              <a:t>Регулярно очищайте поверхность утюга и его грани при помощи бумажной салфетки или ветоши (особенно при переходе на светлые тона)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4926167"/>
            <a:ext cx="3744416" cy="159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5" y="3140938"/>
            <a:ext cx="2758423" cy="172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1628800"/>
            <a:ext cx="2413578" cy="151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 flipV="1">
            <a:off x="2483768" y="3284984"/>
            <a:ext cx="72008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приёмы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8324" y="1340768"/>
            <a:ext cx="2597931" cy="169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5013176"/>
            <a:ext cx="558281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037006"/>
            <a:ext cx="277322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 Разглаживание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Оттиски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Работа остриём</a:t>
            </a:r>
          </a:p>
          <a:p>
            <a:pPr marL="0" indent="0">
              <a:buNone/>
            </a:pPr>
            <a:r>
              <a:rPr lang="ru-RU" dirty="0" smtClean="0"/>
              <a:t> и ребром утюга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4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5555553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school555555333</Template>
  <TotalTime>535</TotalTime>
  <Words>502</Words>
  <Application>Microsoft Office PowerPoint</Application>
  <PresentationFormat>Экран (4:3)</PresentationFormat>
  <Paragraphs>114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school555555333</vt:lpstr>
      <vt:lpstr>Энкаустика</vt:lpstr>
      <vt:lpstr>Историческая справка</vt:lpstr>
      <vt:lpstr>Античные  и современные способы работы</vt:lpstr>
      <vt:lpstr>Особенности работ в стиле «энкаустика»</vt:lpstr>
      <vt:lpstr>Материалы и принадлежности</vt:lpstr>
      <vt:lpstr>Дополнительные материалы и принадлежности</vt:lpstr>
      <vt:lpstr>Подготовка рабочего места   инструкция по технике безопасности</vt:lpstr>
      <vt:lpstr>Нанесение воска на утюг и его очистка</vt:lpstr>
      <vt:lpstr>Основные приёмы</vt:lpstr>
      <vt:lpstr>Основные моменты рисования пейзажа</vt:lpstr>
      <vt:lpstr>Способы рисования линии горизонта (гор)</vt:lpstr>
      <vt:lpstr>Картинная галерея</vt:lpstr>
      <vt:lpstr>пейзажи</vt:lpstr>
      <vt:lpstr>Фантастические пейзажи</vt:lpstr>
      <vt:lpstr>Абстрактные рисунки</vt:lpstr>
      <vt:lpstr>Цветы, птицы</vt:lpstr>
      <vt:lpstr>Спасибо за внимание. Желаю удачи и творческого вдохновения</vt:lpstr>
      <vt:lpstr>Правила  безопасности при работе электрическим утюгом.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2015-02-08T12:43:06Z</dcterms:created>
  <dcterms:modified xsi:type="dcterms:W3CDTF">2015-02-26T17:42:48Z</dcterms:modified>
</cp:coreProperties>
</file>