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СОЛИ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химии, 8 класс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707729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3152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СОСТАВЛЕНИЕ ФОРМУЛЫ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315200" cy="37444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формулы следующих солей: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Сульфат калия (соль серной кислоты и калия)</a:t>
            </a:r>
          </a:p>
          <a:p>
            <a:pPr marL="45720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Фосфат кальция (соль фосфорной кислоты и кальция)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45720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3152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НОМЕНКЛАТУРА СОЛЕЙ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315200" cy="4739208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бинарных соединений (соли бескислородных кислот) суффикс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–ид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lnSpc>
                <a:spcPct val="114000"/>
              </a:lnSpc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хлорид натрия,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сульфид кальция,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бромид лития, …</a:t>
            </a: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солей кислот, в которых неметалл имеет высшую степень окисления, суффикс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lnSpc>
                <a:spcPct val="114000"/>
              </a:lnSpc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сульфат натрия,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Fe(NO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нитрат железа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K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фосфат калия, …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солей кислот, в которых неметалл имеет НЕ высшую степень окисления,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lnSpc>
                <a:spcPct val="114000"/>
              </a:lnSpc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сульфит натрия,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Al(NO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нитрит алюминия,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04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72007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НОМЕНКЛАТУРА СОЛЕЙ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315200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2 Запишите формулы следующих солей:</a:t>
            </a:r>
          </a:p>
          <a:p>
            <a:pPr marL="45720" indent="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02920" indent="-457200">
              <a:buFont typeface="+mj-lt"/>
              <a:buAutoNum type="alphaLcParenR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Карбоната калия</a:t>
            </a:r>
          </a:p>
          <a:p>
            <a:pPr marL="502920" indent="-457200">
              <a:buFont typeface="+mj-lt"/>
              <a:buAutoNum type="alphaLcParenR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Сульфида свинца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02920" indent="-457200">
              <a:buFont typeface="+mj-lt"/>
              <a:buAutoNum type="alphaLcParenR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Нитрата железа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02920" indent="-457200">
              <a:buFont typeface="+mj-lt"/>
              <a:buAutoNum type="alphaLcParenR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Хлорида свинца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502920" indent="-457200">
              <a:buFont typeface="+mj-lt"/>
              <a:buAutoNum type="alphaLcParenR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Нитрата алюминия</a:t>
            </a:r>
          </a:p>
          <a:p>
            <a:pPr marL="502920" indent="-457200">
              <a:buFont typeface="+mj-lt"/>
              <a:buAutoNum type="alphaLcParenR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Fe(NO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PbCl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AlNO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2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84984"/>
            <a:ext cx="7315200" cy="1293592"/>
          </a:xfrm>
        </p:spPr>
        <p:txBody>
          <a:bodyPr/>
          <a:lstStyle/>
          <a:p>
            <a:r>
              <a:rPr lang="ru-RU" dirty="0" smtClean="0"/>
              <a:t>§ 21 (с. 107-109), № 1 (с. 113)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844824"/>
            <a:ext cx="7315200" cy="1098439"/>
          </a:xfrm>
        </p:spPr>
        <p:txBody>
          <a:bodyPr/>
          <a:lstStyle/>
          <a:p>
            <a:r>
              <a:rPr lang="ru-RU" dirty="0" smtClean="0"/>
              <a:t>ДОМАШНЕЕ ЗАДАНИЕ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5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ВОССТАНОВЛЕНИЕ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315200" cy="494116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Что такое кислоты? Приведите примеры.</a:t>
            </a:r>
          </a:p>
          <a:p>
            <a:r>
              <a:rPr lang="ru-RU" sz="2200" dirty="0" smtClean="0"/>
              <a:t>Какие бывают кислоты? Приведите примеры.</a:t>
            </a:r>
          </a:p>
          <a:p>
            <a:r>
              <a:rPr lang="ru-RU" sz="2200" dirty="0" smtClean="0"/>
              <a:t>Расскажите о серной кислоте</a:t>
            </a:r>
          </a:p>
          <a:p>
            <a:r>
              <a:rPr lang="ru-RU" sz="2200" dirty="0" smtClean="0"/>
              <a:t>В тетради и на доске дайте характеристику фосфорной кислоты по плану (№ 1, с. 107):</a:t>
            </a:r>
          </a:p>
          <a:p>
            <a:pPr marL="719138" lvl="1" indent="-182563"/>
            <a:r>
              <a:rPr lang="ru-RU" sz="2000" dirty="0" smtClean="0"/>
              <a:t>Формула</a:t>
            </a:r>
          </a:p>
          <a:p>
            <a:pPr marL="719138" lvl="1" indent="-182563"/>
            <a:r>
              <a:rPr lang="ru-RU" sz="2000" dirty="0" smtClean="0"/>
              <a:t>Наличие кислорода</a:t>
            </a:r>
          </a:p>
          <a:p>
            <a:pPr marL="719138" lvl="1" indent="-182563"/>
            <a:r>
              <a:rPr lang="ru-RU" sz="2000" dirty="0" smtClean="0"/>
              <a:t>Основность</a:t>
            </a:r>
          </a:p>
          <a:p>
            <a:pPr marL="719138" lvl="1" indent="-182563"/>
            <a:r>
              <a:rPr lang="ru-RU" sz="2000" dirty="0" smtClean="0"/>
              <a:t>Растворимость</a:t>
            </a:r>
          </a:p>
          <a:p>
            <a:pPr marL="719138" lvl="1" indent="-182563"/>
            <a:r>
              <a:rPr lang="ru-RU" sz="2000" dirty="0" smtClean="0"/>
              <a:t>Степени окисления элементов, </a:t>
            </a:r>
            <a:br>
              <a:rPr lang="ru-RU" sz="2000" dirty="0" smtClean="0"/>
            </a:br>
            <a:r>
              <a:rPr lang="ru-RU" sz="2000" dirty="0" smtClean="0"/>
              <a:t>образующих кислоту</a:t>
            </a:r>
          </a:p>
          <a:p>
            <a:pPr marL="719138" lvl="1" indent="-182563"/>
            <a:r>
              <a:rPr lang="ru-RU" sz="2000" dirty="0" smtClean="0"/>
              <a:t>Заряд иона кислотного остатка</a:t>
            </a:r>
          </a:p>
          <a:p>
            <a:pPr marL="719138" lvl="1" indent="-182563"/>
            <a:r>
              <a:rPr lang="ru-RU" sz="2000" dirty="0" smtClean="0"/>
              <a:t>Соответствующий оксид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6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ВОССТАНОВЛЕНИЕ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475252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домашней работы</a:t>
            </a:r>
          </a:p>
          <a:p>
            <a:pPr marL="45720" indent="0">
              <a:buNone/>
            </a:pP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 smtClean="0"/>
              <a:t>Составьте химические формулы кислот, соответствующих оксидам, формулы которых: </a:t>
            </a:r>
            <a:endParaRPr lang="en-US" sz="2800" dirty="0" smtClean="0"/>
          </a:p>
          <a:p>
            <a:pPr marL="45720" indent="0">
              <a:buNone/>
            </a:pPr>
            <a:r>
              <a:rPr lang="ru-RU" sz="2800" dirty="0" smtClean="0"/>
              <a:t>		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, SiO</a:t>
            </a:r>
            <a:r>
              <a:rPr lang="en-US" sz="2800" baseline="-25000" dirty="0"/>
              <a:t>2</a:t>
            </a:r>
            <a:r>
              <a:rPr lang="en-US" sz="2800" dirty="0" smtClean="0"/>
              <a:t>, SO</a:t>
            </a:r>
            <a:r>
              <a:rPr lang="en-US" sz="2800" baseline="-25000" dirty="0"/>
              <a:t>2</a:t>
            </a:r>
            <a:r>
              <a:rPr lang="en-US" sz="2800" dirty="0" smtClean="0"/>
              <a:t>.</a:t>
            </a:r>
          </a:p>
          <a:p>
            <a:pPr marL="45720" indent="0">
              <a:buNone/>
            </a:pPr>
            <a:r>
              <a:rPr lang="ru-RU" sz="2800" dirty="0" smtClean="0"/>
              <a:t>Дайте названия всем веществам.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en-US" sz="3600" dirty="0" smtClean="0"/>
              <a:t>N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3</a:t>
            </a:r>
            <a:r>
              <a:rPr lang="ru-RU" sz="3600" dirty="0" smtClean="0"/>
              <a:t> оксид </a:t>
            </a:r>
            <a:r>
              <a:rPr lang="ru-RU" sz="3600" dirty="0" smtClean="0"/>
              <a:t>азота(</a:t>
            </a:r>
            <a:r>
              <a:rPr lang="en-US" sz="3600" dirty="0" smtClean="0"/>
              <a:t>III</a:t>
            </a:r>
            <a:r>
              <a:rPr lang="ru-RU" sz="3600" dirty="0" smtClean="0"/>
              <a:t>) </a:t>
            </a:r>
            <a:r>
              <a:rPr lang="ru-RU" sz="3600" dirty="0" smtClean="0"/>
              <a:t>- </a:t>
            </a:r>
            <a:r>
              <a:rPr lang="en-US" sz="3600" dirty="0" smtClean="0"/>
              <a:t>HNO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ru-RU" sz="3600" dirty="0" smtClean="0"/>
              <a:t>азотистая </a:t>
            </a:r>
            <a:r>
              <a:rPr lang="ru-RU" sz="3600" dirty="0" smtClean="0"/>
              <a:t>кислота</a:t>
            </a:r>
            <a:endParaRPr lang="ru-RU" sz="3600" baseline="-25000" dirty="0" smtClean="0"/>
          </a:p>
          <a:p>
            <a:pPr marL="45720" indent="0">
              <a:buNone/>
            </a:pPr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r>
              <a:rPr lang="ru-RU" sz="3600" baseline="-25000" dirty="0" smtClean="0"/>
              <a:t>   </a:t>
            </a:r>
            <a:r>
              <a:rPr lang="ru-RU" sz="3600" dirty="0" smtClean="0"/>
              <a:t>оксид </a:t>
            </a:r>
            <a:r>
              <a:rPr lang="ru-RU" sz="3600" dirty="0" smtClean="0"/>
              <a:t>углерода(</a:t>
            </a:r>
            <a:r>
              <a:rPr lang="en-US" sz="3600" dirty="0" smtClean="0"/>
              <a:t>IV</a:t>
            </a:r>
            <a:r>
              <a:rPr lang="ru-RU" sz="3600" dirty="0" smtClean="0"/>
              <a:t>) </a:t>
            </a:r>
            <a:r>
              <a:rPr lang="ru-RU" sz="3600" dirty="0" smtClean="0"/>
              <a:t>- 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ru-RU" sz="3600" dirty="0" smtClean="0"/>
              <a:t>С</a:t>
            </a:r>
            <a:r>
              <a:rPr lang="en-US" sz="3600" dirty="0" smtClean="0"/>
              <a:t>O</a:t>
            </a:r>
            <a:r>
              <a:rPr lang="ru-RU" sz="3600" baseline="-25000" dirty="0" smtClean="0"/>
              <a:t>3</a:t>
            </a:r>
            <a:r>
              <a:rPr lang="ru-RU" sz="3600" dirty="0"/>
              <a:t> </a:t>
            </a:r>
            <a:r>
              <a:rPr lang="ru-RU" sz="3600" dirty="0" smtClean="0"/>
              <a:t>угольная </a:t>
            </a:r>
            <a:r>
              <a:rPr lang="ru-RU" sz="3600" dirty="0"/>
              <a:t>кислота</a:t>
            </a:r>
            <a:endParaRPr lang="ru-RU" sz="3600" baseline="-25000" dirty="0" smtClean="0"/>
          </a:p>
          <a:p>
            <a:pPr marL="45720" indent="0">
              <a:buNone/>
            </a:pPr>
            <a:r>
              <a:rPr lang="en-US" sz="3600" dirty="0" smtClean="0"/>
              <a:t>P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5</a:t>
            </a:r>
            <a:r>
              <a:rPr lang="ru-RU" sz="3600" baseline="-25000" dirty="0" smtClean="0"/>
              <a:t>  </a:t>
            </a:r>
            <a:r>
              <a:rPr lang="ru-RU" sz="3600" dirty="0" smtClean="0"/>
              <a:t>оксид </a:t>
            </a:r>
            <a:r>
              <a:rPr lang="ru-RU" sz="3600" dirty="0" smtClean="0"/>
              <a:t>фосфора(</a:t>
            </a:r>
            <a:r>
              <a:rPr lang="en-US" sz="3600" dirty="0" smtClean="0"/>
              <a:t>V</a:t>
            </a:r>
            <a:r>
              <a:rPr lang="ru-RU" sz="3600" dirty="0"/>
              <a:t>) - </a:t>
            </a:r>
            <a:r>
              <a:rPr lang="en-US" sz="3600" dirty="0" smtClean="0"/>
              <a:t>H</a:t>
            </a:r>
            <a:r>
              <a:rPr lang="ru-RU" sz="3600" baseline="-25000" dirty="0" smtClean="0"/>
              <a:t>3</a:t>
            </a:r>
            <a:r>
              <a:rPr lang="en-US" sz="3600" dirty="0" smtClean="0"/>
              <a:t>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 </a:t>
            </a:r>
            <a:r>
              <a:rPr lang="ru-RU" sz="3600" dirty="0" smtClean="0"/>
              <a:t>фосфорная к-та</a:t>
            </a:r>
            <a:endParaRPr lang="ru-RU" sz="3600" baseline="-25000" dirty="0" smtClean="0"/>
          </a:p>
          <a:p>
            <a:pPr marL="45720" indent="0">
              <a:buNone/>
            </a:pPr>
            <a:r>
              <a:rPr lang="en-US" sz="3600" dirty="0" smtClean="0"/>
              <a:t>SiO</a:t>
            </a:r>
            <a:r>
              <a:rPr lang="en-US" sz="3600" baseline="-25000" dirty="0" smtClean="0"/>
              <a:t>2</a:t>
            </a:r>
            <a:r>
              <a:rPr lang="ru-RU" sz="3600" baseline="-25000" dirty="0" smtClean="0"/>
              <a:t>   </a:t>
            </a:r>
            <a:r>
              <a:rPr lang="ru-RU" sz="3600" dirty="0" smtClean="0"/>
              <a:t>оксид кремния </a:t>
            </a:r>
            <a:r>
              <a:rPr lang="ru-RU" sz="3600" dirty="0"/>
              <a:t>(</a:t>
            </a:r>
            <a:r>
              <a:rPr lang="en-US" sz="3600" dirty="0"/>
              <a:t>IV</a:t>
            </a:r>
            <a:r>
              <a:rPr lang="ru-RU" sz="3600" dirty="0"/>
              <a:t>) - 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SiO</a:t>
            </a:r>
            <a:r>
              <a:rPr lang="ru-RU" sz="3600" baseline="-25000" dirty="0"/>
              <a:t>3</a:t>
            </a:r>
            <a:r>
              <a:rPr lang="en-US" sz="3600" dirty="0"/>
              <a:t> </a:t>
            </a:r>
            <a:r>
              <a:rPr lang="ru-RU" sz="3600" dirty="0" smtClean="0"/>
              <a:t>кремниевая к-та</a:t>
            </a:r>
            <a:endParaRPr lang="ru-RU" sz="3600" baseline="-25000" dirty="0" smtClean="0"/>
          </a:p>
          <a:p>
            <a:pPr marL="45720" indent="0">
              <a:buNone/>
            </a:pPr>
            <a:r>
              <a:rPr lang="en-US" sz="3600" dirty="0" smtClean="0"/>
              <a:t>SO</a:t>
            </a:r>
            <a:r>
              <a:rPr lang="en-US" sz="3600" baseline="-25000" dirty="0" smtClean="0"/>
              <a:t>2</a:t>
            </a:r>
            <a:r>
              <a:rPr lang="ru-RU" sz="3600" baseline="-25000" dirty="0" smtClean="0"/>
              <a:t>    </a:t>
            </a:r>
            <a:r>
              <a:rPr lang="ru-RU" sz="3600" dirty="0" smtClean="0"/>
              <a:t>оксид серы </a:t>
            </a:r>
            <a:r>
              <a:rPr lang="ru-RU" sz="3600" dirty="0"/>
              <a:t>(</a:t>
            </a:r>
            <a:r>
              <a:rPr lang="en-US" sz="3600" dirty="0"/>
              <a:t>IV</a:t>
            </a:r>
            <a:r>
              <a:rPr lang="ru-RU" sz="3600" dirty="0"/>
              <a:t>) -  </a:t>
            </a:r>
            <a:r>
              <a:rPr lang="ru-RU" sz="3600" dirty="0" smtClean="0"/>
              <a:t>    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SO</a:t>
            </a:r>
            <a:r>
              <a:rPr lang="ru-RU" sz="3600" baseline="-25000" dirty="0"/>
              <a:t>3</a:t>
            </a:r>
            <a:r>
              <a:rPr lang="en-US" sz="3600" dirty="0"/>
              <a:t> </a:t>
            </a:r>
            <a:r>
              <a:rPr lang="ru-RU" sz="3600" dirty="0" smtClean="0"/>
              <a:t>	сернистая </a:t>
            </a:r>
            <a:r>
              <a:rPr lang="ru-RU" sz="3600" dirty="0" smtClean="0"/>
              <a:t>к-та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65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ВОССТАНОВЛЕНИЕ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315200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домашней работы</a:t>
            </a:r>
          </a:p>
          <a:p>
            <a:pPr marL="45720" indent="0">
              <a:buNone/>
            </a:pPr>
            <a:endParaRPr lang="ru-RU" sz="2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sz="2200" dirty="0" smtClean="0"/>
              <a:t>№ 4</a:t>
            </a:r>
            <a:r>
              <a:rPr lang="en-US" sz="2200" dirty="0" smtClean="0"/>
              <a:t>  </a:t>
            </a:r>
            <a:r>
              <a:rPr lang="ru-RU" sz="2200" dirty="0" smtClean="0"/>
              <a:t>Вычислите количество вещества, соответствующее:</a:t>
            </a:r>
          </a:p>
          <a:p>
            <a:pPr marL="45720" indent="0">
              <a:buNone/>
            </a:pPr>
            <a:r>
              <a:rPr lang="ru-RU" sz="2200" dirty="0" smtClean="0"/>
              <a:t>а) 490 г серной кислоты </a:t>
            </a:r>
            <a:r>
              <a:rPr lang="en-US" sz="2200" dirty="0" smtClean="0"/>
              <a:t>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SO</a:t>
            </a:r>
            <a:r>
              <a:rPr lang="ru-RU" sz="2200" baseline="-25000" dirty="0" smtClean="0"/>
              <a:t>4</a:t>
            </a:r>
            <a:endParaRPr lang="ru-RU" sz="2200" dirty="0" smtClean="0"/>
          </a:p>
          <a:p>
            <a:pPr marL="45720" indent="0">
              <a:buNone/>
            </a:pPr>
            <a:r>
              <a:rPr lang="ru-RU" sz="2200" dirty="0" smtClean="0"/>
              <a:t>б) 9,8 г</a:t>
            </a:r>
            <a:r>
              <a:rPr lang="en-US" sz="2200" dirty="0" smtClean="0"/>
              <a:t> </a:t>
            </a:r>
            <a:r>
              <a:rPr lang="ru-RU" sz="2200" dirty="0" smtClean="0"/>
              <a:t>фосфорной кислоты </a:t>
            </a:r>
            <a:r>
              <a:rPr lang="en-US" sz="2200" dirty="0"/>
              <a:t>H</a:t>
            </a:r>
            <a:r>
              <a:rPr lang="ru-RU" sz="2200" baseline="-25000" dirty="0"/>
              <a:t>3</a:t>
            </a:r>
            <a:r>
              <a:rPr lang="en-US" sz="2200" dirty="0"/>
              <a:t>PO</a:t>
            </a:r>
            <a:r>
              <a:rPr lang="en-US" sz="2200" baseline="-25000" dirty="0"/>
              <a:t>4</a:t>
            </a:r>
            <a:r>
              <a:rPr lang="en-US" sz="2200" dirty="0"/>
              <a:t> </a:t>
            </a:r>
            <a:endParaRPr lang="ru-RU" sz="2200" dirty="0" smtClean="0"/>
          </a:p>
          <a:p>
            <a:pPr marL="45720" indent="0">
              <a:buNone/>
            </a:pPr>
            <a:endParaRPr lang="ru-RU" sz="2200" dirty="0"/>
          </a:p>
          <a:p>
            <a:pPr marL="45720" indent="0">
              <a:buNone/>
            </a:pP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Решение:</a:t>
            </a:r>
          </a:p>
          <a:p>
            <a:pPr marL="45720" indent="0">
              <a:buNone/>
            </a:pPr>
            <a:r>
              <a:rPr lang="ru-RU" sz="2200" dirty="0"/>
              <a:t>а) </a:t>
            </a:r>
            <a:r>
              <a:rPr lang="ru-RU" sz="2200" dirty="0" smtClean="0"/>
              <a:t>М (</a:t>
            </a:r>
            <a:r>
              <a:rPr lang="en-US" sz="2200" dirty="0"/>
              <a:t>H</a:t>
            </a:r>
            <a:r>
              <a:rPr lang="en-US" sz="2200" baseline="-25000" dirty="0"/>
              <a:t>2</a:t>
            </a:r>
            <a:r>
              <a:rPr lang="en-US" sz="2200" dirty="0"/>
              <a:t>SO</a:t>
            </a:r>
            <a:r>
              <a:rPr lang="ru-RU" sz="2200" baseline="-25000" dirty="0" smtClean="0"/>
              <a:t>4</a:t>
            </a:r>
            <a:r>
              <a:rPr lang="ru-RU" sz="2200" dirty="0" smtClean="0"/>
              <a:t>) = 98 г/моль</a:t>
            </a:r>
          </a:p>
          <a:p>
            <a:pPr marL="45720" indent="0">
              <a:buNone/>
            </a:pPr>
            <a:r>
              <a:rPr lang="en-US" sz="2200" dirty="0" smtClean="0"/>
              <a:t>n = m/M;		n = 490/98 = 5 </a:t>
            </a:r>
            <a:r>
              <a:rPr lang="ru-RU" sz="2200" dirty="0" smtClean="0"/>
              <a:t>моль</a:t>
            </a:r>
          </a:p>
          <a:p>
            <a:pPr marL="45720" indent="0">
              <a:buNone/>
            </a:pPr>
            <a:r>
              <a:rPr lang="ru-RU" sz="2200" dirty="0" smtClean="0"/>
              <a:t>б</a:t>
            </a:r>
            <a:r>
              <a:rPr lang="en-US" sz="2200" dirty="0" smtClean="0"/>
              <a:t>) </a:t>
            </a:r>
            <a:r>
              <a:rPr lang="ru-RU" sz="2200" dirty="0"/>
              <a:t>М </a:t>
            </a:r>
            <a:r>
              <a:rPr lang="ru-RU" sz="2200" dirty="0" smtClean="0"/>
              <a:t>(</a:t>
            </a:r>
            <a:r>
              <a:rPr lang="en-US" sz="2200" dirty="0"/>
              <a:t>H</a:t>
            </a:r>
            <a:r>
              <a:rPr lang="ru-RU" sz="2200" baseline="-25000" dirty="0"/>
              <a:t>3</a:t>
            </a:r>
            <a:r>
              <a:rPr lang="en-US" sz="2200" dirty="0" smtClean="0"/>
              <a:t>PO</a:t>
            </a:r>
            <a:r>
              <a:rPr lang="en-US" sz="2200" baseline="-25000" dirty="0" smtClean="0"/>
              <a:t>4</a:t>
            </a:r>
            <a:r>
              <a:rPr lang="ru-RU" sz="2200" dirty="0" smtClean="0"/>
              <a:t>) </a:t>
            </a:r>
            <a:r>
              <a:rPr lang="ru-RU" sz="2200" dirty="0"/>
              <a:t>= 98 г/моль</a:t>
            </a:r>
          </a:p>
          <a:p>
            <a:pPr marL="45720" indent="0">
              <a:buNone/>
            </a:pPr>
            <a:r>
              <a:rPr lang="en-US" sz="2200" dirty="0"/>
              <a:t>n = m/M;		n = </a:t>
            </a:r>
            <a:r>
              <a:rPr lang="en-US" sz="2200" dirty="0" smtClean="0"/>
              <a:t>9,8/98 </a:t>
            </a:r>
            <a:r>
              <a:rPr lang="en-US" sz="2200" dirty="0"/>
              <a:t>= </a:t>
            </a:r>
            <a:r>
              <a:rPr lang="en-US" sz="2200" dirty="0" smtClean="0"/>
              <a:t>0,1 </a:t>
            </a:r>
            <a:r>
              <a:rPr lang="ru-RU" sz="2200" dirty="0"/>
              <a:t>моль</a:t>
            </a:r>
          </a:p>
          <a:p>
            <a:pPr marL="4572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53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ВОССТАНОВЛЕНИЕ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315200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200" dirty="0" smtClean="0"/>
              <a:t>В тетрадях: выписать отдельно оксиды, основания, кислоты. Дать им названия.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  K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KOH,  SO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Fe(OH)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FeO,  N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Cu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Cu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 P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Ca(OH)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NaCl,  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Mg(NO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HCl,  NaOH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1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ВОССТАНОВЛЕНИЕ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703" y="1340768"/>
            <a:ext cx="7315200" cy="7200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200" dirty="0" smtClean="0"/>
              <a:t>В тетрадях: выписать отдельно оксиды, основания, кислоты. Дать им названия.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2160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ОКСИДЫ</a:t>
            </a:r>
          </a:p>
          <a:p>
            <a:endParaRPr lang="ru-RU" dirty="0" smtClean="0"/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FeO 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43139" y="2276872"/>
            <a:ext cx="21602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ОСНОВАНИЯ</a:t>
            </a:r>
          </a:p>
          <a:p>
            <a:endParaRPr lang="ru-RU" dirty="0" smtClean="0"/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Fe(OH)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Ca(OH)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NaOH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2276872"/>
            <a:ext cx="216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КИСЛОТЫ</a:t>
            </a:r>
          </a:p>
          <a:p>
            <a:endParaRPr lang="ru-RU" dirty="0"/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HCl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815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3152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ВОССТАНОВЛЕНИЕ ЗНАНИЙ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315200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200" dirty="0" smtClean="0"/>
              <a:t>В тетрадях: выписать отдельно оксиды, основания, кислоты. Дать им названия.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lnSpc>
                <a:spcPct val="150000"/>
              </a:lnSpc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 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2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32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KOH,  SO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Fe(OH)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FeO,  N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en-US" sz="32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</a:t>
            </a:r>
            <a:r>
              <a:rPr lang="en-US" sz="32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Cu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 P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Ca(OH)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H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Mg(NO</a:t>
            </a:r>
            <a:r>
              <a:rPr lang="en-US" sz="32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2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HCl,  NaOH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7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1"/>
            <a:ext cx="73152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СОЛИ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394" y="1412776"/>
            <a:ext cx="7315200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сложные вещества, состоящие из ионов металлов и кислотных остатков.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989" y="3370783"/>
            <a:ext cx="2786062" cy="285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2" y="3404518"/>
            <a:ext cx="2819002" cy="2819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4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72007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СОСТАВЛЕНИЕ ФОРМУЛЫ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315200" cy="4667200"/>
          </a:xfrm>
        </p:spPr>
        <p:txBody>
          <a:bodyPr>
            <a:normAutofit fontScale="92500"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Записываем «половинки» молекулы рядом, например для сульфида алюминия</a:t>
            </a:r>
          </a:p>
          <a:p>
            <a:pPr marL="4572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Обозначаем заряды ионов (см. таблицу растворимости)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en-US" sz="3200" baseline="6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aseline="6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Находим НОК (наименьшее общее кратное) числовых значений зарядов: </a:t>
            </a:r>
          </a:p>
          <a:p>
            <a:pPr marL="45720" indent="0"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чисел 3 и 2 – это 6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Находим индексы, разделив НОК на соответствующий заряд иона</a:t>
            </a:r>
          </a:p>
          <a:p>
            <a:pPr marL="45720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ru-RU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2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87</TotalTime>
  <Words>431</Words>
  <Application>Microsoft Office PowerPoint</Application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СОЛИ </vt:lpstr>
      <vt:lpstr>ВОССТАНОВЛЕНИЕ ЗНАНИЙ</vt:lpstr>
      <vt:lpstr>ВОССТАНОВЛЕНИЕ ЗНАНИЙ</vt:lpstr>
      <vt:lpstr>ВОССТАНОВЛЕНИЕ ЗНАНИЙ</vt:lpstr>
      <vt:lpstr>ВОССТАНОВЛЕНИЕ ЗНАНИЙ</vt:lpstr>
      <vt:lpstr>ВОССТАНОВЛЕНИЕ ЗНАНИЙ</vt:lpstr>
      <vt:lpstr>ВОССТАНОВЛЕНИЕ ЗНАНИЙ</vt:lpstr>
      <vt:lpstr>СОЛИ</vt:lpstr>
      <vt:lpstr>СОСТАВЛЕНИЕ ФОРМУЛЫ</vt:lpstr>
      <vt:lpstr>СОСТАВЛЕНИЕ ФОРМУЛЫ</vt:lpstr>
      <vt:lpstr>НОМЕНКЛАТУРА СОЛЕЙ</vt:lpstr>
      <vt:lpstr>НОМЕНКЛАТУРА СОЛЕЙ</vt:lpstr>
      <vt:lpstr>§ 21 (с. 107-109), № 1 (с. 113)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СОЛИ </dc:title>
  <dc:creator>Наташа</dc:creator>
  <cp:lastModifiedBy>Наташа</cp:lastModifiedBy>
  <cp:revision>10</cp:revision>
  <dcterms:created xsi:type="dcterms:W3CDTF">2013-12-22T06:50:44Z</dcterms:created>
  <dcterms:modified xsi:type="dcterms:W3CDTF">2013-12-22T08:28:28Z</dcterms:modified>
</cp:coreProperties>
</file>