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1ADD3-7649-4AB1-BCB0-6FCE35DAC608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07E14-4D88-42B8-A408-FE02D8E2A6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4345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Основы </a:t>
            </a:r>
            <a:r>
              <a:rPr lang="ru-RU" sz="3600" b="1" dirty="0" err="1" smtClean="0">
                <a:solidFill>
                  <a:srgbClr val="7030A0"/>
                </a:solidFill>
              </a:rPr>
              <a:t>цветоведения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/>
              <a:t>Основы </a:t>
            </a:r>
            <a:r>
              <a:rPr lang="ru-RU" sz="2400" b="1" i="1" dirty="0" err="1" smtClean="0"/>
              <a:t>цветоведения</a:t>
            </a:r>
            <a:r>
              <a:rPr lang="ru-RU" sz="2400" b="1" dirty="0" smtClean="0"/>
              <a:t>- важным моментом в живописи является изучение цвета в пространстве. Мы не будем останавливаться на физических характеристиках цвета, не будем разбирать принципы </a:t>
            </a:r>
            <a:r>
              <a:rPr lang="ru-RU" sz="2400" b="1" dirty="0" err="1" smtClean="0"/>
              <a:t>аддативного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субстрактивного</a:t>
            </a:r>
            <a:r>
              <a:rPr lang="ru-RU" sz="2400" b="1" dirty="0" smtClean="0"/>
              <a:t> синтеза и углубляться в изучение синтеза цветовых потоков. Не будем сравнивать оптический синтез и синтез красок. Это не является нашей задачей. Наша задача заключается в том, что- бы выделить все основное, первостепенное, не углубляясь в научные исследования. Основы </a:t>
            </a:r>
            <a:r>
              <a:rPr lang="ru-RU" sz="2400" b="1" dirty="0" err="1" smtClean="0"/>
              <a:t>цветоведения</a:t>
            </a:r>
            <a:r>
              <a:rPr lang="ru-RU" sz="2400" b="1" dirty="0" smtClean="0"/>
              <a:t> именно для художников- вот что нам нужно. Единственным замечанием будет то, что для работы над изучением материала нам нужны будут хорошие краски. Для изучения </a:t>
            </a:r>
            <a:r>
              <a:rPr lang="ru-RU" sz="2400" b="1" dirty="0" err="1" smtClean="0"/>
              <a:t>цветоведения</a:t>
            </a:r>
            <a:r>
              <a:rPr lang="ru-RU" sz="2400" b="1" dirty="0" smtClean="0"/>
              <a:t> нужна гуашь хорошего качества. </a:t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Основных цветов есть три</a:t>
            </a:r>
            <a:r>
              <a:rPr lang="ru-RU" sz="2800" b="1" dirty="0" smtClean="0"/>
              <a:t>, и все остальные цвета можно получить путем смешения основных при различном пропорциональном их соотношении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7687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Спектральный круг</a:t>
            </a:r>
            <a:r>
              <a:rPr lang="ru-RU" sz="2800" dirty="0" smtClean="0"/>
              <a:t>. Проще считать, что основных цветов спектра есть двенадцать: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12976"/>
            <a:ext cx="33432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3356992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Все спектральные цвета называются хроматическими.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725144"/>
            <a:ext cx="37261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Все остальные цвета получаются путем смешения основных.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Серый белый и черный называются ахроматическими:</a:t>
            </a:r>
            <a:br>
              <a:rPr lang="ru-RU" sz="2800" b="1" dirty="0" smtClean="0"/>
            </a:br>
            <a:endParaRPr lang="ru-RU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7776864" cy="244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u="sng" dirty="0" err="1" smtClean="0">
                <a:solidFill>
                  <a:srgbClr val="FF0000"/>
                </a:solidFill>
              </a:rPr>
              <a:t>Взаимодополнительными</a:t>
            </a:r>
            <a:r>
              <a:rPr lang="ru-RU" sz="2800" u="sng" dirty="0" smtClean="0">
                <a:solidFill>
                  <a:srgbClr val="FF0000"/>
                </a:solidFill>
              </a:rPr>
              <a:t> цветами </a:t>
            </a:r>
            <a:r>
              <a:rPr lang="ru-RU" sz="2800" dirty="0" smtClean="0"/>
              <a:t>являются противоположно расположенные цвета в спектре. Они </a:t>
            </a:r>
            <a:r>
              <a:rPr lang="ru-RU" sz="2800" dirty="0" err="1" smtClean="0"/>
              <a:t>друг-друга</a:t>
            </a:r>
            <a:r>
              <a:rPr lang="ru-RU" sz="2800" dirty="0" smtClean="0"/>
              <a:t> дополняют, </a:t>
            </a:r>
            <a:r>
              <a:rPr lang="ru-RU" sz="2800" dirty="0" err="1" smtClean="0"/>
              <a:t>то-есть</a:t>
            </a:r>
            <a:r>
              <a:rPr lang="ru-RU" sz="2800" dirty="0" smtClean="0"/>
              <a:t>, когда </a:t>
            </a:r>
            <a:r>
              <a:rPr lang="ru-RU" sz="2800" dirty="0" err="1" smtClean="0"/>
              <a:t>взаимодополнительные</a:t>
            </a:r>
            <a:r>
              <a:rPr lang="ru-RU" sz="2800" dirty="0" smtClean="0"/>
              <a:t> цвета расположены рядом, то они усиливают друг друга, </a:t>
            </a:r>
            <a:r>
              <a:rPr lang="ru-RU" sz="2800" u="sng" dirty="0" smtClean="0"/>
              <a:t>"зажигают". </a:t>
            </a:r>
            <a:br>
              <a:rPr lang="ru-RU" sz="2800" u="sng" dirty="0" smtClean="0"/>
            </a:br>
            <a:endParaRPr lang="ru-RU" sz="2800" u="sng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33432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635896" y="2822159"/>
            <a:ext cx="532859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Например,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 нас есть вот такой невзрачный тусклый фиолетовый цвет: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74" name="Picture 2" descr="http://paintmaster.ru/image/vzaimodopolnitelniye-tsvet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212976"/>
            <a:ext cx="1728192" cy="4762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91880" y="3933056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если к нему добавить </a:t>
            </a:r>
            <a:r>
              <a:rPr lang="ru-RU" sz="2400" dirty="0" err="1" smtClean="0"/>
              <a:t>взаимодополнительный</a:t>
            </a:r>
            <a:r>
              <a:rPr lang="ru-RU" sz="2400" dirty="0" smtClean="0"/>
              <a:t> цвет, то он заиграет и заискрится. Смотрите: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301208"/>
            <a:ext cx="25202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5805264"/>
            <a:ext cx="25922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7544" y="6211669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НО при смешении таких цветов всегда получается серый. 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</a:t>
            </a:r>
            <a:r>
              <a:rPr lang="ru-RU" sz="3200" b="1" dirty="0" smtClean="0"/>
              <a:t>сновные характеристики цвета:</a:t>
            </a:r>
            <a:endParaRPr lang="ru-RU" sz="3200" b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862554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1.Название цвета- так называемый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цветовой тон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434" name="Picture 2" descr="http://paintmaster.ru/image/tsvetovedeniye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052736"/>
            <a:ext cx="1224136" cy="47625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528" y="166567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2.Светлота-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тон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436" name="Picture 4" descr="http://paintmaster.ru/image/tsvetovedeniye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00808"/>
            <a:ext cx="476250" cy="476250"/>
          </a:xfrm>
          <a:prstGeom prst="rect">
            <a:avLst/>
          </a:prstGeom>
          <a:noFill/>
        </p:spPr>
      </p:pic>
      <p:pic>
        <p:nvPicPr>
          <p:cNvPr id="18437" name="Picture 5" descr="http://paintmaster.ru/image/tsvetovedeniye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923928" y="1700808"/>
            <a:ext cx="534690" cy="476250"/>
          </a:xfrm>
          <a:prstGeom prst="rect">
            <a:avLst/>
          </a:prstGeom>
          <a:noFill/>
        </p:spPr>
      </p:pic>
      <p:pic>
        <p:nvPicPr>
          <p:cNvPr id="18438" name="Picture 6" descr="http://paintmaster.ru/image/tsvetovedeniye-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700808"/>
            <a:ext cx="648072" cy="476250"/>
          </a:xfrm>
          <a:prstGeom prst="rect">
            <a:avLst/>
          </a:prstGeom>
          <a:noFill/>
        </p:spPr>
      </p:pic>
      <p:pic>
        <p:nvPicPr>
          <p:cNvPr id="18439" name="Picture 7" descr="http://paintmaster.ru/image/tsvetovedeniye-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700808"/>
            <a:ext cx="476250" cy="47625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79512" y="232855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3.Насыщенность- напряжение, чистота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какова насыщенность цвета, насколько он чист, сколько его. </a:t>
            </a:r>
          </a:p>
        </p:txBody>
      </p:sp>
      <p:pic>
        <p:nvPicPr>
          <p:cNvPr id="18441" name="Picture 9" descr="http://paintmaster.ru/image/tsvetovedeniye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420888"/>
            <a:ext cx="476250" cy="476250"/>
          </a:xfrm>
          <a:prstGeom prst="rect">
            <a:avLst/>
          </a:prstGeom>
          <a:noFill/>
        </p:spPr>
      </p:pic>
      <p:pic>
        <p:nvPicPr>
          <p:cNvPr id="18442" name="Picture 10" descr="http://paintmaster.ru/image/tsvetovedeniye-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420888"/>
            <a:ext cx="476250" cy="476250"/>
          </a:xfrm>
          <a:prstGeom prst="rect">
            <a:avLst/>
          </a:prstGeom>
          <a:noFill/>
        </p:spPr>
      </p:pic>
      <p:pic>
        <p:nvPicPr>
          <p:cNvPr id="18443" name="Picture 11" descr="http://paintmaster.ru/image/tsvetovedeniye-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420888"/>
            <a:ext cx="476250" cy="476250"/>
          </a:xfrm>
          <a:prstGeom prst="rect">
            <a:avLst/>
          </a:prstGeom>
          <a:noFill/>
        </p:spPr>
      </p:pic>
      <p:pic>
        <p:nvPicPr>
          <p:cNvPr id="18444" name="Picture 12" descr="http://paintmaster.ru/image/tsvetovedeniye-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2420888"/>
            <a:ext cx="476250" cy="476250"/>
          </a:xfrm>
          <a:prstGeom prst="rect">
            <a:avLst/>
          </a:prstGeom>
          <a:noFill/>
        </p:spPr>
      </p:pic>
      <p:pic>
        <p:nvPicPr>
          <p:cNvPr id="18445" name="Picture 13" descr="http://paintmaster.ru/image/tsvetovedeniye-7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2420888"/>
            <a:ext cx="47625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Светлый цвет удаляясь темнеет </a:t>
            </a:r>
            <a:endParaRPr lang="ru-RU" sz="32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7344816" cy="69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126876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/>
              <a:t>Т</a:t>
            </a:r>
            <a:r>
              <a:rPr lang="ru-RU" sz="3200" b="1" dirty="0" smtClean="0"/>
              <a:t>емный- светлеет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72008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63691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По насыщенности цвет удаляясь гаснет, слабеет</a:t>
            </a:r>
            <a:endParaRPr lang="ru-RU" sz="3200" b="1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140968"/>
            <a:ext cx="80648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3861048"/>
            <a:ext cx="864096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По </a:t>
            </a:r>
            <a:r>
              <a:rPr lang="ru-RU" sz="2800" b="1" dirty="0" err="1" smtClean="0"/>
              <a:t>теплохолодности</a:t>
            </a:r>
            <a:r>
              <a:rPr lang="ru-RU" sz="2800" b="1" dirty="0" smtClean="0"/>
              <a:t>- холодные цвета удаляясь будут теплеть</a:t>
            </a:r>
            <a:br>
              <a:rPr lang="ru-RU" sz="2800" b="1" dirty="0" smtClean="0"/>
            </a:br>
            <a:endParaRPr lang="ru-RU" sz="2000" b="1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797152"/>
            <a:ext cx="82809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1520" y="5661248"/>
            <a:ext cx="3744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теплые- холоднеть</a:t>
            </a:r>
            <a:endParaRPr lang="ru-RU" sz="2800" b="1" dirty="0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6165304"/>
            <a:ext cx="640871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 свету цвет светлее, в тени слабее и распределяется по полутонам:</a:t>
            </a:r>
            <a:endParaRPr lang="ru-RU" sz="2800" b="1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41682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73448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4077072"/>
            <a:ext cx="8964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По </a:t>
            </a:r>
            <a:r>
              <a:rPr lang="ru-RU" sz="2800" b="1" dirty="0" err="1" smtClean="0"/>
              <a:t>теплохолодности</a:t>
            </a:r>
            <a:r>
              <a:rPr lang="ru-RU" sz="2800" b="1" dirty="0" smtClean="0"/>
              <a:t>- если вы свет выбрали теплый, то тени будут холодными. Если свет холодный, то тени будут теплыми. Теплый свет удаляясь будет холоднеть, холодный- теплеть. Теплая тень удаляясь будет холоднеть, холодная теплеть. Цвет в тени по насыщенности зажигается.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427984" cy="586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572000" y="1556792"/>
            <a:ext cx="457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По </a:t>
            </a:r>
            <a:r>
              <a:rPr lang="ru-RU" sz="2800" b="1" dirty="0" err="1" smtClean="0"/>
              <a:t>теплохолодности</a:t>
            </a:r>
            <a:r>
              <a:rPr lang="ru-RU" sz="2800" b="1" dirty="0" smtClean="0"/>
              <a:t>- если вы свет выбрали теплый, то тени будут холодными. Если свет холодный, то тени будут теплыми. Теплый свет удаляясь будет холоднеть, холодный- теплеть. Теплая тень удаляясь будет холоднеть, холодная теплеть. Цвет в тени по насыщенности зажигается.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355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Римма</dc:creator>
  <cp:lastModifiedBy>Римма</cp:lastModifiedBy>
  <cp:revision>7</cp:revision>
  <dcterms:created xsi:type="dcterms:W3CDTF">2012-03-01T15:48:38Z</dcterms:created>
  <dcterms:modified xsi:type="dcterms:W3CDTF">2012-03-01T16:55:10Z</dcterms:modified>
</cp:coreProperties>
</file>