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D75CE-A068-487F-BDE5-FC2831267A76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4331-C8B7-4C6D-A194-0CC8A13591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D75CE-A068-487F-BDE5-FC2831267A76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4331-C8B7-4C6D-A194-0CC8A13591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D75CE-A068-487F-BDE5-FC2831267A76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4331-C8B7-4C6D-A194-0CC8A13591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D75CE-A068-487F-BDE5-FC2831267A76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4331-C8B7-4C6D-A194-0CC8A13591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D75CE-A068-487F-BDE5-FC2831267A76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4331-C8B7-4C6D-A194-0CC8A13591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D75CE-A068-487F-BDE5-FC2831267A76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4331-C8B7-4C6D-A194-0CC8A13591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D75CE-A068-487F-BDE5-FC2831267A76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4331-C8B7-4C6D-A194-0CC8A13591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D75CE-A068-487F-BDE5-FC2831267A76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4331-C8B7-4C6D-A194-0CC8A13591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D75CE-A068-487F-BDE5-FC2831267A76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4331-C8B7-4C6D-A194-0CC8A13591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D75CE-A068-487F-BDE5-FC2831267A76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4331-C8B7-4C6D-A194-0CC8A13591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D75CE-A068-487F-BDE5-FC2831267A76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ED24331-C8B7-4C6D-A194-0CC8A13591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62D75CE-A068-487F-BDE5-FC2831267A76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ED24331-C8B7-4C6D-A194-0CC8A135918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создание ситуации успеха в классе</a:t>
            </a: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214818"/>
            <a:ext cx="7854696" cy="76631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Классный руководитель 5 класса ФГКОУ СОШ №167 Петросова Т. 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35719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14942" y="857232"/>
            <a:ext cx="3586130" cy="2000264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/>
              <a:t>Привлечение учащихся к участию в общешкольных мероприятиях, соревнованиях и олимпиадах </a:t>
            </a:r>
            <a:endParaRPr lang="ru-RU" sz="2000" dirty="0"/>
          </a:p>
        </p:txBody>
      </p:sp>
      <p:pic>
        <p:nvPicPr>
          <p:cNvPr id="4" name="Рисунок 3" descr="STP632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85728"/>
            <a:ext cx="3000364" cy="2250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STP632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04" y="2714620"/>
            <a:ext cx="3428992" cy="2571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getIma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7818" y="3714752"/>
            <a:ext cx="3524243" cy="2643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21431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85794"/>
            <a:ext cx="4500594" cy="5429288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/>
              <a:t>Проведение тематических классных часов: «Наш классный коллектив», «Толерантность в жизни каждого из нас», «Дружба», «Кем я стану в будущем».</a:t>
            </a:r>
          </a:p>
          <a:p>
            <a:pPr algn="just"/>
            <a:r>
              <a:rPr lang="ru-RU" sz="2000" dirty="0" smtClean="0"/>
              <a:t>Еженедельное подведение итогов учебной деятельности класса.</a:t>
            </a:r>
          </a:p>
          <a:p>
            <a:pPr algn="just"/>
            <a:r>
              <a:rPr lang="ru-RU" sz="2000" dirty="0" smtClean="0"/>
              <a:t>Индивидуальные беседы с детьми на тему взаимоотношений в классе, улучшения  качества обучения  и дисциплины.</a:t>
            </a:r>
          </a:p>
          <a:p>
            <a:pPr algn="just"/>
            <a:r>
              <a:rPr lang="ru-RU" sz="2000" dirty="0" smtClean="0"/>
              <a:t>Привлечение учащихся к участию во внеурочных занятиях и творческих кружках</a:t>
            </a:r>
            <a:endParaRPr lang="ru-RU" sz="2000" dirty="0"/>
          </a:p>
        </p:txBody>
      </p:sp>
      <p:pic>
        <p:nvPicPr>
          <p:cNvPr id="4" name="Рисунок 3" descr="STP632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10259" y="0"/>
            <a:ext cx="3333741" cy="250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getImage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2" y="2571744"/>
            <a:ext cx="2595549" cy="1946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getImage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4572008"/>
            <a:ext cx="2571736" cy="1928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35719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28794" y="857232"/>
            <a:ext cx="4857784" cy="5467368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/>
              <a:t>Ситуация успеха особенно важна в работе с детьми, поведение которых осложнено целым рядом внешних и внутренних причин, поскольку позволяет снять у них агрессию, преодолеть изолированность и пассивность. Вместе с этим школьный учитель довольно часто сталкивается с другой проблемой  - когда благополучный и, в общем-то, успевающий ученик, считая, что успех ему гарантирован предыдущими заслугами, перестает прилагать усилия в учебе, пускает все на самотек. В подобном случае ситуация успеха, создаваемая педагогом, приобретает форму своеобразного слоеного пирога, где между слоями теста (между двумя ситуациями успеха) располагается начинка (ситуация неуспеха).</a:t>
            </a:r>
          </a:p>
          <a:p>
            <a:endParaRPr lang="ru-RU" dirty="0"/>
          </a:p>
        </p:txBody>
      </p:sp>
      <p:pic>
        <p:nvPicPr>
          <p:cNvPr id="4" name="Рисунок 3" descr="0_69232_99c856a6_X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4714884"/>
            <a:ext cx="1666875" cy="1666875"/>
          </a:xfrm>
          <a:prstGeom prst="rect">
            <a:avLst/>
          </a:prstGeom>
        </p:spPr>
      </p:pic>
      <p:pic>
        <p:nvPicPr>
          <p:cNvPr id="5" name="Рисунок 4" descr="2901621-8364799b4540c38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68" y="714356"/>
            <a:ext cx="1809750" cy="1590675"/>
          </a:xfrm>
          <a:prstGeom prst="rect">
            <a:avLst/>
          </a:prstGeom>
        </p:spPr>
      </p:pic>
      <p:pic>
        <p:nvPicPr>
          <p:cNvPr id="6" name="Рисунок 5" descr="c172e1d8cdf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857232"/>
            <a:ext cx="1323975" cy="1190625"/>
          </a:xfrm>
          <a:prstGeom prst="rect">
            <a:avLst/>
          </a:prstGeom>
        </p:spPr>
      </p:pic>
      <p:pic>
        <p:nvPicPr>
          <p:cNvPr id="7" name="Рисунок 6" descr="cartoon_208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9454" y="3500438"/>
            <a:ext cx="2076450" cy="3086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115328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Ситуация успеха в учебно-воспитательном процессе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6000792" cy="514353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600" dirty="0" smtClean="0"/>
              <a:t>Главная задача современной школы – это раскрытие способностей каждого ученика, воспитание личности, готовой к жизни в высокотехнологичном, конкурентном мире. Ребенок, идя в школу, надеется добиться признания и рассчитывает заслужить любовь и уважение со стороны учителей и одноклассников. Крушение этого светлого оптимизма – самая серьезная проблема обучения. Ребенок приходит в школу преисполненный желания учиться. Почему же он теряет интерес к учебе? Виновата ли в этом школа и ее методы обучения? Какую роль при этом играет учитель? Может ли учитель сформировать интерес у учащихся к учебному процессу и при помощи чего? Чтобы ребенок с желанием ходил в школу и стремился самостоятельно добывать знания необходимо строить образовательный процесс, ориентируясь на создание наиболее оптимальных условий для развития личности ребёнка. Задача учителя – создать каждому учащемуся ситуацию успеха, помочь обрести уверенность в собственных силах, получить возможность самореализации, чтобы ребёнок был заинтересован в получении новых знаний, тогда будет происходить саморазвитие личности. </a:t>
            </a:r>
            <a:endParaRPr lang="ru-RU" sz="1600" dirty="0"/>
          </a:p>
        </p:txBody>
      </p:sp>
      <p:pic>
        <p:nvPicPr>
          <p:cNvPr id="4" name="Рисунок 3" descr="39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9393" y="1857364"/>
            <a:ext cx="2450799" cy="264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428604"/>
            <a:ext cx="8229600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100" b="1" dirty="0" smtClean="0"/>
              <a:t>Алгоритм создания ситуации успеха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71802" y="1571612"/>
            <a:ext cx="5715040" cy="4389120"/>
          </a:xfrm>
        </p:spPr>
        <p:txBody>
          <a:bodyPr/>
          <a:lstStyle/>
          <a:p>
            <a:pPr algn="just">
              <a:buNone/>
            </a:pPr>
            <a:r>
              <a:rPr lang="ru-RU" sz="2400" b="1" i="1" dirty="0" smtClean="0"/>
              <a:t>1. Снятие страха</a:t>
            </a:r>
            <a:endParaRPr lang="ru-RU" sz="2400" dirty="0" smtClean="0"/>
          </a:p>
          <a:p>
            <a:pPr algn="just">
              <a:buNone/>
            </a:pPr>
            <a:r>
              <a:rPr lang="ru-RU" sz="2400" dirty="0" smtClean="0"/>
              <a:t>Помогает преодолеть неуверенность в собственных силах, робость, боязнь самого дела и оценки окружающих.</a:t>
            </a:r>
          </a:p>
          <a:p>
            <a:pPr algn="just">
              <a:buNone/>
            </a:pPr>
            <a:r>
              <a:rPr lang="ru-RU" sz="2400" dirty="0" smtClean="0"/>
              <a:t>"Мы все пробуем и ищем, только так может что-то получиться". "Люди учатся на своих ошибках и находят другие способы решения". "Контрольная работа довольно легкая, этот материал мы с вами проходили".</a:t>
            </a:r>
          </a:p>
          <a:p>
            <a:endParaRPr lang="ru-RU" dirty="0"/>
          </a:p>
        </p:txBody>
      </p:sp>
      <p:pic>
        <p:nvPicPr>
          <p:cNvPr id="4" name="Рисунок 3" descr="0_5c40e_f541c3b4_M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20" y="2500306"/>
            <a:ext cx="2714644" cy="1928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71546"/>
            <a:ext cx="4643470" cy="521497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b="1" i="1" dirty="0" smtClean="0"/>
              <a:t>2. Авансирование успешного результата</a:t>
            </a:r>
            <a:endParaRPr lang="ru-RU" sz="2000" dirty="0" smtClean="0"/>
          </a:p>
          <a:p>
            <a:pPr algn="just">
              <a:buNone/>
            </a:pPr>
            <a:r>
              <a:rPr lang="ru-RU" sz="2000" dirty="0" smtClean="0"/>
              <a:t>Помогает учителю выразить свою твердую убежденность в том, что его ученик обязательно справиться с поставленной задачей. Это, в свою очередь, внушает ребенку уверенность  в свои силы и возможности.</a:t>
            </a:r>
          </a:p>
          <a:p>
            <a:pPr algn="just">
              <a:buNone/>
            </a:pPr>
            <a:r>
              <a:rPr lang="ru-RU" sz="2000" dirty="0" smtClean="0"/>
              <a:t>"У вас обязательно получится".</a:t>
            </a:r>
          </a:p>
          <a:p>
            <a:pPr algn="just">
              <a:buNone/>
            </a:pPr>
            <a:r>
              <a:rPr lang="ru-RU" sz="2000" dirty="0" smtClean="0"/>
              <a:t>"Я даже не сомневаюсь в успешном результате".</a:t>
            </a:r>
            <a:endParaRPr lang="ru-RU" sz="2000" dirty="0"/>
          </a:p>
        </p:txBody>
      </p:sp>
      <p:pic>
        <p:nvPicPr>
          <p:cNvPr id="4" name="Рисунок 3" descr="76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3750" y="1400605"/>
            <a:ext cx="2888778" cy="259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245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4876" y="1142984"/>
            <a:ext cx="3500462" cy="5429288"/>
          </a:xfrm>
        </p:spPr>
        <p:txBody>
          <a:bodyPr/>
          <a:lstStyle/>
          <a:p>
            <a:pPr algn="just">
              <a:buNone/>
            </a:pPr>
            <a:r>
              <a:rPr lang="ru-RU" sz="2000" b="1" i="1" dirty="0" smtClean="0"/>
              <a:t>3. Скрытое инструктирование ребенка </a:t>
            </a:r>
            <a:r>
              <a:rPr lang="ru-RU" sz="2000" dirty="0" smtClean="0"/>
              <a:t>в способах и формах совершения деятельности. Помогает ребенку избежать поражения.                                   Достигается путем намека, пожелания.</a:t>
            </a:r>
          </a:p>
          <a:p>
            <a:pPr algn="just">
              <a:buNone/>
            </a:pPr>
            <a:r>
              <a:rPr lang="ru-RU" sz="2000" dirty="0" smtClean="0"/>
              <a:t>"Возможно, лучше всего начать с....."</a:t>
            </a:r>
          </a:p>
          <a:p>
            <a:pPr algn="just">
              <a:buNone/>
            </a:pPr>
            <a:r>
              <a:rPr lang="ru-RU" sz="2000" dirty="0" smtClean="0"/>
              <a:t>"Выполняя работу, не забудьте о....."</a:t>
            </a:r>
          </a:p>
          <a:p>
            <a:endParaRPr lang="ru-RU" dirty="0"/>
          </a:p>
        </p:txBody>
      </p:sp>
      <p:pic>
        <p:nvPicPr>
          <p:cNvPr id="4" name="Рисунок 3" descr="12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071678"/>
            <a:ext cx="3828370" cy="2962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28575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928670"/>
            <a:ext cx="3500462" cy="4389120"/>
          </a:xfrm>
        </p:spPr>
        <p:txBody>
          <a:bodyPr/>
          <a:lstStyle/>
          <a:p>
            <a:pPr algn="just">
              <a:buNone/>
            </a:pPr>
            <a:r>
              <a:rPr lang="ru-RU" sz="2000" b="1" i="1" dirty="0" smtClean="0"/>
              <a:t>4. Внесение мотива.</a:t>
            </a:r>
            <a:endParaRPr lang="ru-RU" sz="2000" dirty="0" smtClean="0"/>
          </a:p>
          <a:p>
            <a:pPr algn="just">
              <a:buNone/>
            </a:pPr>
            <a:r>
              <a:rPr lang="ru-RU" sz="2000" dirty="0" smtClean="0"/>
              <a:t>Показывает ребенку ради чего, ради кого совершается данная деятельность, кому будет хорошо после выполнения.</a:t>
            </a:r>
          </a:p>
          <a:p>
            <a:pPr algn="just">
              <a:buNone/>
            </a:pPr>
            <a:r>
              <a:rPr lang="ru-RU" sz="2000" dirty="0" smtClean="0"/>
              <a:t>"Без твоей помощи твоим товарищам не справиться..."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Deti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1142984"/>
            <a:ext cx="3286148" cy="38862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21431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857232"/>
            <a:ext cx="4586262" cy="5429288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b="1" i="1" dirty="0" smtClean="0"/>
              <a:t>5. Персональная исключительность</a:t>
            </a:r>
            <a:r>
              <a:rPr lang="ru-RU" dirty="0" smtClean="0"/>
              <a:t>.</a:t>
            </a:r>
          </a:p>
          <a:p>
            <a:pPr algn="just">
              <a:buNone/>
            </a:pPr>
            <a:r>
              <a:rPr lang="ru-RU" dirty="0" smtClean="0"/>
              <a:t>Обозначает важность усилий ребенка в предстоящей или совершаемой деятельности.</a:t>
            </a:r>
          </a:p>
          <a:p>
            <a:pPr algn="just">
              <a:buNone/>
            </a:pPr>
            <a:r>
              <a:rPr lang="ru-RU" dirty="0" smtClean="0"/>
              <a:t>"Только ты и мог бы...."</a:t>
            </a:r>
          </a:p>
          <a:p>
            <a:pPr algn="just">
              <a:buNone/>
            </a:pPr>
            <a:r>
              <a:rPr lang="ru-RU" dirty="0" smtClean="0"/>
              <a:t>"Только тебе я и могу доверить..."</a:t>
            </a:r>
          </a:p>
          <a:p>
            <a:pPr algn="just">
              <a:buNone/>
            </a:pPr>
            <a:r>
              <a:rPr lang="ru-RU" dirty="0" smtClean="0"/>
              <a:t>"Ни к кому, кроме тебя, я не могу обратиться с этой просьбой..."</a:t>
            </a:r>
          </a:p>
          <a:p>
            <a:pPr algn="just">
              <a:buNone/>
            </a:pPr>
            <a:r>
              <a:rPr lang="ru-RU" b="1" i="1" dirty="0" smtClean="0"/>
              <a:t>6. Мобилизация активности или педагогическое внушение.</a:t>
            </a:r>
            <a:r>
              <a:rPr lang="ru-RU" dirty="0" smtClean="0"/>
              <a:t> Побуждает к выполнению конкретных действий.</a:t>
            </a:r>
          </a:p>
          <a:p>
            <a:pPr algn="just">
              <a:buNone/>
            </a:pPr>
            <a:r>
              <a:rPr lang="ru-RU" dirty="0" smtClean="0"/>
              <a:t>"Нам уже не терпится начать работу.. ." "Так хочется поскорее увидеть..."</a:t>
            </a:r>
            <a:endParaRPr lang="ru-RU" dirty="0"/>
          </a:p>
        </p:txBody>
      </p:sp>
      <p:pic>
        <p:nvPicPr>
          <p:cNvPr id="4" name="Рисунок 3" descr="previ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071546"/>
            <a:ext cx="2678913" cy="4762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5715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85860"/>
            <a:ext cx="4857784" cy="507209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b="1" i="1" dirty="0" smtClean="0"/>
              <a:t>7. Высокая оценка детали.</a:t>
            </a:r>
            <a:endParaRPr lang="ru-RU" sz="2000" dirty="0" smtClean="0"/>
          </a:p>
          <a:p>
            <a:pPr algn="just">
              <a:buNone/>
            </a:pPr>
            <a:r>
              <a:rPr lang="ru-RU" sz="2000" dirty="0" smtClean="0"/>
              <a:t>Помогает эмоционально пережить успех не результата в целом, а какой-то его отдельной детали. </a:t>
            </a:r>
          </a:p>
          <a:p>
            <a:pPr algn="just">
              <a:buNone/>
            </a:pPr>
            <a:r>
              <a:rPr lang="ru-RU" sz="2000" dirty="0" smtClean="0"/>
              <a:t>"Тебе особенно удалось то объяснение". </a:t>
            </a:r>
          </a:p>
          <a:p>
            <a:pPr algn="just">
              <a:buNone/>
            </a:pPr>
            <a:r>
              <a:rPr lang="ru-RU" sz="2000" dirty="0" smtClean="0"/>
              <a:t> "Больше всего мне в твоей работе понравилось..." </a:t>
            </a:r>
          </a:p>
          <a:p>
            <a:pPr algn="just">
              <a:buNone/>
            </a:pPr>
            <a:r>
              <a:rPr lang="ru-RU" sz="2000" dirty="0" smtClean="0"/>
              <a:t> "Наивысшей похвалы заслуживает эта часть твоей работы".</a:t>
            </a:r>
          </a:p>
          <a:p>
            <a:endParaRPr lang="ru-RU" dirty="0"/>
          </a:p>
        </p:txBody>
      </p:sp>
      <p:pic>
        <p:nvPicPr>
          <p:cNvPr id="4" name="Рисунок 3" descr="1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95" y="2857496"/>
            <a:ext cx="3071814" cy="2979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Создание </a:t>
            </a:r>
            <a:r>
              <a:rPr lang="ru-RU" dirty="0" smtClean="0"/>
              <a:t>ситуации успеха в 5 классе.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3757610" cy="4389120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/>
              <a:t>Организация ученического самоуправления в классе: староста класса, учебный сектор, трудовой сектор, культмассовый сектор, спортивный сектор, редколлегия класса.</a:t>
            </a:r>
          </a:p>
          <a:p>
            <a:pPr algn="just"/>
            <a:r>
              <a:rPr lang="ru-RU" sz="2000" dirty="0" smtClean="0"/>
              <a:t>Вступление класса в детскую организацию «</a:t>
            </a:r>
            <a:r>
              <a:rPr lang="ru-RU" sz="2000" dirty="0" err="1" smtClean="0"/>
              <a:t>Сталкер</a:t>
            </a:r>
            <a:r>
              <a:rPr lang="ru-RU" sz="2000" dirty="0" smtClean="0"/>
              <a:t>»</a:t>
            </a:r>
            <a:endParaRPr lang="ru-RU" sz="2000" dirty="0"/>
          </a:p>
        </p:txBody>
      </p:sp>
      <p:pic>
        <p:nvPicPr>
          <p:cNvPr id="4" name="Рисунок 3" descr="STP632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7686" y="1928802"/>
            <a:ext cx="4333905" cy="3250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88</TotalTime>
  <Words>708</Words>
  <Application>Microsoft Office PowerPoint</Application>
  <PresentationFormat>Экран (4:3)</PresentationFormat>
  <Paragraphs>39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создание ситуации успеха в классе</vt:lpstr>
      <vt:lpstr>Ситуация успеха в учебно-воспитательном процессе</vt:lpstr>
      <vt:lpstr>     Алгоритм создания ситуации успеха </vt:lpstr>
      <vt:lpstr>Слайд 4</vt:lpstr>
      <vt:lpstr>Слайд 5</vt:lpstr>
      <vt:lpstr>Слайд 6</vt:lpstr>
      <vt:lpstr>Слайд 7</vt:lpstr>
      <vt:lpstr>Слайд 8</vt:lpstr>
      <vt:lpstr> Создание ситуации успеха в 5 классе.</vt:lpstr>
      <vt:lpstr>Слайд 10</vt:lpstr>
      <vt:lpstr>Слайд 11</vt:lpstr>
      <vt:lpstr>Слайд 12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ситуации успеха в классе</dc:title>
  <dc:creator>Admin</dc:creator>
  <cp:lastModifiedBy>Admin</cp:lastModifiedBy>
  <cp:revision>8</cp:revision>
  <dcterms:created xsi:type="dcterms:W3CDTF">2013-12-29T15:00:48Z</dcterms:created>
  <dcterms:modified xsi:type="dcterms:W3CDTF">2013-12-29T16:47:25Z</dcterms:modified>
</cp:coreProperties>
</file>