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3" r:id="rId3"/>
    <p:sldId id="264" r:id="rId4"/>
    <p:sldId id="265" r:id="rId5"/>
    <p:sldId id="266" r:id="rId6"/>
    <p:sldId id="257" r:id="rId7"/>
    <p:sldId id="259" r:id="rId8"/>
    <p:sldId id="260" r:id="rId9"/>
    <p:sldId id="261" r:id="rId10"/>
    <p:sldId id="258" r:id="rId11"/>
    <p:sldId id="256" r:id="rId12"/>
    <p:sldId id="267" r:id="rId13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16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79B14-4D45-4279-8FB5-1795A3618DC4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C3132-C375-4708-B76D-0C7A07DFD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767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4AD36-D480-4630-A1DB-B55E81AE9E2C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364A-C160-4E45-8F15-A398591B85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364A-C160-4E45-8F15-A398591B85F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364A-C160-4E45-8F15-A398591B85F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364A-C160-4E45-8F15-A398591B85F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3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27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3952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12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2567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67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7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92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9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5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51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15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76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25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0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75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6FE4-C628-493A-92FD-862545E07B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AE33D4F-4DDD-461F-9722-DAE477D3A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30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67335"/>
            <a:ext cx="12192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Конспект логопедического занятия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МЯГКИЙ ЗНАК – ПОКАЗАТЕЛЬ МЯГКОСТИ СОГЛАСНЫХ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КОНЦЕ,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СЕРЕДИНЕ СЛОВА. РАЗДЕЛИТЕЛЬНЫЙ МЯГКИЙ ЗНАК.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2461" y="796066"/>
            <a:ext cx="405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 и провела </a:t>
            </a:r>
          </a:p>
          <a:p>
            <a:r>
              <a:rPr lang="ru-RU" dirty="0" smtClean="0"/>
              <a:t>учитель-логопед ГБОУ СОШ № 451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Богатырева Юлия Георгиевна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3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6" t="33569" r="4406" b="41490"/>
          <a:stretch/>
        </p:blipFill>
        <p:spPr>
          <a:xfrm>
            <a:off x="785308" y="785310"/>
            <a:ext cx="8844612" cy="51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61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6" t="9412" r="15841" b="21726"/>
          <a:stretch/>
        </p:blipFill>
        <p:spPr>
          <a:xfrm>
            <a:off x="2657140" y="2"/>
            <a:ext cx="6938682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708" y="455242"/>
            <a:ext cx="1482032" cy="1482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1724" y="3484903"/>
            <a:ext cx="1515565" cy="1515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3035" y="1580059"/>
            <a:ext cx="1491361" cy="1491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52533" y="4242686"/>
            <a:ext cx="1362050" cy="1362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2533" y="1723549"/>
            <a:ext cx="1705452" cy="1705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9667" y="5019907"/>
            <a:ext cx="1838095" cy="16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9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492" y="860612"/>
            <a:ext cx="8100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IV.</a:t>
            </a:r>
            <a:r>
              <a:rPr lang="ru-RU" sz="2400" dirty="0" smtClean="0"/>
              <a:t> Заключительная </a:t>
            </a:r>
            <a:r>
              <a:rPr lang="ru-RU" sz="2400" dirty="0"/>
              <a:t>часть</a:t>
            </a:r>
          </a:p>
          <a:p>
            <a:r>
              <a:rPr lang="ru-RU" sz="2400" dirty="0"/>
              <a:t>Логопед</a:t>
            </a:r>
            <a:r>
              <a:rPr lang="ru-RU" sz="2400" dirty="0" smtClean="0"/>
              <a:t>:     </a:t>
            </a:r>
            <a:r>
              <a:rPr lang="ru-RU" sz="2400" dirty="0"/>
              <a:t>- </a:t>
            </a:r>
            <a:r>
              <a:rPr lang="ru-RU" sz="2400" dirty="0" smtClean="0"/>
              <a:t>О </a:t>
            </a:r>
            <a:r>
              <a:rPr lang="ru-RU" sz="2400" dirty="0"/>
              <a:t>чем мы говорили сегодня на уроке?</a:t>
            </a:r>
          </a:p>
          <a:p>
            <a:r>
              <a:rPr lang="ru-RU" sz="2400" dirty="0"/>
              <a:t>                   - Ч</a:t>
            </a:r>
            <a:r>
              <a:rPr lang="ru-RU" sz="2400" dirty="0" smtClean="0"/>
              <a:t>то </a:t>
            </a:r>
            <a:r>
              <a:rPr lang="ru-RU" sz="2400" dirty="0"/>
              <a:t>нового вы узнали на уроке?</a:t>
            </a:r>
          </a:p>
          <a:p>
            <a:r>
              <a:rPr lang="ru-RU" sz="2400" dirty="0"/>
              <a:t>                   - </a:t>
            </a:r>
            <a:r>
              <a:rPr lang="ru-RU" sz="2400" dirty="0" smtClean="0"/>
              <a:t>Понравился </a:t>
            </a:r>
            <a:r>
              <a:rPr lang="ru-RU" sz="2400" dirty="0"/>
              <a:t>ли вам урок?</a:t>
            </a:r>
          </a:p>
        </p:txBody>
      </p:sp>
    </p:spTree>
    <p:extLst>
      <p:ext uri="{BB962C8B-B14F-4D97-AF65-F5344CB8AC3E}">
        <p14:creationId xmlns:p14="http://schemas.microsoft.com/office/powerpoint/2010/main" xmlns="" val="19586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7130" y="-4771120"/>
            <a:ext cx="1058552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941" y="1859340"/>
            <a:ext cx="88750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Логопедическая тема</a:t>
            </a:r>
            <a:r>
              <a:rPr lang="ru-RU" sz="2400" dirty="0"/>
              <a:t>: Развитие </a:t>
            </a:r>
            <a:r>
              <a:rPr lang="ru-RU" sz="2400" dirty="0" err="1" smtClean="0"/>
              <a:t>звуко</a:t>
            </a:r>
            <a:r>
              <a:rPr lang="ru-RU" sz="2400" dirty="0" smtClean="0"/>
              <a:t>–буквенного </a:t>
            </a:r>
            <a:r>
              <a:rPr lang="ru-RU" sz="2400" dirty="0"/>
              <a:t>анализа и  синтеза.</a:t>
            </a:r>
          </a:p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Грамматическая тема</a:t>
            </a:r>
            <a:r>
              <a:rPr lang="ru-RU" sz="2400" dirty="0"/>
              <a:t>: Мягкий знак – показатель мягкости согласных. Разделительный мягкий знак.</a:t>
            </a:r>
          </a:p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Лексическая тема</a:t>
            </a:r>
            <a:r>
              <a:rPr lang="ru-RU" sz="2400" dirty="0"/>
              <a:t>: знакомство со словами иностранного происхождения с разделительным мягким знаком.</a:t>
            </a:r>
          </a:p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sz="2400" dirty="0"/>
              <a:t>: Устранение смешанной формы </a:t>
            </a:r>
            <a:r>
              <a:rPr lang="ru-RU" sz="2400" dirty="0" err="1" smtClean="0"/>
              <a:t>дисграфии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( </a:t>
            </a:r>
            <a:r>
              <a:rPr lang="ru-RU" sz="2400" dirty="0" err="1"/>
              <a:t>дисграфии</a:t>
            </a:r>
            <a:r>
              <a:rPr lang="ru-RU" sz="2400" dirty="0"/>
              <a:t> на почве нарушения языкового анализа и синтеза, акустической </a:t>
            </a:r>
            <a:r>
              <a:rPr lang="ru-RU" sz="2400" dirty="0" err="1"/>
              <a:t>дисграфии</a:t>
            </a:r>
            <a:r>
              <a:rPr lang="ru-RU" sz="2400" dirty="0"/>
              <a:t>) на материале слов различной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9415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398033"/>
            <a:ext cx="11639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err="1"/>
              <a:t>Межпредметные</a:t>
            </a:r>
            <a:r>
              <a:rPr lang="ru-RU" sz="1600" u="sng" dirty="0"/>
              <a:t> связи</a:t>
            </a:r>
            <a:r>
              <a:rPr lang="ru-RU" sz="1600" dirty="0"/>
              <a:t>: сформированные УУД находят применение на уроках русского языка, литературы, математики, окружающего мира.</a:t>
            </a:r>
          </a:p>
          <a:p>
            <a:r>
              <a:rPr lang="ru-RU" sz="1600" u="sng" dirty="0" err="1"/>
              <a:t>Метапредметные</a:t>
            </a:r>
            <a:r>
              <a:rPr lang="ru-RU" sz="1600" u="sng" dirty="0"/>
              <a:t> св</a:t>
            </a:r>
            <a:r>
              <a:rPr lang="ru-RU" sz="1600" dirty="0"/>
              <a:t>язи: формирование </a:t>
            </a:r>
            <a:r>
              <a:rPr lang="ru-RU" sz="1600" dirty="0" smtClean="0"/>
              <a:t>мировоззрения</a:t>
            </a:r>
            <a:r>
              <a:rPr lang="ru-RU" sz="1600" dirty="0"/>
              <a:t>, способов мышления и деятельности, формирование действия по алгоритму для решения учебной задачи.</a:t>
            </a:r>
          </a:p>
          <a:p>
            <a:r>
              <a:rPr lang="ru-RU" sz="1600" i="1" u="sng" dirty="0"/>
              <a:t>Задачи</a:t>
            </a:r>
            <a:r>
              <a:rPr lang="ru-RU" sz="1600" dirty="0"/>
              <a:t>:</a:t>
            </a:r>
          </a:p>
          <a:p>
            <a:r>
              <a:rPr lang="ru-RU" sz="1600" dirty="0"/>
              <a:t>Образовательные:</a:t>
            </a:r>
          </a:p>
          <a:p>
            <a:r>
              <a:rPr lang="ru-RU" sz="1600" dirty="0"/>
              <a:t>- формирование сложных форм </a:t>
            </a:r>
            <a:r>
              <a:rPr lang="ru-RU" sz="1600" dirty="0" err="1" smtClean="0"/>
              <a:t>звуко</a:t>
            </a:r>
            <a:r>
              <a:rPr lang="ru-RU" sz="1600" dirty="0" smtClean="0"/>
              <a:t>–буквенного </a:t>
            </a:r>
            <a:r>
              <a:rPr lang="ru-RU" sz="1600" dirty="0"/>
              <a:t>анализа и синтеза;</a:t>
            </a:r>
          </a:p>
          <a:p>
            <a:r>
              <a:rPr lang="ru-RU" sz="1600" dirty="0"/>
              <a:t>- развитие умения различать на слух твёрдые и мягкие фонемы;</a:t>
            </a:r>
          </a:p>
          <a:p>
            <a:r>
              <a:rPr lang="ru-RU" sz="1600" dirty="0"/>
              <a:t>- обучение умению обозначать мягкость согласных на письме с помощью буквы мягкий знак;</a:t>
            </a:r>
          </a:p>
          <a:p>
            <a:r>
              <a:rPr lang="ru-RU" sz="1600" dirty="0"/>
              <a:t>- обучение умению дифференцировать мягкий знак – показатель мягкости согласных и разделительный мягкий знак;</a:t>
            </a:r>
          </a:p>
          <a:p>
            <a:r>
              <a:rPr lang="ru-RU" sz="1600" dirty="0"/>
              <a:t>- обогащение словарного запаса;</a:t>
            </a:r>
          </a:p>
          <a:p>
            <a:r>
              <a:rPr lang="ru-RU" sz="1600" dirty="0"/>
              <a:t>- повторение словарных слов с буквой мягкий знак</a:t>
            </a:r>
          </a:p>
          <a:p>
            <a:r>
              <a:rPr lang="ru-RU" sz="1600" dirty="0"/>
              <a:t>Коррекционные:</a:t>
            </a:r>
          </a:p>
          <a:p>
            <a:r>
              <a:rPr lang="ru-RU" sz="1600" dirty="0"/>
              <a:t>- развитие речеслуховой, зрительной памяти;</a:t>
            </a:r>
          </a:p>
          <a:p>
            <a:r>
              <a:rPr lang="ru-RU" sz="1600" dirty="0"/>
              <a:t>- развитие слухового внимания;</a:t>
            </a:r>
          </a:p>
          <a:p>
            <a:r>
              <a:rPr lang="ru-RU" sz="1600" dirty="0"/>
              <a:t>- развитие логического и образного мышления (анализ, синтез, сравнение, обобщение);</a:t>
            </a:r>
          </a:p>
          <a:p>
            <a:r>
              <a:rPr lang="ru-RU" sz="1600" dirty="0"/>
              <a:t>Воспитательные:</a:t>
            </a:r>
          </a:p>
          <a:p>
            <a:r>
              <a:rPr lang="ru-RU" sz="1600" dirty="0"/>
              <a:t>- формирование аккуратности при работе с раздаточным материалом, интерактивной доской, при выполнении заданий в тетради;</a:t>
            </a:r>
          </a:p>
          <a:p>
            <a:r>
              <a:rPr lang="ru-RU" sz="1600" dirty="0"/>
              <a:t>формирование правильной осанки</a:t>
            </a:r>
          </a:p>
        </p:txBody>
      </p:sp>
    </p:spTree>
    <p:extLst>
      <p:ext uri="{BB962C8B-B14F-4D97-AF65-F5344CB8AC3E}">
        <p14:creationId xmlns:p14="http://schemas.microsoft.com/office/powerpoint/2010/main" xmlns="" val="24835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915" y="355002"/>
            <a:ext cx="8208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Ход занятия</a:t>
            </a:r>
          </a:p>
          <a:p>
            <a:r>
              <a:rPr lang="ru-RU" dirty="0" err="1" smtClean="0"/>
              <a:t>I.Организационный</a:t>
            </a:r>
            <a:r>
              <a:rPr lang="ru-RU" dirty="0" smtClean="0"/>
              <a:t> </a:t>
            </a:r>
            <a:r>
              <a:rPr lang="ru-RU" dirty="0"/>
              <a:t>момент.</a:t>
            </a:r>
          </a:p>
          <a:p>
            <a:r>
              <a:rPr lang="ru-RU" dirty="0"/>
              <a:t>Логопед: Здравствуйте, ребята! Работаем устно. Закончите предложения одним словом, подходящим по смыслу и в рифму, и вы сами догадаетесь о чем мы будем говорить на нашем занятии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551" y="2274837"/>
            <a:ext cx="83694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Без ключа ты мне поверь,</a:t>
            </a:r>
          </a:p>
          <a:p>
            <a:r>
              <a:rPr lang="ru-RU" dirty="0"/>
              <a:t>Не откроешь эту 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r>
              <a:rPr lang="ru-RU" dirty="0"/>
              <a:t>В ночь мороз, с утра капель,</a:t>
            </a:r>
          </a:p>
          <a:p>
            <a:r>
              <a:rPr lang="ru-RU" dirty="0"/>
              <a:t>Значит на дворе 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зубастых щук таясь,</a:t>
            </a:r>
          </a:p>
          <a:p>
            <a:r>
              <a:rPr lang="ru-RU" dirty="0"/>
              <a:t>Стороной проплыл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9380" y="1785148"/>
            <a:ext cx="1838095" cy="18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2855" y="3205121"/>
            <a:ext cx="1378040" cy="1378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8312" y="4715269"/>
            <a:ext cx="1838095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2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7893" y="505609"/>
            <a:ext cx="5132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II. </a:t>
            </a:r>
            <a:r>
              <a:rPr lang="ru-RU" sz="2400" dirty="0"/>
              <a:t>Вводная</a:t>
            </a:r>
            <a:r>
              <a:rPr lang="ru-RU" dirty="0"/>
              <a:t> </a:t>
            </a:r>
            <a:r>
              <a:rPr lang="ru-RU" sz="2400" dirty="0"/>
              <a:t>часть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245" y="967274"/>
            <a:ext cx="977870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Логопед: послушайте </a:t>
            </a:r>
            <a:r>
              <a:rPr lang="ru-RU" dirty="0" smtClean="0"/>
              <a:t>стихотворение:</a:t>
            </a:r>
            <a:endParaRPr lang="ru-RU" dirty="0"/>
          </a:p>
          <a:p>
            <a:pPr algn="ctr"/>
            <a:r>
              <a:rPr lang="ru-RU" sz="2800" dirty="0"/>
              <a:t>Мягкий знак, мягкий знак</a:t>
            </a:r>
          </a:p>
          <a:p>
            <a:pPr algn="ctr"/>
            <a:r>
              <a:rPr lang="ru-RU" sz="2800" dirty="0"/>
              <a:t>Без него нельзя никак.</a:t>
            </a:r>
          </a:p>
          <a:p>
            <a:pPr algn="ctr"/>
            <a:r>
              <a:rPr lang="ru-RU" sz="2800" dirty="0"/>
              <a:t>Без него не написать</a:t>
            </a:r>
          </a:p>
          <a:p>
            <a:pPr algn="ctr"/>
            <a:r>
              <a:rPr lang="ru-RU" sz="2800" i="1" dirty="0"/>
              <a:t>Тридцать, двадцать, десять, пять.</a:t>
            </a:r>
          </a:p>
          <a:p>
            <a:pPr algn="ctr"/>
            <a:r>
              <a:rPr lang="ru-RU" sz="2800" dirty="0"/>
              <a:t>Вместо </a:t>
            </a:r>
            <a:r>
              <a:rPr lang="ru-RU" sz="2800" i="1" dirty="0"/>
              <a:t>«есть», </a:t>
            </a:r>
            <a:r>
              <a:rPr lang="ru-RU" sz="2800" dirty="0"/>
              <a:t>напишем «</a:t>
            </a:r>
            <a:r>
              <a:rPr lang="ru-RU" sz="2800" i="1" dirty="0"/>
              <a:t>ест</a:t>
            </a:r>
            <a:r>
              <a:rPr lang="ru-RU" sz="2800" dirty="0"/>
              <a:t>»</a:t>
            </a:r>
          </a:p>
          <a:p>
            <a:pPr algn="ctr"/>
            <a:r>
              <a:rPr lang="ru-RU" sz="2800" dirty="0"/>
              <a:t>Станут « </a:t>
            </a:r>
            <a:r>
              <a:rPr lang="ru-RU" sz="2800" i="1" dirty="0"/>
              <a:t>пенками» «пеньки</a:t>
            </a:r>
            <a:r>
              <a:rPr lang="ru-RU" sz="2800" dirty="0"/>
              <a:t>»</a:t>
            </a:r>
          </a:p>
          <a:p>
            <a:pPr algn="ctr"/>
            <a:r>
              <a:rPr lang="ru-RU" sz="2800" dirty="0"/>
              <a:t>«</a:t>
            </a:r>
            <a:r>
              <a:rPr lang="ru-RU" sz="2800" i="1" dirty="0"/>
              <a:t>Уголками» «угольки</a:t>
            </a:r>
            <a:r>
              <a:rPr lang="ru-RU" sz="2800" dirty="0"/>
              <a:t>»,</a:t>
            </a:r>
          </a:p>
          <a:p>
            <a:pPr algn="ctr"/>
            <a:r>
              <a:rPr lang="ru-RU" sz="2800" dirty="0"/>
              <a:t>«</a:t>
            </a:r>
            <a:r>
              <a:rPr lang="ru-RU" sz="2800" i="1" dirty="0"/>
              <a:t>Банька» в «банку</a:t>
            </a:r>
            <a:r>
              <a:rPr lang="ru-RU" sz="2800" dirty="0"/>
              <a:t>» превратится</a:t>
            </a:r>
          </a:p>
          <a:p>
            <a:pPr algn="ctr"/>
            <a:r>
              <a:rPr lang="ru-RU" sz="2800" dirty="0"/>
              <a:t>Вот, что может получиться</a:t>
            </a:r>
          </a:p>
          <a:p>
            <a:pPr algn="ctr"/>
            <a:r>
              <a:rPr lang="ru-RU" sz="2800" dirty="0"/>
              <a:t>Если будем забывать</a:t>
            </a:r>
          </a:p>
          <a:p>
            <a:pPr algn="ctr"/>
            <a:r>
              <a:rPr lang="ru-RU" sz="2800" dirty="0"/>
              <a:t>Мягкий знак в словах писать.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6083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23" t="12051" r="14225" b="17933"/>
          <a:stretch/>
        </p:blipFill>
        <p:spPr>
          <a:xfrm rot="5400000">
            <a:off x="1836041" y="-695730"/>
            <a:ext cx="6314740" cy="84807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118335"/>
            <a:ext cx="768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Логопед: </a:t>
            </a:r>
            <a:r>
              <a:rPr lang="ru-RU" sz="1400" dirty="0" smtClean="0"/>
              <a:t>Вспомним </a:t>
            </a:r>
            <a:r>
              <a:rPr lang="ru-RU" sz="1400" dirty="0"/>
              <a:t>правило. Как обозначается мягкость согласных на письме?</a:t>
            </a:r>
          </a:p>
          <a:p>
            <a:r>
              <a:rPr lang="ru-RU" sz="1400" dirty="0"/>
              <a:t>Дети: </a:t>
            </a:r>
            <a:r>
              <a:rPr lang="ru-RU" sz="1400" dirty="0" smtClean="0"/>
              <a:t>Мягкость </a:t>
            </a:r>
            <a:r>
              <a:rPr lang="ru-RU" sz="1400" dirty="0"/>
              <a:t>согласных на письме обозначается при помощи буквы 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3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85" t="4235" r="2032" b="46981"/>
          <a:stretch/>
        </p:blipFill>
        <p:spPr>
          <a:xfrm>
            <a:off x="828339" y="204397"/>
            <a:ext cx="8541572" cy="59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0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4" t="15686" r="19939" b="11843"/>
          <a:stretch/>
        </p:blipFill>
        <p:spPr>
          <a:xfrm>
            <a:off x="2097743" y="0"/>
            <a:ext cx="57876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2626" y="398033"/>
            <a:ext cx="243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III. </a:t>
            </a:r>
            <a:r>
              <a:rPr lang="ru-RU" dirty="0" smtClean="0"/>
              <a:t>Основная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4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2" t="15844" r="28786" b="13725"/>
          <a:stretch/>
        </p:blipFill>
        <p:spPr>
          <a:xfrm>
            <a:off x="2581837" y="120485"/>
            <a:ext cx="5637007" cy="67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8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457</Words>
  <Application>Microsoft Office PowerPoint</Application>
  <PresentationFormat>Произвольный</PresentationFormat>
  <Paragraphs>67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GBOU #451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AntonovaYA</dc:creator>
  <cp:lastModifiedBy>12ц345е</cp:lastModifiedBy>
  <cp:revision>9</cp:revision>
  <dcterms:created xsi:type="dcterms:W3CDTF">2013-10-29T12:32:29Z</dcterms:created>
  <dcterms:modified xsi:type="dcterms:W3CDTF">2013-11-06T12:41:26Z</dcterms:modified>
</cp:coreProperties>
</file>