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7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76" r:id="rId10"/>
    <p:sldId id="272" r:id="rId11"/>
    <p:sldId id="277" r:id="rId12"/>
    <p:sldId id="278" r:id="rId13"/>
    <p:sldId id="273" r:id="rId14"/>
    <p:sldId id="274" r:id="rId15"/>
    <p:sldId id="275" r:id="rId16"/>
    <p:sldId id="279" r:id="rId17"/>
    <p:sldId id="280" r:id="rId18"/>
    <p:sldId id="282" r:id="rId19"/>
    <p:sldId id="289" r:id="rId20"/>
    <p:sldId id="288" r:id="rId21"/>
    <p:sldId id="286" r:id="rId22"/>
    <p:sldId id="281" r:id="rId23"/>
    <p:sldId id="287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221"/>
    <a:srgbClr val="B82C00"/>
    <a:srgbClr val="0060A8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92" autoAdjust="0"/>
    <p:restoredTop sz="92857" autoAdjust="0"/>
  </p:normalViewPr>
  <p:slideViewPr>
    <p:cSldViewPr>
      <p:cViewPr varScale="1">
        <p:scale>
          <a:sx n="68" d="100"/>
          <a:sy n="68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5.9753954305800126E-2"/>
          <c:y val="8.7912087912087933E-2"/>
          <c:w val="0.7750439367311126"/>
          <c:h val="0.7252747252747252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 нет</c:v>
                </c:pt>
              </c:strCache>
            </c:strRef>
          </c:tx>
          <c:cat>
            <c:strRef>
              <c:f>Sheet1!$B$1:$G$1</c:f>
              <c:strCache>
                <c:ptCount val="6"/>
                <c:pt idx="0">
                  <c:v> 5кл</c:v>
                </c:pt>
                <c:pt idx="1">
                  <c:v>6кл</c:v>
                </c:pt>
                <c:pt idx="2">
                  <c:v>7-а</c:v>
                </c:pt>
                <c:pt idx="3">
                  <c:v> 7-б</c:v>
                </c:pt>
                <c:pt idx="4">
                  <c:v>8-а</c:v>
                </c:pt>
                <c:pt idx="5">
                  <c:v>8-б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не уверен</c:v>
                </c:pt>
              </c:strCache>
            </c:strRef>
          </c:tx>
          <c:cat>
            <c:strRef>
              <c:f>Sheet1!$B$1:$G$1</c:f>
              <c:strCache>
                <c:ptCount val="6"/>
                <c:pt idx="0">
                  <c:v> 5кл</c:v>
                </c:pt>
                <c:pt idx="1">
                  <c:v>6кл</c:v>
                </c:pt>
                <c:pt idx="2">
                  <c:v>7-а</c:v>
                </c:pt>
                <c:pt idx="3">
                  <c:v> 7-б</c:v>
                </c:pt>
                <c:pt idx="4">
                  <c:v>8-а</c:v>
                </c:pt>
                <c:pt idx="5">
                  <c:v>8-б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59</c:v>
                </c:pt>
                <c:pt idx="1">
                  <c:v>78</c:v>
                </c:pt>
                <c:pt idx="2">
                  <c:v>50</c:v>
                </c:pt>
                <c:pt idx="3">
                  <c:v>93</c:v>
                </c:pt>
                <c:pt idx="4">
                  <c:v>54</c:v>
                </c:pt>
                <c:pt idx="5">
                  <c:v>67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да</c:v>
                </c:pt>
              </c:strCache>
            </c:strRef>
          </c:tx>
          <c:cat>
            <c:strRef>
              <c:f>Sheet1!$B$1:$G$1</c:f>
              <c:strCache>
                <c:ptCount val="6"/>
                <c:pt idx="0">
                  <c:v> 5кл</c:v>
                </c:pt>
                <c:pt idx="1">
                  <c:v>6кл</c:v>
                </c:pt>
                <c:pt idx="2">
                  <c:v>7-а</c:v>
                </c:pt>
                <c:pt idx="3">
                  <c:v> 7-б</c:v>
                </c:pt>
                <c:pt idx="4">
                  <c:v>8-а</c:v>
                </c:pt>
                <c:pt idx="5">
                  <c:v>8-б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36</c:v>
                </c:pt>
                <c:pt idx="1">
                  <c:v>22</c:v>
                </c:pt>
                <c:pt idx="2">
                  <c:v>43</c:v>
                </c:pt>
                <c:pt idx="3">
                  <c:v>7</c:v>
                </c:pt>
                <c:pt idx="4">
                  <c:v>46</c:v>
                </c:pt>
                <c:pt idx="5">
                  <c:v>22</c:v>
                </c:pt>
              </c:numCache>
            </c:numRef>
          </c:val>
        </c:ser>
        <c:axId val="80103296"/>
        <c:axId val="80104832"/>
      </c:barChart>
      <c:catAx>
        <c:axId val="8010329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104832"/>
        <c:crosses val="autoZero"/>
        <c:auto val="1"/>
        <c:lblAlgn val="ctr"/>
        <c:lblOffset val="100"/>
        <c:tickLblSkip val="1"/>
        <c:tickMarkSkip val="1"/>
      </c:catAx>
      <c:valAx>
        <c:axId val="8010483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10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13002406759264"/>
          <c:y val="0.36405105052448872"/>
          <c:w val="0.14586994124618691"/>
          <c:h val="0.50268248801684456"/>
        </c:manualLayout>
      </c:layout>
      <c:txPr>
        <a:bodyPr/>
        <a:lstStyle/>
        <a:p>
          <a:pPr>
            <a:defRPr sz="16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7.0411069658225023E-2"/>
          <c:y val="9.3537866988449472E-2"/>
          <c:w val="0.67467021637599744"/>
          <c:h val="0.7252747252747252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 нет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 5кл</c:v>
                </c:pt>
                <c:pt idx="1">
                  <c:v>6кл</c:v>
                </c:pt>
                <c:pt idx="2">
                  <c:v>7кл</c:v>
                </c:pt>
                <c:pt idx="3">
                  <c:v> 8кл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31</c:v>
                </c:pt>
                <c:pt idx="1">
                  <c:v>6</c:v>
                </c:pt>
                <c:pt idx="2">
                  <c:v>29</c:v>
                </c:pt>
                <c:pt idx="3">
                  <c:v>15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 да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 5кл</c:v>
                </c:pt>
                <c:pt idx="1">
                  <c:v>6кл</c:v>
                </c:pt>
                <c:pt idx="2">
                  <c:v>7кл</c:v>
                </c:pt>
                <c:pt idx="3">
                  <c:v> 8кл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69</c:v>
                </c:pt>
                <c:pt idx="1">
                  <c:v>94</c:v>
                </c:pt>
                <c:pt idx="2">
                  <c:v>71</c:v>
                </c:pt>
                <c:pt idx="3">
                  <c:v>85</c:v>
                </c:pt>
              </c:numCache>
            </c:numRef>
          </c:val>
        </c:ser>
        <c:axId val="98554240"/>
        <c:axId val="98555776"/>
      </c:barChart>
      <c:catAx>
        <c:axId val="9855424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555776"/>
        <c:crosses val="autoZero"/>
        <c:auto val="1"/>
        <c:lblAlgn val="ctr"/>
        <c:lblOffset val="100"/>
        <c:tickLblSkip val="1"/>
        <c:tickMarkSkip val="1"/>
      </c:catAx>
      <c:valAx>
        <c:axId val="9855577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55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19738823275265"/>
          <c:y val="0.318155883598503"/>
          <c:w val="0.12802642189864358"/>
          <c:h val="0.40228018372703472"/>
        </c:manualLayout>
      </c:layout>
      <c:txPr>
        <a:bodyPr/>
        <a:lstStyle/>
        <a:p>
          <a:pPr>
            <a:defRPr sz="1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Считают важным предмет ИЗО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считают важным предмет ИЗО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axId val="81368192"/>
        <c:axId val="81369728"/>
      </c:barChart>
      <c:catAx>
        <c:axId val="81368192"/>
        <c:scaling>
          <c:orientation val="minMax"/>
        </c:scaling>
        <c:axPos val="b"/>
        <c:tickLblPos val="nextTo"/>
        <c:crossAx val="81369728"/>
        <c:crosses val="autoZero"/>
        <c:auto val="1"/>
        <c:lblAlgn val="ctr"/>
        <c:lblOffset val="100"/>
      </c:catAx>
      <c:valAx>
        <c:axId val="81369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36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02763310918877"/>
          <c:y val="0.17068645377904271"/>
          <c:w val="0.33036282453959376"/>
          <c:h val="0.62273445382426174"/>
        </c:manualLayout>
      </c:layout>
      <c:txPr>
        <a:bodyPr/>
        <a:lstStyle/>
        <a:p>
          <a:pPr>
            <a:defRPr sz="1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5.948369520362437E-2"/>
          <c:y val="2.8804479022529261E-2"/>
          <c:w val="0.690850376426136"/>
          <c:h val="0.7494718357081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девочки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мальчики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</c:ser>
        <c:axId val="43420288"/>
        <c:axId val="103711104"/>
      </c:barChart>
      <c:catAx>
        <c:axId val="43420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711104"/>
        <c:crosses val="autoZero"/>
        <c:auto val="1"/>
        <c:lblAlgn val="ctr"/>
        <c:lblOffset val="100"/>
      </c:catAx>
      <c:valAx>
        <c:axId val="1037111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4202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5.2846190969458723E-2"/>
          <c:y val="5.8242971217023071E-2"/>
          <c:w val="0.7253469208731117"/>
          <c:h val="0.8033815318761315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девочки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мальчики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axId val="109505152"/>
        <c:axId val="109506944"/>
      </c:barChart>
      <c:catAx>
        <c:axId val="109505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506944"/>
        <c:crosses val="autoZero"/>
        <c:auto val="1"/>
        <c:lblAlgn val="ctr"/>
        <c:lblOffset val="100"/>
      </c:catAx>
      <c:valAx>
        <c:axId val="109506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50515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девочки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 да</c:v>
                </c:pt>
                <c:pt idx="1">
                  <c:v> 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мальчики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 да</c:v>
                </c:pt>
                <c:pt idx="1">
                  <c:v> 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axId val="109881216"/>
        <c:axId val="109882752"/>
      </c:barChart>
      <c:catAx>
        <c:axId val="109881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882752"/>
        <c:crosses val="autoZero"/>
        <c:auto val="1"/>
        <c:lblAlgn val="ctr"/>
        <c:lblOffset val="100"/>
      </c:catAx>
      <c:valAx>
        <c:axId val="1098827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88121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Хорошие успехи в рисовании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правое</c:v>
                </c:pt>
                <c:pt idx="1">
                  <c:v> левое</c:v>
                </c:pt>
                <c:pt idx="2">
                  <c:v> правое/левое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0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Средние успехи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правое</c:v>
                </c:pt>
                <c:pt idx="1">
                  <c:v> левое</c:v>
                </c:pt>
                <c:pt idx="2">
                  <c:v> правое/левое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72</c:v>
                </c:pt>
              </c:numCache>
            </c:numRef>
          </c:val>
        </c:ser>
        <c:axId val="109645824"/>
        <c:axId val="109648896"/>
      </c:barChart>
      <c:catAx>
        <c:axId val="109645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648896"/>
        <c:crosses val="autoZero"/>
        <c:auto val="1"/>
        <c:lblAlgn val="ctr"/>
        <c:lblOffset val="100"/>
      </c:catAx>
      <c:valAx>
        <c:axId val="109648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64582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0.83653</cdr:x>
      <cdr:y>0.1931</cdr:y>
    </cdr:from>
    <cdr:to>
      <cdr:x>0.98678</cdr:x>
      <cdr:y>0.64628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91127" y="3896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2011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0.77676</cdr:x>
      <cdr:y>0</cdr:y>
    </cdr:from>
    <cdr:to>
      <cdr:x>0.97411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80" y="-785818"/>
          <a:ext cx="108899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2014 год</a:t>
          </a:r>
          <a:endParaRPr lang="ru-RU" sz="2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0.15199</cdr:x>
      <cdr:y>0</cdr:y>
    </cdr:from>
    <cdr:to>
      <cdr:x>0.8717</cdr:x>
      <cdr:y>0.28571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3975" y="-1918895"/>
          <a:ext cx="2954747" cy="658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0.29787</cdr:x>
      <cdr:y>0.02</cdr:y>
    </cdr:from>
    <cdr:to>
      <cdr:x>0.76596</cdr:x>
      <cdr:y>0.276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0264" y="71438"/>
          <a:ext cx="314327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Умеете ли вы рисовать?</a:t>
          </a:r>
          <a:endParaRPr lang="ru-RU" sz="2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B10B0-F2AA-422C-9CBE-6AF10C7FC498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BFF1C-7BF0-49CD-A8F3-1F7519F58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FF1C-7BF0-49CD-A8F3-1F7519F58E2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69199-695E-4F3B-8A0F-A368F73100D4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638E5-5BA4-4EFC-B39D-FABF7F457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ersones.ru/person-3063.html" TargetMode="External"/><Relationship Id="rId13" Type="http://schemas.openxmlformats.org/officeDocument/2006/relationships/hyperlink" Target="http://persones.ru/person-3027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image" Target="../media/image1.gif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rsones.ru/person-2649.html" TargetMode="External"/><Relationship Id="rId11" Type="http://schemas.openxmlformats.org/officeDocument/2006/relationships/hyperlink" Target="http://persones.ru/person-2839.html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://persones.ru/person-3163.html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persones.ru/person-2603.html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1506" name="Picture 2" descr="F:\обои\paint-rainbow-tree-vector-material-dayan_15-568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636525"/>
            <a:ext cx="7429552" cy="57385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211601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60A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«Влияние занятий по рисованию на развитие школьника.»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60A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6143644"/>
            <a:ext cx="3200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6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Аннинская СОШ№6</a:t>
            </a:r>
            <a:endParaRPr lang="ru-RU" sz="16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580526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1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50809"/>
            <a:ext cx="1714512" cy="21071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0298" y="4929198"/>
            <a:ext cx="2857520" cy="830997"/>
          </a:xfrm>
          <a:prstGeom prst="rect">
            <a:avLst/>
          </a:prstGeom>
          <a:scene3d>
            <a:camera prst="isometricOffAxis2Right">
              <a:rot lat="1080000" lon="1860000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Иван Айвазовский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261" y="4143380"/>
            <a:ext cx="2529731" cy="461665"/>
          </a:xfrm>
          <a:prstGeom prst="rect">
            <a:avLst/>
          </a:prstGeom>
          <a:scene3d>
            <a:camera prst="isometricOffAxis2Right">
              <a:rot lat="1080000" lon="186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Михаил Врубель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571480"/>
            <a:ext cx="418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 Великие русские художники</a:t>
            </a:r>
            <a:endParaRPr lang="ru-RU" sz="24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Карл Павлович Брюллов / Karl Brullov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28701"/>
            <a:ext cx="2044401" cy="251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Right">
              <a:rot lat="1080000" lon="18600000" rev="0"/>
            </a:camera>
            <a:lightRig rig="threePt" dir="t"/>
          </a:scene3d>
        </p:spPr>
      </p:pic>
      <p:sp>
        <p:nvSpPr>
          <p:cNvPr id="12" name="Прямоугольник 11"/>
          <p:cNvSpPr/>
          <p:nvPr/>
        </p:nvSpPr>
        <p:spPr>
          <a:xfrm>
            <a:off x="214282" y="3538839"/>
            <a:ext cx="2310376" cy="461665"/>
          </a:xfrm>
          <a:prstGeom prst="rect">
            <a:avLst/>
          </a:prstGeom>
          <a:scene3d>
            <a:camera prst="isometricOffAxis2Right">
              <a:rot lat="1080000" lon="186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Карл Брюллов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ихаил Александрович Врубель / Mihail Vrubel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1357298"/>
            <a:ext cx="1765178" cy="273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Right">
              <a:rot lat="1080000" lon="18600000" rev="0"/>
            </a:camera>
            <a:lightRig rig="threePt" dir="t"/>
          </a:scene3d>
        </p:spPr>
      </p:pic>
      <p:pic>
        <p:nvPicPr>
          <p:cNvPr id="13" name="Рисунок 12" descr="Василий Иванович Суриков / Vasily Surikov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1785926"/>
            <a:ext cx="1762134" cy="2652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Right">
              <a:rot lat="1080000" lon="18600000" rev="0"/>
            </a:camera>
            <a:lightRig rig="threePt" dir="t"/>
          </a:scene3d>
        </p:spPr>
      </p:pic>
      <p:sp>
        <p:nvSpPr>
          <p:cNvPr id="14" name="Прямоугольник 13"/>
          <p:cNvSpPr/>
          <p:nvPr/>
        </p:nvSpPr>
        <p:spPr>
          <a:xfrm>
            <a:off x="1785918" y="4429132"/>
            <a:ext cx="2669129" cy="461665"/>
          </a:xfrm>
          <a:prstGeom prst="rect">
            <a:avLst/>
          </a:prstGeom>
          <a:scene3d>
            <a:camera prst="isometricOffAxis2Right">
              <a:rot lat="1080000" lon="186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Василий Суриков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65939" y="5324789"/>
            <a:ext cx="2320507" cy="461665"/>
          </a:xfrm>
          <a:prstGeom prst="rect">
            <a:avLst/>
          </a:prstGeom>
          <a:scene3d>
            <a:camera prst="isometricOffAxis2Right">
              <a:rot lat="1080000" lon="186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Исаак Левитан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2214554"/>
            <a:ext cx="1982387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Right">
              <a:rot lat="1080000" lon="18600000" rev="0"/>
            </a:camera>
            <a:lightRig rig="threePt" dir="t"/>
          </a:scene3d>
        </p:spPr>
      </p:pic>
      <p:sp>
        <p:nvSpPr>
          <p:cNvPr id="18" name="Прямоугольник 17"/>
          <p:cNvSpPr/>
          <p:nvPr/>
        </p:nvSpPr>
        <p:spPr>
          <a:xfrm>
            <a:off x="4786314" y="5753417"/>
            <a:ext cx="2464521" cy="461665"/>
          </a:xfrm>
          <a:prstGeom prst="rect">
            <a:avLst/>
          </a:prstGeom>
          <a:scene3d>
            <a:camera prst="isometricOffAxis2Right">
              <a:rot lat="1080000" lon="186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Валентин Серов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Исаак Ильич Левитан / Isaak Levitan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2428868"/>
            <a:ext cx="1901676" cy="2719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Right">
              <a:rot lat="1080000" lon="18600000" rev="0"/>
            </a:camera>
            <a:lightRig rig="threePt" dir="t"/>
          </a:scene3d>
        </p:spPr>
      </p:pic>
      <p:pic>
        <p:nvPicPr>
          <p:cNvPr id="17" name="Рисунок 16" descr="Валентин Александрович Серов / Valentin Serov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57818" y="2928934"/>
            <a:ext cx="2202665" cy="2643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Right">
              <a:rot lat="1080000" lon="18600000" rev="0"/>
            </a:camera>
            <a:lightRig rig="threePt" dir="t"/>
          </a:scene3d>
        </p:spPr>
      </p:pic>
      <p:pic>
        <p:nvPicPr>
          <p:cNvPr id="19" name="Рисунок 18" descr="Иван Иванович Шишкин / Ivan Shishkin">
            <a:hlinkClick r:id="rId15"/>
          </p:cNvPr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32034" y="3357571"/>
            <a:ext cx="2063758" cy="2786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Right">
              <a:rot lat="1080000" lon="18600000" rev="0"/>
            </a:camera>
            <a:lightRig rig="threePt" dir="t"/>
          </a:scene3d>
        </p:spPr>
      </p:pic>
      <p:sp>
        <p:nvSpPr>
          <p:cNvPr id="20" name="Прямоугольник 19"/>
          <p:cNvSpPr/>
          <p:nvPr/>
        </p:nvSpPr>
        <p:spPr>
          <a:xfrm>
            <a:off x="6335321" y="6039169"/>
            <a:ext cx="2308645" cy="461665"/>
          </a:xfrm>
          <a:prstGeom prst="rect">
            <a:avLst/>
          </a:prstGeom>
          <a:scene3d>
            <a:camera prst="isometricOffAxis2Right">
              <a:rot lat="1080000" lon="186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Иван Шишкин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6072206"/>
            <a:ext cx="2811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И многие другие…</a:t>
            </a:r>
            <a:endParaRPr lang="ru-RU" sz="24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  <p:bldP spid="16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2071670" y="1357298"/>
          <a:ext cx="664373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85918" y="571480"/>
            <a:ext cx="600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Рисуете ли вы самостоятельно дома?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7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1285852" y="1285860"/>
          <a:ext cx="6715171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571480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Сравнение самооценки девочек и мальчиков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4" name="Picture 3" descr="G:\картини про школу\D3epTfv_-b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28628"/>
            <a:ext cx="6000792" cy="64293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982873">
            <a:off x="4359167" y="3011806"/>
            <a:ext cx="1635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не умею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рисовать,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мне это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дано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esktop\дим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390680"/>
            <a:ext cx="4100490" cy="5467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17835" y="1599847"/>
            <a:ext cx="8258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dirty="0" smtClean="0">
                <a:solidFill>
                  <a:srgbClr val="B82C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5000" dirty="0">
              <a:solidFill>
                <a:srgbClr val="B82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4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40"/>
                            </p:stCondLst>
                            <p:childTnLst>
                              <p:par>
                                <p:cTn id="29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7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500042"/>
            <a:ext cx="5097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82C00"/>
                </a:solidFill>
                <a:latin typeface="Times New Roman" pitchFamily="18" charset="0"/>
                <a:cs typeface="Times New Roman" pitchFamily="18" charset="0"/>
              </a:rPr>
              <a:t>Рисунки учащихся одного возраста</a:t>
            </a:r>
            <a:endParaRPr lang="ru-RU" sz="2400" b="1" dirty="0">
              <a:solidFill>
                <a:srgbClr val="B82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DCIM\100SSCAM\SDC14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55484">
            <a:off x="832726" y="1254760"/>
            <a:ext cx="2602066" cy="1951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F:\DCIM\100SSCAM\SDC146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79994">
            <a:off x="5366634" y="1177157"/>
            <a:ext cx="2984566" cy="2238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F:\DCIM\100SSCAM\SDC146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88" y="4071942"/>
            <a:ext cx="2786050" cy="208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F:\DCIM\100SSCAM\SDC146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089802"/>
            <a:ext cx="2786050" cy="208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F:\DCIM\100SSCAM\SDC146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185583">
            <a:off x="3006135" y="1525797"/>
            <a:ext cx="2693152" cy="2019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00166" y="228599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42886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Тройка на уроках рисования в школе не означает отсутствие таланта, а, вероятнее, отсутствие "ключа от сейфа, в котором закрыт талант."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00166" y="785794"/>
            <a:ext cx="6000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5929330"/>
            <a:ext cx="311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Работать нужно еще!</a:t>
            </a:r>
            <a:endParaRPr lang="ru-RU" sz="24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DCIM\100SSCAM\SDC14662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20386295">
            <a:off x="1473125" y="1669004"/>
            <a:ext cx="2717038" cy="2807576"/>
          </a:xfrm>
          <a:prstGeom prst="rect">
            <a:avLst/>
          </a:prstGeom>
          <a:ln w="88900" cap="sq" cmpd="thickThin">
            <a:solidFill>
              <a:srgbClr val="0060A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F:\DCIM\100SSCAM\SDC14660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 rot="1800000">
            <a:off x="5130680" y="2566043"/>
            <a:ext cx="3287060" cy="2465295"/>
          </a:xfrm>
          <a:prstGeom prst="rect">
            <a:avLst/>
          </a:prstGeom>
          <a:ln w="88900" cap="sq" cmpd="thickThin">
            <a:solidFill>
              <a:srgbClr val="0060A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F:\DCIM\100SSCAM\SDC14661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 rot="5400000">
            <a:off x="2920000" y="2777124"/>
            <a:ext cx="3357554" cy="2518166"/>
          </a:xfrm>
          <a:prstGeom prst="rect">
            <a:avLst/>
          </a:prstGeom>
          <a:ln w="88900" cap="sq" cmpd="thickThin">
            <a:solidFill>
              <a:srgbClr val="0060A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F:\DCIM\100SSCAM\SDC14666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rot="20160002">
            <a:off x="1368932" y="1912579"/>
            <a:ext cx="3631257" cy="25854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28662" y="642918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Эксперимент по улучшению качества рисунка. </a:t>
            </a:r>
            <a:r>
              <a:rPr lang="en-US" sz="24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5572140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Научиться рисовать может любой человек независимо от возраста.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pic>
        <p:nvPicPr>
          <p:cNvPr id="5" name="Picture 4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1125538"/>
            <a:ext cx="46799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1196975"/>
            <a:ext cx="2808288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508625" y="1341438"/>
            <a:ext cx="2808288" cy="538162"/>
          </a:xfrm>
          <a:prstGeom prst="wedgeRectCallout">
            <a:avLst>
              <a:gd name="adj1" fmla="val -42370"/>
              <a:gd name="adj2" fmla="val 152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Правое полушарие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3850" y="785794"/>
            <a:ext cx="1366838" cy="576263"/>
          </a:xfrm>
          <a:prstGeom prst="wedgeRectCallout">
            <a:avLst>
              <a:gd name="adj1" fmla="val 78222"/>
              <a:gd name="adj2" fmla="val -1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8313" y="549275"/>
            <a:ext cx="82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i="1" dirty="0">
              <a:solidFill>
                <a:srgbClr val="990000"/>
              </a:solidFill>
              <a:latin typeface="Times New Roman" pitchFamily="18" charset="0"/>
            </a:endParaRPr>
          </a:p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Левое 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28596" y="3143248"/>
            <a:ext cx="1944687" cy="863600"/>
          </a:xfrm>
          <a:prstGeom prst="wedgeRectCallout">
            <a:avLst>
              <a:gd name="adj1" fmla="val 106569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</a:rPr>
              <a:t>Левое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полушарие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58888" y="279400"/>
            <a:ext cx="786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990000"/>
                </a:solidFill>
                <a:latin typeface="Times New Roman" pitchFamily="18" charset="0"/>
              </a:rPr>
              <a:t>Работа полушарий головного мозга </a:t>
            </a:r>
          </a:p>
          <a:p>
            <a:r>
              <a:rPr lang="ru-RU" b="1" dirty="0">
                <a:solidFill>
                  <a:srgbClr val="990000"/>
                </a:solidFill>
                <a:latin typeface="Times New Roman" pitchFamily="18" charset="0"/>
              </a:rPr>
              <a:t>                     в зависимости от вида деятельности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57421" y="4765675"/>
            <a:ext cx="65357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</a:rPr>
              <a:t>Если правое полушарие успевает до победы левого накопить необходимый багаж, то все в порядке.  Человек может стать  уникальным, неповторимым созданием, каковыми изначально задуманы все люди. 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57158" y="1646241"/>
            <a:ext cx="3743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</a:rPr>
              <a:t>воображение; </a:t>
            </a:r>
          </a:p>
          <a:p>
            <a:pPr>
              <a:buFontTx/>
              <a:buChar char="•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</a:rPr>
              <a:t>фантазия;  </a:t>
            </a:r>
          </a:p>
          <a:p>
            <a:pPr>
              <a:buFontTx/>
              <a:buChar char="•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</a:rPr>
              <a:t>понимание метафоры; </a:t>
            </a:r>
          </a:p>
          <a:p>
            <a:pPr>
              <a:buFontTx/>
              <a:buChar char="•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</a:rPr>
              <a:t>пространственная ориентация в целом;</a:t>
            </a:r>
          </a:p>
          <a:p>
            <a:pPr>
              <a:buFontTx/>
              <a:buChar char="•"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</a:rPr>
              <a:t>интуиция. </a:t>
            </a:r>
          </a:p>
        </p:txBody>
      </p:sp>
      <p:sp>
        <p:nvSpPr>
          <p:cNvPr id="14" name="AutoShape 14"/>
          <p:cNvSpPr>
            <a:spLocks/>
          </p:cNvSpPr>
          <p:nvPr/>
        </p:nvSpPr>
        <p:spPr bwMode="auto">
          <a:xfrm>
            <a:off x="3995738" y="1700213"/>
            <a:ext cx="215900" cy="2376487"/>
          </a:xfrm>
          <a:prstGeom prst="rightBrace">
            <a:avLst>
              <a:gd name="adj1" fmla="val 91728"/>
              <a:gd name="adj2" fmla="val 50000"/>
            </a:avLst>
          </a:prstGeom>
          <a:noFill/>
          <a:ln w="38100">
            <a:solidFill>
              <a:srgbClr val="BA02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427538" y="2852738"/>
            <a:ext cx="1152525" cy="0"/>
          </a:xfrm>
          <a:prstGeom prst="line">
            <a:avLst/>
          </a:prstGeom>
          <a:noFill/>
          <a:ln w="38100">
            <a:solidFill>
              <a:srgbClr val="BA02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427538" y="2349500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</a:rPr>
              <a:t>правое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B82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доминирующего полушария у учащихся хорошо рисующих, и учащихся, чей уровень ниже.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B82C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3108" y="1643050"/>
          <a:ext cx="6786610" cy="45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571480"/>
            <a:ext cx="399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Задания для эксперимента.</a:t>
            </a:r>
            <a:endParaRPr lang="ru-RU" sz="24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214422"/>
            <a:ext cx="729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Нарисовать колобка (простой, знакомый образ ).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3500438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324657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928802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простой образ четко возникал в сознании каждого, как только было дано задание.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F:\DCIM\100SSCAM\SDC14697.JPG"/>
          <p:cNvPicPr>
            <a:picLocks noChangeAspect="1" noChangeArrowheads="1"/>
          </p:cNvPicPr>
          <p:nvPr/>
        </p:nvPicPr>
        <p:blipFill>
          <a:blip r:embed="rId4">
            <a:lum bright="20000" contrast="10000"/>
          </a:blip>
          <a:srcRect/>
          <a:stretch>
            <a:fillRect/>
          </a:stretch>
        </p:blipFill>
        <p:spPr bwMode="auto">
          <a:xfrm>
            <a:off x="3714744" y="3102208"/>
            <a:ext cx="1715885" cy="189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5" name="Picture 1" descr="F:\DCIM\100SSCAM\SDC14699.JPG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071670" y="4357694"/>
            <a:ext cx="2143140" cy="208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F:\DCIM\100SSCAM\SDC14694.JPG"/>
          <p:cNvPicPr>
            <a:picLocks noChangeAspect="1" noChangeArrowheads="1"/>
          </p:cNvPicPr>
          <p:nvPr/>
        </p:nvPicPr>
        <p:blipFill>
          <a:blip r:embed="rId6">
            <a:lum bright="10000" contrast="30000"/>
          </a:blip>
          <a:srcRect/>
          <a:stretch>
            <a:fillRect/>
          </a:stretch>
        </p:blipFill>
        <p:spPr bwMode="auto">
          <a:xfrm>
            <a:off x="5143504" y="3857628"/>
            <a:ext cx="1928826" cy="1891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F:\DCIM\100SSCAM\SDC14703.JPG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715140" y="4500570"/>
            <a:ext cx="217420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571480"/>
            <a:ext cx="399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Задания для эксперимента.</a:t>
            </a:r>
            <a:endParaRPr lang="ru-RU" sz="24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428736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285860"/>
            <a:ext cx="7775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Нарисовать звездолет (знакомый, но более сложный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образ).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285992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242886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Воспроизводить образ затруднялись многие.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F:\DCIM\100SSCAM\SDC14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714752"/>
            <a:ext cx="1214446" cy="2345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Picture 3" descr="F:\DCIM\100SSCAM\SDC14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876"/>
            <a:ext cx="2236559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F:\DCIM\100SSCAM\SDC147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5429264"/>
            <a:ext cx="2119328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1" name="Picture 5" descr="F:\DCIM\100SSCAM\SDC147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500198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7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95073"/>
            <a:ext cx="1857388" cy="22827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3928" y="1052736"/>
            <a:ext cx="32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55172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22768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9992" y="35010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0459" y="27089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8475" y="306896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1255400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4869160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esktop\SDC14424первый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285984" y="1785926"/>
            <a:ext cx="4899983" cy="50720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00100" y="571480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sz="24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571480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Не важно!</a:t>
            </a:r>
            <a:endParaRPr lang="ru-RU" sz="24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5074" y="5000636"/>
            <a:ext cx="204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5074" y="492919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6512" y="4929198"/>
            <a:ext cx="1917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7950" y="4857760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7950" y="4929198"/>
            <a:ext cx="199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Физкультура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7950" y="485776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29586" y="1785926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B82C00"/>
                </a:solidFill>
                <a:latin typeface="Times New Roman" pitchFamily="18" charset="0"/>
                <a:cs typeface="Times New Roman" pitchFamily="18" charset="0"/>
              </a:rPr>
              <a:t>?!</a:t>
            </a:r>
            <a:endParaRPr lang="ru-RU" sz="4400" b="1" dirty="0">
              <a:solidFill>
                <a:srgbClr val="B82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2 -1.48148E-6 C 0.03941 -0.09583 0.09566 -0.19143 0.10677 -0.26342 C 0.11805 -0.33565 0.11336 -0.39167 0.04965 -0.43333 C -0.01407 -0.475 -0.1724 -0.50833 -0.27622 -0.51342 C -0.38004 -0.51852 -0.51719 -0.45555 -0.57379 -0.46435 C -0.63021 -0.47338 -0.60903 -0.54815 -0.61563 -0.56713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112 C 0.04965 -0.09004 0.09601 -0.1912 0.10018 -0.25787 C 0.10434 -0.32453 0.09983 -0.35879 0.02847 -0.38888 C -0.04288 -0.41898 -0.24097 -0.44282 -0.32812 -0.43796 C -0.41528 -0.4331 -0.45347 -0.35601 -0.49479 -0.36018 C -0.53611 -0.36435 -0.56285 -0.44513 -0.57656 -0.46226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1 0.01852 C 0.04618 -0.18981 0.15434 -0.39814 0.06163 -0.46157 C -0.03108 -0.525 -0.50591 -0.37824 -0.61841 -0.36157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212 -0.12592 0.06441 -0.25185 0.06007 -0.30208 C 0.05573 -0.35231 -0.00469 -0.28796 -0.02656 -0.30208 C -0.04844 -0.3162 -0.0526 -0.36203 -0.07153 -0.38657 C -0.09045 -0.41111 -0.16024 -0.42615 -0.13993 -0.44884 C -0.11962 -0.47153 -0.0349 -0.49699 0.05 -0.52222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3148 C 0.02465 -0.06597 0.05104 -0.16365 0.06094 -0.23518 C 0.07066 -0.30671 0.07986 -0.35185 0.05729 -0.39768 C 0.03472 -0.44352 -0.03403 -0.4912 -0.07378 -0.50926 C -0.11354 -0.52754 -0.13403 -0.50509 -0.18125 -0.50694 C -0.2276 -0.50879 -0.34687 -0.50972 -0.35451 -0.51967 C -0.36232 -0.52986 -0.29739 -0.57754 -0.22708 -0.56782 C -0.1566 -0.5581 0.0974 -0.47592 0.0684 -0.46111 C 0.03941 -0.44629 -0.30677 -0.50902 -0.40069 -0.47893 C -0.49462 -0.44884 -0.45781 -0.31805 -0.49479 -0.28078 C -0.53177 -0.24328 -0.60121 -0.25949 -0.62222 -0.25532 " pathEditMode="relative" rAng="0" ptsTypes="aaaaaaaaaaA">
                                      <p:cBhvr>
                                        <p:cTn id="38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C -0.03455 -0.07431 -0.06893 -0.14861 -0.04497 -0.18218 C -0.02101 -0.21574 0.12031 -0.17245 0.1434 -0.20208 C 0.16649 -0.23171 0.10642 -0.32361 0.0934 -0.35995 C 0.08038 -0.3963 0.07274 -0.4081 0.0651 -0.41991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 build="allAtOnce"/>
      <p:bldP spid="21" grpId="0"/>
      <p:bldP spid="21" grpId="1"/>
      <p:bldP spid="22" grpId="0" build="allAtOnce"/>
      <p:bldP spid="23" grpId="0" build="allAtOnce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7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571480"/>
            <a:ext cx="399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Задания для эксперимента.</a:t>
            </a:r>
            <a:endParaRPr lang="ru-RU" sz="24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428736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500174"/>
            <a:ext cx="6791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Нарисовать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Мряку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(выдуманный персонаж).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285992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2285992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удивленно переспрашивали: «А кто это?».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F:\DCIM\100SSCAM\SDC14704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500298" y="3214686"/>
            <a:ext cx="178595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3" name="Picture 3" descr="F:\DCIM\100SSCAM\SDC14701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714876" y="3286124"/>
            <a:ext cx="1594889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4" name="Picture 4" descr="F:\DCIM\100SSCAM\SDC14698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6072198" y="4500570"/>
            <a:ext cx="214314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5" descr="F:\DCIM\100SSCAM\SDC14695.JPG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3714744" y="4500570"/>
            <a:ext cx="146237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7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00166" y="857232"/>
            <a:ext cx="6500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B82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B82C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285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B82C00"/>
                </a:solidFill>
                <a:latin typeface="Times New Roman" pitchFamily="18" charset="0"/>
                <a:cs typeface="Times New Roman" pitchFamily="18" charset="0"/>
              </a:rPr>
              <a:t>Образное мышление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вид мыслительного процесса, в котором используются образы. 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90" y="3514555"/>
            <a:ext cx="5643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Творческим воображением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называют самостоятельное создание новых образов.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00166" y="857232"/>
            <a:ext cx="6500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B82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исследования было установлено: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B82C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28662" y="1643050"/>
            <a:ext cx="7429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недостаточно серьезное отношение к изобразительному искусству мешает развитию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творческого воображения, снижается интерес к искусству в целом, в неполной степени задействуется природный потенциал, в результате чего нарушается гармония в развитии.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pic>
        <p:nvPicPr>
          <p:cNvPr id="6146" name="Picture 2" descr="C:\Users\пк\Desktop\вс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803761"/>
            <a:ext cx="6786610" cy="508995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8596" y="714356"/>
            <a:ext cx="5715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исследования  позволят привлечь внимание школьников к существующей проблеме, помогут им проанализировать свое отношение к изобразительной деятельности и сделать правильные выводы.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137"/>
            <a:ext cx="9144000" cy="6855863"/>
          </a:xfrm>
          <a:prstGeom prst="rect">
            <a:avLst/>
          </a:prstGeom>
          <a:noFill/>
        </p:spPr>
      </p:pic>
      <p:pic>
        <p:nvPicPr>
          <p:cNvPr id="8" name="Picture 3" descr="G:\картини про школу\D3epTfv_-b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28628"/>
            <a:ext cx="6000792" cy="64293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0824076">
            <a:off x="4230178" y="3181283"/>
            <a:ext cx="1837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Хочу стать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творческой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личностью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30822">
            <a:off x="4024319" y="3169680"/>
            <a:ext cx="2205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стану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совершенным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человеком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к\Desktop\юл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285860"/>
            <a:ext cx="2214578" cy="5572140"/>
          </a:xfrm>
          <a:prstGeom prst="rect">
            <a:avLst/>
          </a:prstGeom>
          <a:noFill/>
        </p:spPr>
      </p:pic>
      <p:pic>
        <p:nvPicPr>
          <p:cNvPr id="5123" name="Picture 3" descr="C:\Users\пк\Desktop\саш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662" y="2071678"/>
            <a:ext cx="3589742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25140"/>
            <a:ext cx="1714512" cy="21071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1285860"/>
            <a:ext cx="6884770" cy="248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B82C00"/>
                </a:solidFill>
                <a:latin typeface="Times New Roman" pitchFamily="18" charset="0"/>
                <a:cs typeface="Times New Roman" pitchFamily="18" charset="0"/>
              </a:rPr>
              <a:t>Тот, кто проживает свою жизнь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B82C00"/>
                </a:solidFill>
                <a:latin typeface="Times New Roman" pitchFamily="18" charset="0"/>
                <a:cs typeface="Times New Roman" pitchFamily="18" charset="0"/>
              </a:rPr>
              <a:t>в гармонии с собой,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B82C00"/>
                </a:solidFill>
                <a:latin typeface="Times New Roman" pitchFamily="18" charset="0"/>
                <a:cs typeface="Times New Roman" pitchFamily="18" charset="0"/>
              </a:rPr>
              <a:t>непременно счастлив!</a:t>
            </a:r>
            <a:endParaRPr lang="ru-RU" sz="3600" b="1" dirty="0">
              <a:solidFill>
                <a:srgbClr val="B82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1506" name="Picture 2" descr="F:\обои\paint-rainbow-tree-vector-material-dayan_15-568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7236296" cy="5589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580526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2143116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2285984" cy="280949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66277" y="692696"/>
            <a:ext cx="27191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B82C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Проблема: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15616" y="1628800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упускают возможность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ктивно развиваться в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направлении,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этого не должно быть.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429000"/>
            <a:ext cx="391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BA0221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endParaRPr lang="ru-RU" sz="3200" b="1" dirty="0">
              <a:solidFill>
                <a:srgbClr val="BA02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68075" y="4170566"/>
            <a:ext cx="46442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ыявить степень влияния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изобразительного искусства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развитие учащихся.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18870"/>
            <a:ext cx="2071702" cy="254613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43174" y="571480"/>
            <a:ext cx="585791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B82C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исследования: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B82C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изучить и проанализировать мнения специалистов о роли рисования;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установить причину отказа от занятий рисованием школьниками в наиболее старшем возрасте;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проанализировать факт того, что увлеченно занимаются рисованием в среднем звене в большей степени только девочки;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объяснение тому, почему одни дети рисуют лучше, а другие хуже;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выявить последствия от недостаточного уровня развития ребенка в данной области деятельности.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7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2143108" cy="2633896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571480"/>
            <a:ext cx="72866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аучные статьи, материалы, связанные с исследованиями и наблюдениями, позволяющие определить роль занятий рисованием в жизни ребенка.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57554" y="3357562"/>
            <a:ext cx="52864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степень проявления интереса к изобразительной деятельности у учащихся нашей школы и понимания значения данного вида деятельности для их развития.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20483" name="Picture 3" descr="F:\обои1\17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1839164" cy="2260347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/>
          <p:nvPr/>
        </p:nvGraphicFramePr>
        <p:xfrm>
          <a:off x="500034" y="928670"/>
          <a:ext cx="821537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Объект 7"/>
          <p:cNvGraphicFramePr/>
          <p:nvPr/>
        </p:nvGraphicFramePr>
        <p:xfrm>
          <a:off x="2928926" y="3929066"/>
          <a:ext cx="5946778" cy="225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28926" y="428604"/>
            <a:ext cx="424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Любите ли вы рисовать?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24" y="571480"/>
            <a:ext cx="742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мнения учащихся о степени важности предмета ИЗО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85918" y="1643050"/>
          <a:ext cx="5286412" cy="2122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928794" y="4429132"/>
          <a:ext cx="4129392" cy="196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8" name="Picture 2" descr="C:\Users\пк\Desktop\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9961" y="2500330"/>
            <a:ext cx="3204039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17411" name="Picture 3" descr="G:\картини про школу\D3epTfv_-b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8"/>
            <a:ext cx="5929322" cy="64293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500042"/>
            <a:ext cx="356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проходит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увлечение  рисованием?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85630">
            <a:off x="3225254" y="3260892"/>
            <a:ext cx="1992340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 времени,</a:t>
            </a:r>
          </a:p>
          <a:p>
            <a:pPr>
              <a:lnSpc>
                <a:spcPts val="25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скучно,</a:t>
            </a:r>
          </a:p>
          <a:p>
            <a:pPr>
              <a:lnSpc>
                <a:spcPts val="25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лень,</a:t>
            </a:r>
          </a:p>
          <a:p>
            <a:pPr>
              <a:lnSpc>
                <a:spcPts val="25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разучились </a:t>
            </a:r>
          </a:p>
          <a:p>
            <a:pPr>
              <a:lnSpc>
                <a:spcPts val="25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2132" y="3788166"/>
            <a:ext cx="3214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Снижение интереса-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естественный возрастной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6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6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6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34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66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66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66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9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1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1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1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1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обои1\master03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863"/>
          </a:xfrm>
          <a:prstGeom prst="rect">
            <a:avLst/>
          </a:prstGeom>
          <a:noFill/>
        </p:spPr>
      </p:pic>
      <p:pic>
        <p:nvPicPr>
          <p:cNvPr id="17411" name="Picture 3" descr="G:\картини про школу\D3epTfv_-b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428628"/>
            <a:ext cx="6000792" cy="64293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500042"/>
            <a:ext cx="34161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мальчики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увлечены рисованием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меньше, чем девочки?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845610">
            <a:off x="3355295" y="3207107"/>
            <a:ext cx="2039213" cy="1446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Рисование- </a:t>
            </a:r>
          </a:p>
          <a:p>
            <a:pPr>
              <a:lnSpc>
                <a:spcPts val="3500"/>
              </a:lnSpc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</a:p>
          <a:p>
            <a:pPr>
              <a:lnSpc>
                <a:spcPts val="3500"/>
              </a:lnSpc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девочек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2643182"/>
            <a:ext cx="792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рисовани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2720" y="3000372"/>
            <a:ext cx="4831280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4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76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76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76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7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93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93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93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2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600</Words>
  <Application>Microsoft Office PowerPoint</Application>
  <PresentationFormat>Экран (4:3)</PresentationFormat>
  <Paragraphs>129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point</dc:creator>
  <cp:lastModifiedBy>Admin</cp:lastModifiedBy>
  <cp:revision>28</cp:revision>
  <dcterms:created xsi:type="dcterms:W3CDTF">2014-11-24T15:33:50Z</dcterms:created>
  <dcterms:modified xsi:type="dcterms:W3CDTF">2015-02-19T16:36:39Z</dcterms:modified>
</cp:coreProperties>
</file>