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9" r:id="rId7"/>
    <p:sldId id="263" r:id="rId8"/>
    <p:sldId id="268" r:id="rId9"/>
    <p:sldId id="267" r:id="rId10"/>
    <p:sldId id="266" r:id="rId11"/>
    <p:sldId id="270" r:id="rId12"/>
    <p:sldId id="280" r:id="rId13"/>
    <p:sldId id="284" r:id="rId14"/>
    <p:sldId id="285" r:id="rId15"/>
    <p:sldId id="286" r:id="rId16"/>
    <p:sldId id="287" r:id="rId17"/>
    <p:sldId id="293" r:id="rId18"/>
    <p:sldId id="288" r:id="rId19"/>
    <p:sldId id="289" r:id="rId20"/>
    <p:sldId id="278" r:id="rId21"/>
    <p:sldId id="295" r:id="rId22"/>
    <p:sldId id="282" r:id="rId23"/>
    <p:sldId id="272" r:id="rId24"/>
    <p:sldId id="273" r:id="rId25"/>
    <p:sldId id="275" r:id="rId26"/>
    <p:sldId id="291" r:id="rId27"/>
    <p:sldId id="296" r:id="rId28"/>
    <p:sldId id="276" r:id="rId29"/>
    <p:sldId id="262" r:id="rId30"/>
    <p:sldId id="29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D245-A573-4552-BAD9-999890F91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D11C9-3F37-4EF8-AA13-DF03716DF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B5C3-F55C-457F-9983-34BEF3AE6F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EA46B-AFEE-4546-8527-9AE837900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17B6A-9488-486A-917D-3E51159FD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667F1-35E5-4967-A1AE-8DDB7DD37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D141D-AC43-4893-B9BE-382C799A37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B2B35-BF21-4DC9-91F7-245C6EC243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CEEA-7732-41B6-A7C1-3E58A93C45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B1D7-AA35-4DCD-A0F6-6E4144AA72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64DA5-043A-4242-A4EE-D8ACE4B17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336E65-D1A6-4ADA-AAD2-2613E9C8B9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268413"/>
            <a:ext cx="5759450" cy="5213350"/>
          </a:xfrm>
          <a:noFill/>
          <a:ln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60350"/>
            <a:ext cx="7777162" cy="7112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16238" y="6453188"/>
            <a:ext cx="3030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князь Матвей Петрович Гагарин</a:t>
            </a:r>
          </a:p>
        </p:txBody>
      </p:sp>
      <p:pic>
        <p:nvPicPr>
          <p:cNvPr id="7170" name="Picture 2" descr="C:\Users\user\Pictures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962525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374491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/>
              <a:t>       </a:t>
            </a:r>
            <a:endParaRPr lang="ru-RU"/>
          </a:p>
        </p:txBody>
      </p:sp>
      <p:pic>
        <p:nvPicPr>
          <p:cNvPr id="8194" name="Picture 2" descr="C:\Users\user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07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ИСТОРИЯ ОБСКО-ПОЛЯРНОЙ КАЗАЧЬЕЙ ЛИНИИ (ЯНАО)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 </a:t>
            </a:r>
          </a:p>
        </p:txBody>
      </p:sp>
      <p:pic>
        <p:nvPicPr>
          <p:cNvPr id="9218" name="Picture 2" descr="C:\Users\user\Pictures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312831" cy="2901663"/>
          </a:xfrm>
          <a:prstGeom prst="rect">
            <a:avLst/>
          </a:prstGeom>
          <a:noFill/>
        </p:spPr>
      </p:pic>
      <p:pic>
        <p:nvPicPr>
          <p:cNvPr id="9219" name="Picture 3" descr="C:\Users\user\Pictures\Рисунок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556002" cy="2544441"/>
          </a:xfrm>
          <a:prstGeom prst="rect">
            <a:avLst/>
          </a:prstGeom>
          <a:noFill/>
        </p:spPr>
      </p:pic>
      <p:pic>
        <p:nvPicPr>
          <p:cNvPr id="9220" name="Picture 4" descr="C:\Users\user\Pictures\Рисунок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66195"/>
            <a:ext cx="3538542" cy="261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1991год. Возрождение казачества</a:t>
            </a:r>
            <a:r>
              <a:rPr lang="ru-RU" sz="400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Pictures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4114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0"/>
            <a:ext cx="7032646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/>
              <a:t>       </a:t>
            </a:r>
            <a:r>
              <a:rPr lang="ru-RU" sz="1600" b="1" dirty="0"/>
              <a:t>В октябре 1992г. в Салехарде прошёл Большой круг казаков ЯНАО. Была образована Обско-Полярная казачья линия, атаманом избрали Г.С. Зайцева.  </a:t>
            </a:r>
          </a:p>
        </p:txBody>
      </p:sp>
      <p:pic>
        <p:nvPicPr>
          <p:cNvPr id="11266" name="Picture 2" descr="C:\Users\user\Pictures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69409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2000" b="1"/>
              <a:t>Пуровское станичное казачье общество Обско-Полярного отдельского казачьего общества Сибирского Войскового казачьего общества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5761037" cy="57324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  </a:t>
            </a:r>
            <a:r>
              <a:rPr lang="ru-RU"/>
              <a:t> </a:t>
            </a:r>
          </a:p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12290" name="Picture 2" descr="C:\Users\user\Pictures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3009900" cy="2257425"/>
          </a:xfrm>
          <a:prstGeom prst="rect">
            <a:avLst/>
          </a:prstGeom>
          <a:noFill/>
        </p:spPr>
      </p:pic>
      <p:pic>
        <p:nvPicPr>
          <p:cNvPr id="12291" name="Picture 3" descr="C:\Users\user\Pictures\Рисунок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187700" cy="2654300"/>
          </a:xfrm>
          <a:prstGeom prst="rect">
            <a:avLst/>
          </a:prstGeom>
          <a:noFill/>
        </p:spPr>
      </p:pic>
      <p:pic>
        <p:nvPicPr>
          <p:cNvPr id="12292" name="Picture 4" descr="C:\Users\user\Pictures\Рисунок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4214842" cy="2956305"/>
          </a:xfrm>
          <a:prstGeom prst="rect">
            <a:avLst/>
          </a:prstGeom>
          <a:noFill/>
        </p:spPr>
      </p:pic>
      <p:pic>
        <p:nvPicPr>
          <p:cNvPr id="12293" name="Picture 5" descr="C:\Users\user\Pictures\Рисунок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8"/>
            <a:ext cx="3160713" cy="236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836613"/>
          </a:xfrm>
        </p:spPr>
        <p:txBody>
          <a:bodyPr/>
          <a:lstStyle/>
          <a:p>
            <a:r>
              <a:rPr lang="ru-RU"/>
              <a:t>ОСТРЯГИН А.С.</a:t>
            </a:r>
          </a:p>
        </p:txBody>
      </p:sp>
      <p:pic>
        <p:nvPicPr>
          <p:cNvPr id="36870" name="Picture 6" descr="Казаки00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3950" y="692150"/>
            <a:ext cx="3986213" cy="597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Казаки008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1285860"/>
            <a:ext cx="6322263" cy="421484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/>
              <a:t>Выпускники 2007г.</a:t>
            </a:r>
          </a:p>
        </p:txBody>
      </p:sp>
      <p:pic>
        <p:nvPicPr>
          <p:cNvPr id="37895" name="Picture 7" descr="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714752"/>
            <a:ext cx="3805632" cy="2500330"/>
          </a:xfrm>
          <a:prstGeom prst="rect">
            <a:avLst/>
          </a:prstGeom>
          <a:noFill/>
        </p:spPr>
      </p:pic>
      <p:pic>
        <p:nvPicPr>
          <p:cNvPr id="37894" name="Picture 6" descr="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1357299"/>
            <a:ext cx="3786214" cy="242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ru-RU" sz="4000"/>
              <a:t>Кадетский казачий класс «Ермак».  </a:t>
            </a:r>
          </a:p>
        </p:txBody>
      </p:sp>
      <p:pic>
        <p:nvPicPr>
          <p:cNvPr id="38917" name="Picture 5" descr="Казаки0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785926"/>
            <a:ext cx="578535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1600"/>
              <a:t>«Казачество, как историческая драгоценность России! Мы все жестоко виноваты перед казачеством. Коммунистический геноцид, который над казачеством был учинен, - первый геноцид в России и один из первых геноцидов на Земле».</a:t>
            </a:r>
          </a:p>
          <a:p>
            <a:pPr algn="r">
              <a:buFontTx/>
              <a:buNone/>
            </a:pPr>
            <a:r>
              <a:rPr lang="ru-RU" sz="1600"/>
              <a:t>А.И.Солженицын, 1994г.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214554"/>
            <a:ext cx="556481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Традиции и обряды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ru-RU" b="1"/>
              <a:t>Праздник Сибирских казаков </a:t>
            </a:r>
          </a:p>
          <a:p>
            <a:r>
              <a:rPr lang="ru-RU" b="1"/>
              <a:t> Обычай братины</a:t>
            </a:r>
            <a:r>
              <a:rPr lang="ru-RU"/>
              <a:t> </a:t>
            </a:r>
          </a:p>
          <a:p>
            <a:r>
              <a:rPr lang="ru-RU" b="1"/>
              <a:t> Свадебный обряд </a:t>
            </a:r>
          </a:p>
          <a:p>
            <a:r>
              <a:rPr lang="ru-RU" b="1"/>
              <a:t> Родимый Край </a:t>
            </a:r>
          </a:p>
          <a:p>
            <a:r>
              <a:rPr lang="ru-RU" b="1"/>
              <a:t> Кулеш  </a:t>
            </a:r>
          </a:p>
          <a:p>
            <a:r>
              <a:rPr lang="ru-RU" b="1"/>
              <a:t> Масленица в традициях сибирских казаков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Pictures\Рисунок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6531" y="3357562"/>
            <a:ext cx="5017469" cy="2786082"/>
          </a:xfrm>
          <a:prstGeom prst="rect">
            <a:avLst/>
          </a:prstGeom>
          <a:noFill/>
        </p:spPr>
      </p:pic>
      <p:pic>
        <p:nvPicPr>
          <p:cNvPr id="13315" name="Picture 3" descr="C:\Users\user\Pictures\Рисунок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3941880" cy="2786082"/>
          </a:xfrm>
          <a:prstGeom prst="rect">
            <a:avLst/>
          </a:prstGeom>
          <a:noFill/>
        </p:spPr>
      </p:pic>
      <p:pic>
        <p:nvPicPr>
          <p:cNvPr id="13316" name="Picture 4" descr="C:\Users\user\Pictures\Рисунок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3611336" cy="2714644"/>
          </a:xfrm>
          <a:prstGeom prst="rect">
            <a:avLst/>
          </a:prstGeom>
          <a:noFill/>
        </p:spPr>
      </p:pic>
      <p:pic>
        <p:nvPicPr>
          <p:cNvPr id="13317" name="Picture 5" descr="C:\Users\user\Pictures\Рисунок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28"/>
            <a:ext cx="5080030" cy="280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ФОРМА  СИБИРСКИХ  КАЗАКОВ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400"/>
              <a:t>        </a:t>
            </a:r>
            <a:endParaRPr lang="ru-RU"/>
          </a:p>
        </p:txBody>
      </p:sp>
      <p:pic>
        <p:nvPicPr>
          <p:cNvPr id="14338" name="Picture 2" descr="C:\Users\user\Pictures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286808" cy="531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736975" cy="5622925"/>
          </a:xfrm>
          <a:prstGeom prst="rect">
            <a:avLst/>
          </a:prstGeom>
          <a:noFill/>
        </p:spPr>
      </p:pic>
      <p:pic>
        <p:nvPicPr>
          <p:cNvPr id="15363" name="Picture 3" descr="C:\Users\user\Pictures\Рисунок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310063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Рисунок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905" y="3571876"/>
            <a:ext cx="4734876" cy="3071834"/>
          </a:xfrm>
          <a:prstGeom prst="rect">
            <a:avLst/>
          </a:prstGeom>
          <a:noFill/>
        </p:spPr>
      </p:pic>
      <p:pic>
        <p:nvPicPr>
          <p:cNvPr id="16387" name="Picture 3" descr="C:\Users\user\Pictures\Рисунок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90566" cy="3000396"/>
          </a:xfrm>
          <a:prstGeom prst="rect">
            <a:avLst/>
          </a:prstGeom>
          <a:noFill/>
        </p:spPr>
      </p:pic>
      <p:pic>
        <p:nvPicPr>
          <p:cNvPr id="16388" name="Picture 4" descr="C:\Users\user\Pictures\Рисунок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4232275" cy="327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3251200" cy="564991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865604" cy="57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5" name="Picture 5" descr="Ural_Kossac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714356"/>
            <a:ext cx="5270170" cy="55546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285860"/>
            <a:ext cx="7329510" cy="4030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2800" b="1"/>
              <a:t>Парадная форма нового образца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43240" y="1214422"/>
            <a:ext cx="3013598" cy="502127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2400" b="1"/>
              <a:t>Далеко не случайно  то, что после кампании 1812 года Наполеон сказал: "Дайте мне одних казаков, и я пройду с ними всю Европу".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65975" y="27082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</a:t>
            </a:r>
          </a:p>
          <a:p>
            <a:pPr>
              <a:buFontTx/>
              <a:buNone/>
            </a:pPr>
            <a:r>
              <a:rPr lang="ru-RU"/>
              <a:t>      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143116"/>
            <a:ext cx="4781567" cy="35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Завоевание Сибири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63600" y="594995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На фото сибирские казаки, награжденные Георгиевскими крестами </a:t>
            </a:r>
          </a:p>
          <a:p>
            <a:r>
              <a:rPr lang="ru-RU"/>
              <a:t>                         за Кокандский поход 1875-1876 годов. </a:t>
            </a: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929618" cy="460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Три подвига казаков - охрана рубежей, землепроходство и освоение новых земель, участие во всех войнах, которые вело российское государство - вечной признательностью должны жить в сердце каждого русского человека.</a:t>
            </a:r>
          </a:p>
          <a:p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33825"/>
            <a:ext cx="3097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933825"/>
            <a:ext cx="15827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037013"/>
            <a:ext cx="33131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            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87450" y="6237288"/>
            <a:ext cx="735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 ноября 1581 года "Ермак сбил с куреня царя сибирского - Кучума</a:t>
            </a:r>
          </a:p>
        </p:txBody>
      </p:sp>
      <p:pic>
        <p:nvPicPr>
          <p:cNvPr id="2050" name="Picture 2" descr="C:\Users\user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858180" cy="6045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 rot="5400000">
            <a:off x="-927099" y="2230437"/>
            <a:ext cx="36004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ТИМОФЕЙ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 rot="5400000">
            <a:off x="6562726" y="4319587"/>
            <a:ext cx="31686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ЕРМАК</a:t>
            </a:r>
          </a:p>
        </p:txBody>
      </p:sp>
      <p:pic>
        <p:nvPicPr>
          <p:cNvPr id="3074" name="Picture 2" descr="C:\Users\user\Pictures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7895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Pictures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1371600"/>
            <a:ext cx="67913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Pictures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41350"/>
            <a:ext cx="7315200" cy="557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6165850"/>
            <a:ext cx="858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Воевода Иван Мансуров с войском, посланным из Москвы, плывет по Иртышу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883264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147050" cy="941388"/>
          </a:xfrm>
        </p:spPr>
        <p:txBody>
          <a:bodyPr/>
          <a:lstStyle/>
          <a:p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 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400"/>
              <a:t>      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56100" y="6021388"/>
            <a:ext cx="427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Медаль в честь основателя Тобольска Данилы Чулкова (XVII в.)</a:t>
            </a:r>
          </a:p>
        </p:txBody>
      </p:sp>
      <p:pic>
        <p:nvPicPr>
          <p:cNvPr id="6146" name="Picture 2" descr="C:\Users\user\Pictures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935199" cy="5429288"/>
          </a:xfrm>
          <a:prstGeom prst="rect">
            <a:avLst/>
          </a:prstGeom>
          <a:noFill/>
        </p:spPr>
      </p:pic>
      <p:pic>
        <p:nvPicPr>
          <p:cNvPr id="6147" name="Picture 3" descr="C:\Users\user\Pictures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2500298" cy="3393816"/>
          </a:xfrm>
          <a:prstGeom prst="rect">
            <a:avLst/>
          </a:prstGeom>
          <a:noFill/>
        </p:spPr>
      </p:pic>
      <p:pic>
        <p:nvPicPr>
          <p:cNvPr id="6148" name="Picture 4" descr="C:\Users\user\Pictures\Рисунок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1985963" cy="1973263"/>
          </a:xfrm>
          <a:prstGeom prst="rect">
            <a:avLst/>
          </a:prstGeom>
          <a:noFill/>
        </p:spPr>
      </p:pic>
      <p:pic>
        <p:nvPicPr>
          <p:cNvPr id="6149" name="Picture 5" descr="C:\Users\user\Pictures\Рисунок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214818"/>
            <a:ext cx="1865313" cy="186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264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Завоевание Сибири</vt:lpstr>
      <vt:lpstr>Слайд 4</vt:lpstr>
      <vt:lpstr>Слайд 5</vt:lpstr>
      <vt:lpstr>Слайд 6</vt:lpstr>
      <vt:lpstr>Слайд 7</vt:lpstr>
      <vt:lpstr>Слайд 8</vt:lpstr>
      <vt:lpstr>   </vt:lpstr>
      <vt:lpstr>Слайд 10</vt:lpstr>
      <vt:lpstr>Слайд 11</vt:lpstr>
      <vt:lpstr>ИСТОРИЯ ОБСКО-ПОЛЯРНОЙ КАЗАЧЬЕЙ ЛИНИИ (ЯНАО)</vt:lpstr>
      <vt:lpstr>1991год. Возрождение казачества </vt:lpstr>
      <vt:lpstr>Слайд 14</vt:lpstr>
      <vt:lpstr>Пуровское станичное казачье общество Обско-Полярного отдельского казачьего общества Сибирского Войскового казачьего общества</vt:lpstr>
      <vt:lpstr>ОСТРЯГИН А.С.</vt:lpstr>
      <vt:lpstr>Слайд 17</vt:lpstr>
      <vt:lpstr>Выпускники 2007г.</vt:lpstr>
      <vt:lpstr>Кадетский казачий класс «Ермак».  </vt:lpstr>
      <vt:lpstr>Традиции и обряды</vt:lpstr>
      <vt:lpstr>Слайд 21</vt:lpstr>
      <vt:lpstr>ФОРМА  СИБИРСКИХ  КАЗАКОВ</vt:lpstr>
      <vt:lpstr>Слайд 23</vt:lpstr>
      <vt:lpstr>Слайд 24</vt:lpstr>
      <vt:lpstr>Слайд 25</vt:lpstr>
      <vt:lpstr>Слайд 26</vt:lpstr>
      <vt:lpstr>Слайд 27</vt:lpstr>
      <vt:lpstr>Парадная форма нового образца</vt:lpstr>
      <vt:lpstr>Далеко не случайно  то, что после кампании 1812 года Наполеон сказал: "Дайте мне одних казаков, и я пройду с ними всю Европу".</vt:lpstr>
      <vt:lpstr>Слайд 30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Кривошеина Н.С.</dc:creator>
  <cp:lastModifiedBy>user</cp:lastModifiedBy>
  <cp:revision>32</cp:revision>
  <dcterms:created xsi:type="dcterms:W3CDTF">2002-01-01T01:42:13Z</dcterms:created>
  <dcterms:modified xsi:type="dcterms:W3CDTF">2014-02-13T08:28:39Z</dcterms:modified>
</cp:coreProperties>
</file>