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2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331E4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2094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H:\&#1086;&#1090;&#1082;&#1088;&#1099;&#1090;&#1099;&#1081;%20&#1091;&#1088;&#1086;&#1082;%204&#1082;&#1083;&#1072;&#1089;&#1089;%202013&#1075;&#1086;&#1076;\&#1060;&#1054;&#1053;%202%20-%20&#1082;&#1086;&#1087;&#1080;&#1103;.mp3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8.jpeg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H:\&#1086;&#1090;&#1082;&#1088;&#1099;&#1090;&#1099;&#1081;%20&#1091;&#1088;&#1086;&#1082;%204&#1082;&#1083;&#1072;&#1089;&#1089;%202013&#1075;&#1086;&#1076;\&#1047;&#1080;&#1084;&#1072;%20-%20&#1057;&#1080;&#1083;&#1100;&#1085;&#1099;&#1081;%20&#1074;&#1077;&#1090;&#1077;&#1088;%20&#1084;&#1077;&#1090;&#1077;&#1083;&#1100;.mp3" TargetMode="Externa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295400"/>
            <a:ext cx="7851648" cy="24384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Урок математики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28800" y="2643664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>
              <a:solidFill>
                <a:srgbClr val="0033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2895600"/>
            <a:ext cx="729532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Тема: Решение примеров с нулём</a:t>
            </a:r>
            <a:endParaRPr lang="ru-RU" sz="54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загруженное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22203">
            <a:off x="6717502" y="322489"/>
            <a:ext cx="2099345" cy="1981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 descr="загруженное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281525">
            <a:off x="457200" y="4724400"/>
            <a:ext cx="1790700" cy="18383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Физминутка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0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Мы топаем ногами. </a:t>
            </a:r>
          </a:p>
          <a:p>
            <a:pPr>
              <a:buNone/>
            </a:pPr>
            <a:r>
              <a:rPr lang="ru-RU" sz="30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Топ, топ, топ.</a:t>
            </a:r>
          </a:p>
          <a:p>
            <a:pPr>
              <a:buNone/>
            </a:pPr>
            <a:r>
              <a:rPr lang="ru-RU" sz="30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 Мы хлопаем руками.</a:t>
            </a:r>
          </a:p>
          <a:p>
            <a:pPr>
              <a:buNone/>
            </a:pPr>
            <a:r>
              <a:rPr lang="ru-RU" sz="30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Хлоп, хлоп, хлоп.</a:t>
            </a:r>
          </a:p>
          <a:p>
            <a:pPr>
              <a:buNone/>
            </a:pPr>
            <a:r>
              <a:rPr lang="ru-RU" sz="30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Качаем головой.</a:t>
            </a:r>
          </a:p>
          <a:p>
            <a:pPr>
              <a:buNone/>
            </a:pPr>
            <a:r>
              <a:rPr lang="ru-RU" sz="30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 Мы руки поднимаем .</a:t>
            </a:r>
          </a:p>
          <a:p>
            <a:pPr>
              <a:buNone/>
            </a:pPr>
            <a:r>
              <a:rPr lang="ru-RU" sz="30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 Мы руки опускаем.</a:t>
            </a:r>
          </a:p>
          <a:p>
            <a:pPr>
              <a:buNone/>
            </a:pPr>
            <a:r>
              <a:rPr lang="ru-RU" sz="30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Мы руки разведем </a:t>
            </a:r>
          </a:p>
          <a:p>
            <a:pPr>
              <a:buNone/>
            </a:pPr>
            <a:r>
              <a:rPr lang="ru-RU" sz="30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 И побежим кругом.</a:t>
            </a:r>
          </a:p>
          <a:p>
            <a:endParaRPr lang="ru-RU" dirty="0"/>
          </a:p>
        </p:txBody>
      </p:sp>
      <p:pic>
        <p:nvPicPr>
          <p:cNvPr id="6" name="ФОН 2 - копия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610600" y="6324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4" dur="21915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5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ая выноска 3"/>
          <p:cNvSpPr/>
          <p:nvPr/>
        </p:nvSpPr>
        <p:spPr>
          <a:xfrm>
            <a:off x="381000" y="3886200"/>
            <a:ext cx="8382000" cy="2590800"/>
          </a:xfrm>
          <a:prstGeom prst="wedgeRect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Дети собирали подснежники. Саша собрал 30 цветов, а Паша  в 3 раза меньше. Сколько всего цветов собрали дети?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ая прямоугольная выноска 3"/>
          <p:cNvSpPr/>
          <p:nvPr/>
        </p:nvSpPr>
        <p:spPr>
          <a:xfrm>
            <a:off x="990600" y="609600"/>
            <a:ext cx="7086600" cy="5943600"/>
          </a:xfrm>
          <a:prstGeom prst="wedgeRoundRectCallout">
            <a:avLst/>
          </a:prstGeom>
          <a:solidFill>
            <a:schemeClr val="bg1">
              <a:alpha val="35000"/>
            </a:schemeClr>
          </a:solidFill>
          <a:effectLst>
            <a:glow rad="228600">
              <a:schemeClr val="accent2">
                <a:lumMod val="60000"/>
                <a:lumOff val="40000"/>
                <a:alpha val="40000"/>
              </a:schemeClr>
            </a:glow>
            <a:outerShdw blurRad="57150" dist="38100" dir="5400000" algn="ctr" rotWithShape="0">
              <a:schemeClr val="accent4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16200000" flipH="1">
            <a:off x="1981200" y="1600200"/>
            <a:ext cx="1295400" cy="1295400"/>
          </a:xfrm>
          <a:prstGeom prst="line">
            <a:avLst/>
          </a:prstGeom>
          <a:ln>
            <a:headEnd type="oval" w="med" len="med"/>
            <a:tailEnd type="oval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0800000" flipV="1">
            <a:off x="1447800" y="1447800"/>
            <a:ext cx="1752600" cy="1066800"/>
          </a:xfrm>
          <a:prstGeom prst="line">
            <a:avLst/>
          </a:prstGeom>
          <a:ln>
            <a:headEnd type="oval" w="med" len="med"/>
            <a:tailEnd type="oval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0800000" flipV="1">
            <a:off x="5029200" y="1447800"/>
            <a:ext cx="2057400" cy="3810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791200" y="1143000"/>
            <a:ext cx="1828800" cy="8382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447800" y="3810000"/>
            <a:ext cx="2438400" cy="7620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1447800" y="3810000"/>
            <a:ext cx="914400" cy="457200"/>
          </a:xfrm>
          <a:prstGeom prst="line">
            <a:avLst/>
          </a:prstGeom>
          <a:ln>
            <a:headEnd type="oval" w="med" len="med"/>
            <a:tailEnd type="oval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4495800" y="2362200"/>
            <a:ext cx="2819400" cy="9906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3886200" y="3200400"/>
            <a:ext cx="1905000" cy="381000"/>
          </a:xfrm>
          <a:prstGeom prst="line">
            <a:avLst/>
          </a:prstGeom>
          <a:ln>
            <a:headEnd type="oval" w="med" len="med"/>
            <a:tailEnd type="oval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16200000" flipH="1">
            <a:off x="6134100" y="4381500"/>
            <a:ext cx="1447800" cy="1066800"/>
          </a:xfrm>
          <a:prstGeom prst="line">
            <a:avLst/>
          </a:prstGeom>
          <a:ln>
            <a:headEnd type="oval" w="med" len="med"/>
            <a:tailEnd type="oval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6019800" y="5334000"/>
            <a:ext cx="1524000" cy="457200"/>
          </a:xfrm>
          <a:prstGeom prst="line">
            <a:avLst/>
          </a:prstGeom>
          <a:ln>
            <a:headEnd type="oval" w="med" len="med"/>
            <a:tailEnd type="oval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1600200" y="5410200"/>
            <a:ext cx="3048000" cy="609600"/>
          </a:xfrm>
          <a:prstGeom prst="line">
            <a:avLst/>
          </a:prstGeom>
          <a:ln>
            <a:headEnd type="oval" w="med" len="med"/>
            <a:tailEnd type="oval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1752600" y="5638800"/>
            <a:ext cx="2209800" cy="457200"/>
          </a:xfrm>
          <a:prstGeom prst="line">
            <a:avLst/>
          </a:prstGeom>
          <a:ln>
            <a:headEnd type="oval" w="med" len="med"/>
            <a:tailEnd type="oval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 flipH="1" flipV="1">
            <a:off x="2361406" y="2667794"/>
            <a:ext cx="1588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2438400" y="274320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16200000" flipH="1">
            <a:off x="2590800" y="289560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 flipH="1" flipV="1">
            <a:off x="2362200" y="1981200"/>
            <a:ext cx="1588" cy="1588"/>
          </a:xfrm>
          <a:prstGeom prst="line">
            <a:avLst/>
          </a:prstGeom>
          <a:ln>
            <a:headEnd type="oval" w="med" len="med"/>
            <a:tailEnd type="oval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 flipH="1" flipV="1">
            <a:off x="6629400" y="1524000"/>
            <a:ext cx="1588" cy="1588"/>
          </a:xfrm>
          <a:prstGeom prst="line">
            <a:avLst/>
          </a:prstGeom>
          <a:ln>
            <a:headEnd type="oval" w="med" len="med"/>
            <a:tailEnd type="oval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 flipH="1" flipV="1">
            <a:off x="1981200" y="4038600"/>
            <a:ext cx="1588" cy="1588"/>
          </a:xfrm>
          <a:prstGeom prst="line">
            <a:avLst/>
          </a:prstGeom>
          <a:ln>
            <a:headEnd type="oval" w="med" len="med"/>
            <a:tailEnd type="oval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5400000" flipH="1" flipV="1">
            <a:off x="3352800" y="5791200"/>
            <a:ext cx="1588" cy="1588"/>
          </a:xfrm>
          <a:prstGeom prst="line">
            <a:avLst/>
          </a:prstGeom>
          <a:ln>
            <a:headEnd type="oval" w="med" len="med"/>
            <a:tailEnd type="oval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rot="5400000" flipH="1" flipV="1">
            <a:off x="7239000" y="5410200"/>
            <a:ext cx="1588" cy="1588"/>
          </a:xfrm>
          <a:prstGeom prst="line">
            <a:avLst/>
          </a:prstGeom>
          <a:ln>
            <a:headEnd type="oval" w="med" len="med"/>
            <a:tailEnd type="oval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загруженное (9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2590800"/>
            <a:ext cx="2466975" cy="1847850"/>
          </a:xfrm>
          <a:prstGeom prst="rect">
            <a:avLst/>
          </a:prstGeom>
        </p:spPr>
      </p:pic>
      <p:pic>
        <p:nvPicPr>
          <p:cNvPr id="5" name="Рисунок 4" descr="images (5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9000" y="4800600"/>
            <a:ext cx="2466975" cy="1847850"/>
          </a:xfrm>
          <a:prstGeom prst="rect">
            <a:avLst/>
          </a:prstGeom>
        </p:spPr>
      </p:pic>
      <p:pic>
        <p:nvPicPr>
          <p:cNvPr id="6" name="Рисунок 5" descr="images (22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1000" y="4724400"/>
            <a:ext cx="2438400" cy="1828800"/>
          </a:xfrm>
          <a:prstGeom prst="rect">
            <a:avLst/>
          </a:prstGeom>
        </p:spPr>
      </p:pic>
      <p:pic>
        <p:nvPicPr>
          <p:cNvPr id="7" name="Рисунок 6" descr="загруженное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53200" y="4876800"/>
            <a:ext cx="2286000" cy="17526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</a:t>
            </a:r>
          </a:p>
          <a:p>
            <a:pPr>
              <a:buNone/>
            </a:pPr>
            <a:r>
              <a:rPr lang="ru-RU" dirty="0" smtClean="0"/>
              <a:t>                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понравилось всё</a:t>
            </a:r>
          </a:p>
          <a:p>
            <a:endParaRPr lang="ru-RU" dirty="0" smtClean="0"/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    понравилось решать примеры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понравилось самостоятельно работать</a:t>
            </a:r>
          </a:p>
          <a:p>
            <a:endParaRPr lang="ru-RU" dirty="0" smtClean="0"/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     понравилось решать задачу</a:t>
            </a:r>
          </a:p>
          <a:p>
            <a:endParaRPr lang="ru-RU" dirty="0" smtClean="0"/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     ничего не понравилось</a:t>
            </a:r>
          </a:p>
          <a:p>
            <a:endParaRPr lang="ru-RU" dirty="0" smtClean="0"/>
          </a:p>
        </p:txBody>
      </p:sp>
      <p:sp>
        <p:nvSpPr>
          <p:cNvPr id="6" name="6-конечная звезда 5"/>
          <p:cNvSpPr/>
          <p:nvPr/>
        </p:nvSpPr>
        <p:spPr>
          <a:xfrm>
            <a:off x="990600" y="914400"/>
            <a:ext cx="914400" cy="914400"/>
          </a:xfrm>
          <a:prstGeom prst="star6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6-конечная звезда 6"/>
          <p:cNvSpPr/>
          <p:nvPr/>
        </p:nvSpPr>
        <p:spPr>
          <a:xfrm>
            <a:off x="990600" y="1905000"/>
            <a:ext cx="914400" cy="9144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6-конечная звезда 7"/>
          <p:cNvSpPr/>
          <p:nvPr/>
        </p:nvSpPr>
        <p:spPr>
          <a:xfrm>
            <a:off x="990600" y="2895600"/>
            <a:ext cx="914400" cy="914400"/>
          </a:xfrm>
          <a:prstGeom prst="star6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6-конечная звезда 8"/>
          <p:cNvSpPr/>
          <p:nvPr/>
        </p:nvSpPr>
        <p:spPr>
          <a:xfrm>
            <a:off x="990600" y="3962400"/>
            <a:ext cx="914400" cy="914400"/>
          </a:xfrm>
          <a:prstGeom prst="star6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6-конечная звезда 9"/>
          <p:cNvSpPr/>
          <p:nvPr/>
        </p:nvSpPr>
        <p:spPr>
          <a:xfrm>
            <a:off x="990600" y="4953000"/>
            <a:ext cx="914400" cy="914400"/>
          </a:xfrm>
          <a:prstGeom prst="star6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3048000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за урок!</a:t>
            </a:r>
            <a:br>
              <a:rPr lang="ru-RU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Молодцы!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3733800"/>
            <a:ext cx="3657600" cy="2708975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4800600" cy="4724400"/>
          </a:xfrm>
        </p:spPr>
        <p:txBody>
          <a:bodyPr>
            <a:normAutofit/>
          </a:bodyPr>
          <a:lstStyle/>
          <a:p>
            <a:r>
              <a:rPr lang="ru-RU" dirty="0" smtClean="0"/>
              <a:t>«Я не допущу, чтобы весна наступила. Я её спрятала. Вам никогда её не спасти.»</a:t>
            </a:r>
            <a:endParaRPr lang="ru-RU" dirty="0"/>
          </a:p>
        </p:txBody>
      </p:sp>
      <p:pic>
        <p:nvPicPr>
          <p:cNvPr id="5" name="Рисунок 4" descr="загруженное (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609600"/>
            <a:ext cx="3600451" cy="5029200"/>
          </a:xfrm>
          <a:prstGeom prst="rect">
            <a:avLst/>
          </a:prstGeom>
        </p:spPr>
      </p:pic>
      <p:pic>
        <p:nvPicPr>
          <p:cNvPr id="12" name="Зима - Сильный ветер метель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534400" y="6248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9978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362200" y="5791200"/>
            <a:ext cx="449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Заколдованный лес</a:t>
            </a:r>
            <a:endParaRPr lang="ru-RU" sz="36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0, 15, 30, 60, 9, 37, 24, 50, 56</a:t>
            </a:r>
            <a:endParaRPr lang="ru-R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0, 9, 15, 24, 30, 37, 50,56, 60</a:t>
            </a:r>
          </a:p>
          <a:p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30, 50, 60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657600" y="2590800"/>
            <a:ext cx="2057400" cy="2057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 flipH="1" flipV="1">
            <a:off x="4229894" y="2247106"/>
            <a:ext cx="83820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stCxn id="4" idx="7"/>
          </p:cNvCxnSpPr>
          <p:nvPr/>
        </p:nvCxnSpPr>
        <p:spPr>
          <a:xfrm rot="5400000" flipH="1" flipV="1">
            <a:off x="5413703" y="2209803"/>
            <a:ext cx="682295" cy="682299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4" idx="6"/>
          </p:cNvCxnSpPr>
          <p:nvPr/>
        </p:nvCxnSpPr>
        <p:spPr>
          <a:xfrm>
            <a:off x="5715000" y="3619500"/>
            <a:ext cx="990600" cy="396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4" idx="5"/>
          </p:cNvCxnSpPr>
          <p:nvPr/>
        </p:nvCxnSpPr>
        <p:spPr>
          <a:xfrm rot="16200000" flipH="1">
            <a:off x="5451801" y="4308801"/>
            <a:ext cx="682298" cy="75849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4" idx="4"/>
          </p:cNvCxnSpPr>
          <p:nvPr/>
        </p:nvCxnSpPr>
        <p:spPr>
          <a:xfrm rot="5400000">
            <a:off x="4209256" y="5086350"/>
            <a:ext cx="915194" cy="3889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4" idx="2"/>
          </p:cNvCxnSpPr>
          <p:nvPr/>
        </p:nvCxnSpPr>
        <p:spPr>
          <a:xfrm rot="10800000" flipV="1">
            <a:off x="2590800" y="3619500"/>
            <a:ext cx="1066800" cy="381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4" idx="1"/>
          </p:cNvCxnSpPr>
          <p:nvPr/>
        </p:nvCxnSpPr>
        <p:spPr>
          <a:xfrm rot="16200000" flipV="1">
            <a:off x="3314702" y="2247902"/>
            <a:ext cx="529898" cy="75849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4" idx="3"/>
          </p:cNvCxnSpPr>
          <p:nvPr/>
        </p:nvCxnSpPr>
        <p:spPr>
          <a:xfrm rot="5400000">
            <a:off x="3238503" y="4308803"/>
            <a:ext cx="682299" cy="75849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7" name="Выноска-облако 26"/>
          <p:cNvSpPr/>
          <p:nvPr/>
        </p:nvSpPr>
        <p:spPr>
          <a:xfrm rot="21196012">
            <a:off x="4365775" y="1090249"/>
            <a:ext cx="3109358" cy="1864417"/>
          </a:xfrm>
          <a:prstGeom prst="cloudCallou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40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Выноска-облако 22"/>
          <p:cNvSpPr/>
          <p:nvPr/>
        </p:nvSpPr>
        <p:spPr>
          <a:xfrm rot="216052">
            <a:off x="1512491" y="1779387"/>
            <a:ext cx="3347613" cy="2165291"/>
          </a:xfrm>
          <a:prstGeom prst="cloudCallou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40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Выноска-облако 24"/>
          <p:cNvSpPr/>
          <p:nvPr/>
        </p:nvSpPr>
        <p:spPr>
          <a:xfrm>
            <a:off x="3352800" y="4191000"/>
            <a:ext cx="3124200" cy="2286000"/>
          </a:xfrm>
          <a:prstGeom prst="cloudCallou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40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Выноска-облако 27"/>
          <p:cNvSpPr/>
          <p:nvPr/>
        </p:nvSpPr>
        <p:spPr>
          <a:xfrm rot="216052">
            <a:off x="1077505" y="3449258"/>
            <a:ext cx="3134084" cy="1987138"/>
          </a:xfrm>
          <a:prstGeom prst="cloudCallou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40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Выноска-облако 32"/>
          <p:cNvSpPr/>
          <p:nvPr/>
        </p:nvSpPr>
        <p:spPr>
          <a:xfrm rot="563182">
            <a:off x="4272474" y="2677648"/>
            <a:ext cx="3113653" cy="2189183"/>
          </a:xfrm>
          <a:prstGeom prst="cloudCallou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40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Выноска-облако 28"/>
          <p:cNvSpPr/>
          <p:nvPr/>
        </p:nvSpPr>
        <p:spPr>
          <a:xfrm rot="568563">
            <a:off x="4277562" y="2677838"/>
            <a:ext cx="3093844" cy="2233671"/>
          </a:xfrm>
          <a:prstGeom prst="cloudCallou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</a:rPr>
              <a:t>8</a:t>
            </a:r>
            <a:endParaRPr lang="ru-RU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0" name="Выноска-облако 29"/>
          <p:cNvSpPr/>
          <p:nvPr/>
        </p:nvSpPr>
        <p:spPr>
          <a:xfrm>
            <a:off x="3352800" y="4191000"/>
            <a:ext cx="3124200" cy="2286000"/>
          </a:xfrm>
          <a:prstGeom prst="cloudCallou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40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Выноска-облако 30"/>
          <p:cNvSpPr/>
          <p:nvPr/>
        </p:nvSpPr>
        <p:spPr>
          <a:xfrm>
            <a:off x="990600" y="3352800"/>
            <a:ext cx="3352800" cy="2057400"/>
          </a:xfrm>
          <a:prstGeom prst="cloudCallou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40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Выноска-облако 31"/>
          <p:cNvSpPr/>
          <p:nvPr/>
        </p:nvSpPr>
        <p:spPr>
          <a:xfrm rot="205628">
            <a:off x="1508579" y="1778351"/>
            <a:ext cx="3465958" cy="2137156"/>
          </a:xfrm>
          <a:prstGeom prst="cloudCallou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40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3.7037E-7 L 0.40833 -0.45509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4" y="-22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42775E-6 L -0.46667 -0.34405 " pathEditMode="relative" rAng="0" ptsTypes="AA">
                                      <p:cBhvr>
                                        <p:cTn id="1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3" y="-172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166 0.00556 L -0.475 0.12222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7" y="58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96296E-6 L 0.52048 0.01968 " pathEditMode="relative" rAng="0" ptsTypes="AA">
                                      <p:cBhvr>
                                        <p:cTn id="3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" y="10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38728E-6 L -3.33333E-6 0.44416 " pathEditMode="relative" rAng="0" ptsTypes="AA">
                                      <p:cBhvr>
                                        <p:cTn id="5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5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56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59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33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1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62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65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  <p:par>
                                <p:cTn id="66" presetID="33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7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68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71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  <p:par>
                                <p:cTn id="72" presetID="33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3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4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77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33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9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80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83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  <p:par>
                                <p:cTn id="84" presetID="33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5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86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89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  <p:par>
                                <p:cTn id="90" presetID="33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1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92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95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  <p:par>
                                <p:cTn id="96" presetID="33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7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98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1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3" presetClass="emph" presetSubtype="0" fill="remove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6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07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10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  <p:par>
                                <p:cTn id="111" presetID="33" presetClass="emph" presetSubtype="0" fill="remove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2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13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16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33" presetClass="emph" presetSubtype="0" fill="remove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8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19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22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  <p:par>
                                <p:cTn id="123" presetID="33" presetClass="emph" presetSubtype="0" fill="remove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4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25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28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  <p:par>
                                <p:cTn id="129" presetID="33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0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31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34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  <p:par>
                                <p:cTn id="135" presetID="33" presetClass="emph" presetSubtype="0" fill="remove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6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37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40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  <p:par>
                                <p:cTn id="141" presetID="33" presetClass="emph" presetSubtype="0" fill="remove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2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43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46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  <p:par>
                                <p:cTn id="147" presetID="33" presetClass="emph" presetSubtype="0" fill="remove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8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49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52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  <p:par>
                                <p:cTn id="153" presetID="33" presetClass="emph" presetSubtype="0" fill="remove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54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55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58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59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0" fill="hold">
                      <p:stCondLst>
                        <p:cond delay="0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3" presetClass="emph" presetSubtype="0" fill="remove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3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64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67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  <p:par>
                                <p:cTn id="168" presetID="33" presetClass="emph" presetSubtype="0" fill="remove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9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70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73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  <p:par>
                                <p:cTn id="174" presetID="33" presetClass="emph" presetSubtype="0" fill="remove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75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76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79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  <p:par>
                                <p:cTn id="180" presetID="33" presetClass="emph" presetSubtype="0" fill="remove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1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82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85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  <p:par>
                                <p:cTn id="186" presetID="33" presetClass="emph" presetSubtype="0" fill="remove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7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88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91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  <p:par>
                                <p:cTn id="192" presetID="33" presetClass="emph" presetSubtype="0" fill="remove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3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94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97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  <p:par>
                                <p:cTn id="198" presetID="33" presetClass="emph" presetSubtype="0" fill="remove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9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00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03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  <p:par>
                                <p:cTn id="204" presetID="33" presetClass="emph" presetSubtype="0" fill="remove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05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06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09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  <p:par>
                                <p:cTn id="210" presetID="33" presetClass="emph" presetSubtype="0" fill="remove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11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12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15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1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7" fill="hold">
                      <p:stCondLst>
                        <p:cond delay="0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33" presetClass="emph" presetSubtype="0" fill="remove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20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21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24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  <p:par>
                                <p:cTn id="225" presetID="33" presetClass="emph" presetSubtype="0" fill="remove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26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27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30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  <p:par>
                                <p:cTn id="231" presetID="33" presetClass="emph" presetSubtype="0" fill="remove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32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33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36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  <p:par>
                                <p:cTn id="237" presetID="33" presetClass="emph" presetSubtype="0" fill="remove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38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39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42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  <p:par>
                                <p:cTn id="243" presetID="33" presetClass="emph" presetSubtype="0" fill="remove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44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45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48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  <p:par>
                                <p:cTn id="249" presetID="33" presetClass="emph" presetSubtype="0" fill="remove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50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51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54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  <p:par>
                                <p:cTn id="255" presetID="33" presetClass="emph" presetSubtype="0" fill="remove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56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57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60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  <p:par>
                                <p:cTn id="261" presetID="33" presetClass="emph" presetSubtype="0" fill="remove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2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63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66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  <p:par>
                                <p:cTn id="267" presetID="33" presetClass="emph" presetSubtype="0" fill="remove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8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69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72" dur="25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7" grpId="0" animBg="1"/>
      <p:bldP spid="27" grpId="1" animBg="1"/>
      <p:bldP spid="27" grpId="2" animBg="1"/>
      <p:bldP spid="27" grpId="3" animBg="1"/>
      <p:bldP spid="23" grpId="0" animBg="1"/>
      <p:bldP spid="23" grpId="2" animBg="1"/>
      <p:bldP spid="23" grpId="3" animBg="1"/>
      <p:bldP spid="23" grpId="4" animBg="1"/>
      <p:bldP spid="25" grpId="2" animBg="1"/>
      <p:bldP spid="25" grpId="3" animBg="1"/>
      <p:bldP spid="25" grpId="4" animBg="1"/>
      <p:bldP spid="28" grpId="0" animBg="1"/>
      <p:bldP spid="28" grpId="2" animBg="1"/>
      <p:bldP spid="28" grpId="3" animBg="1"/>
      <p:bldP spid="28" grpId="4" animBg="1"/>
      <p:bldP spid="33" grpId="0" animBg="1"/>
      <p:bldP spid="33" grpId="2" animBg="1"/>
      <p:bldP spid="33" grpId="3" animBg="1"/>
      <p:bldP spid="33" grpId="4" animBg="1"/>
      <p:bldP spid="29" grpId="0" animBg="1"/>
      <p:bldP spid="29" grpId="1" animBg="1"/>
      <p:bldP spid="29" grpId="3" animBg="1"/>
      <p:bldP spid="29" grpId="4" animBg="1"/>
      <p:bldP spid="29" grpId="5" animBg="1"/>
      <p:bldP spid="30" grpId="1" animBg="1"/>
      <p:bldP spid="30" grpId="3" animBg="1"/>
      <p:bldP spid="30" grpId="4" animBg="1"/>
      <p:bldP spid="30" grpId="5" animBg="1"/>
      <p:bldP spid="31" grpId="0" animBg="1"/>
      <p:bldP spid="31" grpId="1" animBg="1"/>
      <p:bldP spid="31" grpId="3" animBg="1"/>
      <p:bldP spid="31" grpId="4" animBg="1"/>
      <p:bldP spid="31" grpId="5" animBg="1"/>
      <p:bldP spid="32" grpId="0" animBg="1"/>
      <p:bldP spid="32" grpId="1" animBg="1"/>
      <p:bldP spid="32" grpId="3" animBg="1"/>
      <p:bldP spid="32" grpId="4" animBg="1"/>
      <p:bldP spid="32" grpId="5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500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Висит за окошком</a:t>
            </a:r>
          </a:p>
          <a:p>
            <a:pPr>
              <a:buNone/>
            </a:pPr>
            <a:r>
              <a:rPr lang="ru-RU" sz="4500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Кулёк ледяной.</a:t>
            </a:r>
          </a:p>
          <a:p>
            <a:pPr>
              <a:buNone/>
            </a:pPr>
            <a:r>
              <a:rPr lang="ru-RU" sz="4500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Он полон капели</a:t>
            </a:r>
          </a:p>
          <a:p>
            <a:pPr>
              <a:buNone/>
            </a:pPr>
            <a:r>
              <a:rPr lang="ru-RU" sz="4500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И пахнет весной.</a:t>
            </a:r>
            <a:endParaRPr lang="ru-RU" sz="4500" b="1" dirty="0">
              <a:solidFill>
                <a:srgbClr val="CC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images (2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3200399"/>
            <a:ext cx="3810000" cy="3161489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Арифметический диктант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Напишите число, которое стоит перед единицей.</a:t>
            </a:r>
          </a:p>
          <a:p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Найдите произведение двух чисел 9 и 0.</a:t>
            </a:r>
          </a:p>
          <a:p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Какие два числа нужно сложить, чтобы получить 0?</a:t>
            </a:r>
          </a:p>
          <a:p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Делимое 0, делитель 7. Найдите частное.</a:t>
            </a:r>
          </a:p>
          <a:p>
            <a:endParaRPr lang="ru-RU" sz="32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Ответы: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0,  0,  0,  0</a:t>
            </a:r>
            <a:endParaRPr lang="ru-RU" sz="4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5000"/>
            <a:ext cx="8229600" cy="914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rgbClr val="331E4A"/>
                </a:solidFill>
                <a:latin typeface="Times New Roman" pitchFamily="18" charset="0"/>
                <a:cs typeface="Times New Roman" pitchFamily="18" charset="0"/>
              </a:rPr>
              <a:t>Быстрый ручей.</a:t>
            </a:r>
            <a:endParaRPr lang="ru-RU" sz="4000" b="1" dirty="0">
              <a:solidFill>
                <a:srgbClr val="331E4A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697</TotalTime>
  <Words>197</Words>
  <PresentationFormat>Экран (4:3)</PresentationFormat>
  <Paragraphs>54</Paragraphs>
  <Slides>15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Урок математики </vt:lpstr>
      <vt:lpstr>«Я не допущу, чтобы весна наступила. Я её спрятала. Вам никогда её не спасти.»</vt:lpstr>
      <vt:lpstr> </vt:lpstr>
      <vt:lpstr>0, 15, 30, 60, 9, 37, 24, 50, 56</vt:lpstr>
      <vt:lpstr>Слайд 5</vt:lpstr>
      <vt:lpstr>Слайд 6</vt:lpstr>
      <vt:lpstr>Слайд 7</vt:lpstr>
      <vt:lpstr>Арифметический диктант</vt:lpstr>
      <vt:lpstr>Слайд 9</vt:lpstr>
      <vt:lpstr>Физминутка.</vt:lpstr>
      <vt:lpstr>Слайд 11</vt:lpstr>
      <vt:lpstr>Слайд 12</vt:lpstr>
      <vt:lpstr>Слайд 13</vt:lpstr>
      <vt:lpstr>Слайд 14</vt:lpstr>
      <vt:lpstr>Спасибо за урок!  Молодцы!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урок по математике Тема: Решение примеров с нулем</dc:title>
  <dc:creator>Елена</dc:creator>
  <cp:lastModifiedBy>Елена</cp:lastModifiedBy>
  <cp:revision>58</cp:revision>
  <dcterms:created xsi:type="dcterms:W3CDTF">2013-03-03T23:28:14Z</dcterms:created>
  <dcterms:modified xsi:type="dcterms:W3CDTF">2013-11-04T11:32:29Z</dcterms:modified>
</cp:coreProperties>
</file>