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4" r:id="rId2"/>
    <p:sldId id="285" r:id="rId3"/>
    <p:sldId id="296" r:id="rId4"/>
    <p:sldId id="256" r:id="rId5"/>
    <p:sldId id="297" r:id="rId6"/>
    <p:sldId id="288" r:id="rId7"/>
    <p:sldId id="289" r:id="rId8"/>
    <p:sldId id="290" r:id="rId9"/>
    <p:sldId id="299" r:id="rId10"/>
    <p:sldId id="300" r:id="rId11"/>
    <p:sldId id="301" r:id="rId12"/>
    <p:sldId id="302" r:id="rId13"/>
    <p:sldId id="303" r:id="rId14"/>
    <p:sldId id="260" r:id="rId15"/>
    <p:sldId id="298" r:id="rId16"/>
    <p:sldId id="304" r:id="rId17"/>
    <p:sldId id="261" r:id="rId18"/>
    <p:sldId id="262" r:id="rId19"/>
    <p:sldId id="263" r:id="rId20"/>
    <p:sldId id="305" r:id="rId21"/>
    <p:sldId id="264" r:id="rId22"/>
    <p:sldId id="266" r:id="rId23"/>
    <p:sldId id="267" r:id="rId24"/>
    <p:sldId id="268" r:id="rId25"/>
    <p:sldId id="306" r:id="rId26"/>
    <p:sldId id="269" r:id="rId27"/>
    <p:sldId id="270" r:id="rId28"/>
    <p:sldId id="259" r:id="rId29"/>
    <p:sldId id="307" r:id="rId30"/>
    <p:sldId id="25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C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DD97D-97FB-466E-BF91-3E41BAFE3E5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B22F6-43A5-482A-AF9A-BFE69CD098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06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http://images.evangelizo.org/images/santibeati/E/Sant_Efrem_Diacono_e_dottore_della_Chiesa/Sant_Efrem_F.jpg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22F6-43A5-482A-AF9A-BFE69CD098D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Отцы пустынники и жены непорочны. Нестеров М.В.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22F6-43A5-482A-AF9A-BFE69CD098D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http://www.spc.rs/files/u5/2011/11/majka_rusija_mg_9337.jpg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22F6-43A5-482A-AF9A-BFE69CD098D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http://www.miloserdie.ru/pic/_MG_4255_1299862116.jpg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22F6-43A5-482A-AF9A-BFE69CD098D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http://spbdais.ru/up/news/03_2011/10.03.2011_utr_0040.jpg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22F6-43A5-482A-AF9A-BFE69CD098D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http://www.pravmir.ru/uploads/kneel.jpg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22F6-43A5-482A-AF9A-BFE69CD098D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http://blogs.pravkamchatka.ru/inok/files/2009/03/p1060876.JPG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22F6-43A5-482A-AF9A-BFE69CD098D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http://hramdecor.ru/izocatalogue/afon_svyatii/images_sm/evfrem1.jpg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22F6-43A5-482A-AF9A-BFE69CD098D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Таблица снабжена</a:t>
            </a:r>
            <a:r>
              <a:rPr lang="ru-RU" baseline="0" dirty="0" smtClean="0"/>
              <a:t> гиперссылками на скрытые слайды с текстом. Открываются скрытые слайды щелком по нужной ячейке.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22F6-43A5-482A-AF9A-BFE69CD098D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Щербаков Б.В. А.С. Пушкин в Петербурге.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22F6-43A5-482A-AF9A-BFE69CD098D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6.xml"/><Relationship Id="rId3" Type="http://schemas.openxmlformats.org/officeDocument/2006/relationships/image" Target="../media/image11.jpeg"/><Relationship Id="rId7" Type="http://schemas.openxmlformats.org/officeDocument/2006/relationships/slide" Target="slide18.xml"/><Relationship Id="rId12" Type="http://schemas.openxmlformats.org/officeDocument/2006/relationships/slide" Target="slide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slide" Target="slide23.xml"/><Relationship Id="rId5" Type="http://schemas.openxmlformats.org/officeDocument/2006/relationships/slide" Target="slide17.xml"/><Relationship Id="rId10" Type="http://schemas.openxmlformats.org/officeDocument/2006/relationships/slide" Target="slide22.xml"/><Relationship Id="rId4" Type="http://schemas.openxmlformats.org/officeDocument/2006/relationships/image" Target="../media/image37.png"/><Relationship Id="rId9" Type="http://schemas.openxmlformats.org/officeDocument/2006/relationships/slide" Target="slide21.xml"/><Relationship Id="rId14" Type="http://schemas.openxmlformats.org/officeDocument/2006/relationships/slide" Target="slide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slide" Target="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azbyka.ru/dictionary/12/molitva_efrema_sirina-all.s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iles.tvspas.ru/Audio/%c0%f3%e4%e8%ee%ea%ed%e8%e3%e8/%c2%e5%eb%e8%ea%e0%ff%20%ec%ee%eb%e8%f2%e2%e0%20%c2%e5%eb%e8%ea%ee%e3%ee%20%ef%ee%f1%f2%e0.%20%d1%e2%ff%f2%ee%e9%20%ef%f0%e5%ef%ee%e4%ee%e1%ed%fb%e9%20%c5%f4%f0%e5%ec%20%d1%e8%f0%e8%ed/" TargetMode="External"/><Relationship Id="rId5" Type="http://schemas.openxmlformats.org/officeDocument/2006/relationships/hyperlink" Target="http://svetoch-opk.ru/" TargetMode="External"/><Relationship Id="rId4" Type="http://schemas.openxmlformats.org/officeDocument/2006/relationships/hyperlink" Target="http://azbyka.ru/tserkov/o_postah/velikiy_post/velikij_post_02-all.s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3.jpeg"/><Relationship Id="rId5" Type="http://schemas.openxmlformats.org/officeDocument/2006/relationships/audio" Target="../media/audio3.wav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ликопостная молит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Рисунок8.png"/>
          <p:cNvPicPr>
            <a:picLocks noChangeAspect="1"/>
          </p:cNvPicPr>
          <p:nvPr/>
        </p:nvPicPr>
        <p:blipFill>
          <a:blip r:embed="rId4" cstate="print"/>
          <a:srcRect l="37700" t="12368" r="34186" b="12368"/>
          <a:stretch>
            <a:fillRect/>
          </a:stretch>
        </p:blipFill>
        <p:spPr>
          <a:xfrm>
            <a:off x="1285852" y="1285860"/>
            <a:ext cx="1143008" cy="3000396"/>
          </a:xfrm>
          <a:prstGeom prst="rect">
            <a:avLst/>
          </a:prstGeom>
        </p:spPr>
      </p:pic>
      <p:pic>
        <p:nvPicPr>
          <p:cNvPr id="6" name="Рисунок 5" descr="Рисунок9.png"/>
          <p:cNvPicPr>
            <a:picLocks noChangeAspect="1"/>
          </p:cNvPicPr>
          <p:nvPr/>
        </p:nvPicPr>
        <p:blipFill>
          <a:blip r:embed="rId5" cstate="print"/>
          <a:srcRect l="11008" t="6142" r="9894" b="15888"/>
          <a:stretch>
            <a:fillRect/>
          </a:stretch>
        </p:blipFill>
        <p:spPr>
          <a:xfrm>
            <a:off x="2285984" y="2000240"/>
            <a:ext cx="4786346" cy="2157226"/>
          </a:xfrm>
          <a:prstGeom prst="rect">
            <a:avLst/>
          </a:prstGeom>
        </p:spPr>
      </p:pic>
      <p:pic>
        <p:nvPicPr>
          <p:cNvPr id="8" name="Рисунок 7" descr="Рисунок12.png"/>
          <p:cNvPicPr>
            <a:picLocks noChangeAspect="1"/>
          </p:cNvPicPr>
          <p:nvPr/>
        </p:nvPicPr>
        <p:blipFill>
          <a:blip r:embed="rId6" cstate="print"/>
          <a:srcRect l="7458" r="6242"/>
          <a:stretch>
            <a:fillRect/>
          </a:stretch>
        </p:blipFill>
        <p:spPr>
          <a:xfrm>
            <a:off x="1857356" y="4714884"/>
            <a:ext cx="5214974" cy="1186590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2" name="vel_post_02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ликопостная молит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4429132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 определенные моменты богослужения священник выходит из алтаря и, стоя на амвоне лицом к Царским вратам, громко произносит три ее прошения, сопровождая каждое из них земным поклоном. </a:t>
            </a:r>
            <a:endParaRPr lang="ru-RU" sz="2400" b="1" dirty="0"/>
          </a:p>
        </p:txBody>
      </p:sp>
      <p:pic>
        <p:nvPicPr>
          <p:cNvPr id="4" name="Рисунок 3" descr="_MG_4255_12998621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357166"/>
            <a:ext cx="5929354" cy="3948949"/>
          </a:xfrm>
          <a:prstGeom prst="rect">
            <a:avLst/>
          </a:prstGeom>
        </p:spPr>
      </p:pic>
      <p:pic>
        <p:nvPicPr>
          <p:cNvPr id="5" name="Рисунок 4" descr="Рисунок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214290"/>
            <a:ext cx="6357982" cy="4214842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ликопостная молит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714356"/>
            <a:ext cx="428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Поднявшись, он совершает двенадцать поясных (малых) поклонов, каждый со словами «Боже, очисти мя грешного». </a:t>
            </a:r>
            <a:endParaRPr lang="ru-RU" sz="2400" b="1" dirty="0"/>
          </a:p>
        </p:txBody>
      </p:sp>
      <p:pic>
        <p:nvPicPr>
          <p:cNvPr id="4" name="Рисунок 3" descr="10_03_2011_utr_0040.jpg"/>
          <p:cNvPicPr>
            <a:picLocks noChangeAspect="1"/>
          </p:cNvPicPr>
          <p:nvPr/>
        </p:nvPicPr>
        <p:blipFill>
          <a:blip r:embed="rId4" cstate="print"/>
          <a:srcRect r="12698"/>
          <a:stretch>
            <a:fillRect/>
          </a:stretch>
        </p:blipFill>
        <p:spPr>
          <a:xfrm>
            <a:off x="5338256" y="571480"/>
            <a:ext cx="3180714" cy="48577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2857496"/>
            <a:ext cx="4000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По окончании их, выпрямившись, громко произносит молитву святого Ефрема полностью, все три прошения одно за другим, без перерыва, и творит еще один земной поклон, после чего молча уходит в алтарь. </a:t>
            </a:r>
            <a:endParaRPr lang="ru-RU" sz="2400" b="1" dirty="0"/>
          </a:p>
        </p:txBody>
      </p:sp>
      <p:pic>
        <p:nvPicPr>
          <p:cNvPr id="6" name="Рисунок 5" descr="Рисунок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500042"/>
            <a:ext cx="1585630" cy="365915"/>
          </a:xfrm>
          <a:prstGeom prst="rect">
            <a:avLst/>
          </a:prstGeom>
        </p:spPr>
      </p:pic>
      <p:pic>
        <p:nvPicPr>
          <p:cNvPr id="7" name="Рисунок 6" descr="Рисунок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2571744"/>
            <a:ext cx="1585630" cy="365915"/>
          </a:xfrm>
          <a:prstGeom prst="rect">
            <a:avLst/>
          </a:prstGeom>
        </p:spPr>
      </p:pic>
      <p:pic>
        <p:nvPicPr>
          <p:cNvPr id="8" name="Рисунок 7" descr="Рисунок1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428604"/>
            <a:ext cx="3500462" cy="514353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aglavie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Рисунок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785794"/>
            <a:ext cx="8021673" cy="5181172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ликопостная молит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5000636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Вслед за священником, подражая ему, поклоны совершают и все молящиеся в храме.</a:t>
            </a:r>
          </a:p>
        </p:txBody>
      </p:sp>
      <p:pic>
        <p:nvPicPr>
          <p:cNvPr id="4" name="Рисунок 3" descr="kne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1491" y="500042"/>
            <a:ext cx="5793547" cy="4214842"/>
          </a:xfrm>
          <a:prstGeom prst="rect">
            <a:avLst/>
          </a:prstGeom>
        </p:spPr>
      </p:pic>
      <p:pic>
        <p:nvPicPr>
          <p:cNvPr id="5" name="Рисунок 4" descr="Рисунок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357166"/>
            <a:ext cx="6143668" cy="4500594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еликопостная молит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Рисунок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0256" y="785794"/>
            <a:ext cx="3832272" cy="46434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1472" y="4071942"/>
            <a:ext cx="3857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Почему эта короткая и простая молитва занимает такое важное место во всем великопостном богослужении?</a:t>
            </a:r>
            <a:endParaRPr lang="ru-RU" sz="2400" b="1" dirty="0"/>
          </a:p>
        </p:txBody>
      </p:sp>
      <p:pic>
        <p:nvPicPr>
          <p:cNvPr id="6" name="Рисунок 5" descr="Рисунок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571480"/>
            <a:ext cx="1585630" cy="36591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42910" y="857232"/>
            <a:ext cx="4000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Исключительная важность молитвы зафиксирована ее богослужебным статусом: молитва Ефрема Сирина не может совершаться ни чтецом, ни даже диаконом, но лишь священником.</a:t>
            </a:r>
            <a:endParaRPr lang="ru-RU" sz="2400" b="1" dirty="0"/>
          </a:p>
        </p:txBody>
      </p:sp>
      <p:pic>
        <p:nvPicPr>
          <p:cNvPr id="16" name="Рисунок 15" descr="Рисунок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3714752"/>
            <a:ext cx="1585630" cy="365915"/>
          </a:xfrm>
          <a:prstGeom prst="rect">
            <a:avLst/>
          </a:prstGeom>
        </p:spPr>
      </p:pic>
      <p:pic>
        <p:nvPicPr>
          <p:cNvPr id="17" name="Рисунок 16" descr="p1060876.jpg"/>
          <p:cNvPicPr>
            <a:picLocks noChangeAspect="1"/>
          </p:cNvPicPr>
          <p:nvPr/>
        </p:nvPicPr>
        <p:blipFill>
          <a:blip r:embed="rId6" cstate="print"/>
          <a:srcRect l="14583" t="15625" r="17640"/>
          <a:stretch>
            <a:fillRect/>
          </a:stretch>
        </p:blipFill>
        <p:spPr>
          <a:xfrm>
            <a:off x="4929190" y="928670"/>
            <a:ext cx="3500462" cy="435771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еликопостная молит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857232"/>
            <a:ext cx="5357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Потому что в ней перечисляются особым, свойственным только этой молитве образом все отрицательные и положительные элементы покаяния и определяется список наших индивидуальных подвигов.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786190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Цель этих подвигов — прежде всего — освобождение от какого-нибудь основного недуга, направляющего всю нашу жизнь и препятствующего нам вступить на путь обращения к Богу.</a:t>
            </a:r>
            <a:endParaRPr lang="ru-RU" sz="2400" b="1" dirty="0"/>
          </a:p>
        </p:txBody>
      </p:sp>
      <p:pic>
        <p:nvPicPr>
          <p:cNvPr id="7" name="Рисунок 6" descr="evfrem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722127"/>
            <a:ext cx="2052183" cy="5350080"/>
          </a:xfrm>
          <a:prstGeom prst="rect">
            <a:avLst/>
          </a:prstGeom>
        </p:spPr>
      </p:pic>
      <p:pic>
        <p:nvPicPr>
          <p:cNvPr id="8" name="Рисунок 7" descr="Рисунок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565410"/>
            <a:ext cx="2328009" cy="5721110"/>
          </a:xfrm>
          <a:prstGeom prst="rect">
            <a:avLst/>
          </a:prstGeom>
        </p:spPr>
      </p:pic>
      <p:pic>
        <p:nvPicPr>
          <p:cNvPr id="9" name="Рисунок 8" descr="Рисунок1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500042"/>
            <a:ext cx="1657068" cy="382401"/>
          </a:xfrm>
          <a:prstGeom prst="rect">
            <a:avLst/>
          </a:prstGeom>
        </p:spPr>
      </p:pic>
      <p:pic>
        <p:nvPicPr>
          <p:cNvPr id="10" name="Рисунок 9" descr="Рисунок1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3429000"/>
            <a:ext cx="1657068" cy="3824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43702" y="6215082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Прп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. Ефрем Сирин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glavie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vel_post_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489" y="402586"/>
            <a:ext cx="8363021" cy="6052828"/>
          </a:xfrm>
          <a:prstGeom prst="rect">
            <a:avLst/>
          </a:prstGeom>
        </p:spPr>
      </p:pic>
      <p:pic>
        <p:nvPicPr>
          <p:cNvPr id="6" name="Рисунок 5" descr="Рисунок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1857364"/>
            <a:ext cx="4000528" cy="71438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 descr="Рисунок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2643182"/>
            <a:ext cx="4000528" cy="571504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 descr="Рисунок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357562"/>
            <a:ext cx="4000528" cy="785818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Рисунок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214818"/>
            <a:ext cx="4000528" cy="785818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 descr="Рисунок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1857364"/>
            <a:ext cx="4000528" cy="71438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Рисунок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2643182"/>
            <a:ext cx="4000528" cy="571504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Рисунок2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3357562"/>
            <a:ext cx="4000528" cy="785818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 descr="Рисунок2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4214818"/>
            <a:ext cx="4000528" cy="785818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Рисунок2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5715016"/>
            <a:ext cx="7929618" cy="57150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aglavie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7224" y="1785926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Праздность – это лень, нерадение и небрежность, которые постоянно убеждают нас в невозможности, а потому и нежелательности что-либо изменить.</a:t>
            </a: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3643314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Праздность – это глубоко вкорененный в нас цинизм, который на каждый духовный призыв отвечает: "зачем?"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642918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Праздность</a:t>
            </a:r>
            <a:r>
              <a:rPr lang="ru-RU" sz="2400" b="1" dirty="0" smtClean="0"/>
              <a:t> — корень всех грехов.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5286388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Из-за праздности мы растрачиваем данные нам духовные силы. </a:t>
            </a:r>
            <a:endParaRPr lang="ru-RU" sz="2400" b="1" dirty="0"/>
          </a:p>
        </p:txBody>
      </p:sp>
      <p:pic>
        <p:nvPicPr>
          <p:cNvPr id="8" name="Рисунок 7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357298"/>
            <a:ext cx="1643074" cy="379171"/>
          </a:xfrm>
          <a:prstGeom prst="rect">
            <a:avLst/>
          </a:prstGeom>
        </p:spPr>
      </p:pic>
      <p:pic>
        <p:nvPicPr>
          <p:cNvPr id="9" name="Рисунок 8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071810"/>
            <a:ext cx="1643074" cy="379171"/>
          </a:xfrm>
          <a:prstGeom prst="rect">
            <a:avLst/>
          </a:prstGeom>
        </p:spPr>
      </p:pic>
      <p:pic>
        <p:nvPicPr>
          <p:cNvPr id="10" name="Рисунок 9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4857760"/>
            <a:ext cx="1643074" cy="379171"/>
          </a:xfrm>
          <a:prstGeom prst="rect">
            <a:avLst/>
          </a:prstGeom>
        </p:spPr>
      </p:pic>
      <p:pic>
        <p:nvPicPr>
          <p:cNvPr id="13" name="Рисунок 12" descr="Рисунок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5286388"/>
            <a:ext cx="591263" cy="99356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aglavie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57422" y="571480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Плод праздности — </a:t>
            </a:r>
            <a:r>
              <a:rPr lang="ru-RU" sz="2400" b="1" dirty="0" smtClean="0">
                <a:solidFill>
                  <a:srgbClr val="C00000"/>
                </a:solidFill>
              </a:rPr>
              <a:t>уныние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4000504"/>
            <a:ext cx="6572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Уныние — это самоубийство души, потому что, если человек находится во власти уныния, он совершенно неспособен видеть свет и стремиться к нему.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1928802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Человек во власти уныния лишен возможности видеть что-либо хорошее и для него жизнь наполняется тьмою.</a:t>
            </a:r>
            <a:endParaRPr lang="ru-RU" sz="2400" dirty="0"/>
          </a:p>
        </p:txBody>
      </p:sp>
      <p:pic>
        <p:nvPicPr>
          <p:cNvPr id="6" name="Рисунок 5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357298"/>
            <a:ext cx="1643074" cy="379171"/>
          </a:xfrm>
          <a:prstGeom prst="rect">
            <a:avLst/>
          </a:prstGeom>
        </p:spPr>
      </p:pic>
      <p:pic>
        <p:nvPicPr>
          <p:cNvPr id="7" name="Рисунок 6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429000"/>
            <a:ext cx="1643074" cy="379171"/>
          </a:xfrm>
          <a:prstGeom prst="rect">
            <a:avLst/>
          </a:prstGeom>
        </p:spPr>
      </p:pic>
      <p:pic>
        <p:nvPicPr>
          <p:cNvPr id="8" name="Рисунок 7" descr="Рисунок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5286388"/>
            <a:ext cx="591263" cy="99356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aglavie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3108" y="5500702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C00000"/>
                </a:solidFill>
              </a:rPr>
              <a:t>Любоначалие</a:t>
            </a:r>
            <a:r>
              <a:rPr lang="ru-RU" sz="2400" b="1" dirty="0" smtClean="0"/>
              <a:t> - это любовь к власти.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642918"/>
            <a:ext cx="785818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dirty="0" smtClean="0"/>
              <a:t>Праздность, лень и уныние опустошают нашу жизнь и лишают ее всякого смысла. Душа, у которой нет цели и нет вечных ценностей, отвергает Бога и становится эгоистичной. Для такого человека уже не Бог Господь и Владыка, но он сам себе господин и владыка и центр мира.</a:t>
            </a:r>
            <a:endParaRPr lang="ru-RU" sz="23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286124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Появляется неправильное отношение к другим людям, желание подчинить их себе. Все другие существа для такого человека становятся лишь средствами для удовлетворения его желаний. </a:t>
            </a:r>
            <a:endParaRPr lang="ru-RU" sz="2400" b="1" dirty="0"/>
          </a:p>
        </p:txBody>
      </p:sp>
      <p:pic>
        <p:nvPicPr>
          <p:cNvPr id="9" name="Рисунок 8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928934"/>
            <a:ext cx="1643074" cy="379171"/>
          </a:xfrm>
          <a:prstGeom prst="rect">
            <a:avLst/>
          </a:prstGeom>
        </p:spPr>
      </p:pic>
      <p:pic>
        <p:nvPicPr>
          <p:cNvPr id="10" name="Рисунок 9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5000636"/>
            <a:ext cx="1643074" cy="379171"/>
          </a:xfrm>
          <a:prstGeom prst="rect">
            <a:avLst/>
          </a:prstGeom>
        </p:spPr>
      </p:pic>
      <p:pic>
        <p:nvPicPr>
          <p:cNvPr id="11" name="Рисунок 10" descr="Рисунок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8072462" y="5286388"/>
            <a:ext cx="591263" cy="99356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еликопостная молит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2910" y="714356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Празднику Воскресения Христова предшествует семь недель Великого поста.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285992"/>
            <a:ext cx="4071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Среди великопостных молитв и песнопений особенно выделяется одна, как бы суммирующая в себе главные вехи на путях духовного восхождения. Она принадлежит восточному отцу Христианской Церкви — святому Ефрему Сирину (306—373 годы).</a:t>
            </a:r>
            <a:endParaRPr lang="ru-RU" sz="2400" b="1" dirty="0"/>
          </a:p>
        </p:txBody>
      </p:sp>
      <p:pic>
        <p:nvPicPr>
          <p:cNvPr id="7" name="Рисунок 6" descr="Рисунок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357166"/>
            <a:ext cx="1547823" cy="357190"/>
          </a:xfrm>
          <a:prstGeom prst="rect">
            <a:avLst/>
          </a:prstGeom>
        </p:spPr>
      </p:pic>
      <p:pic>
        <p:nvPicPr>
          <p:cNvPr id="8" name="Рисунок 7" descr="Рисунок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2000240"/>
            <a:ext cx="1547823" cy="357190"/>
          </a:xfrm>
          <a:prstGeom prst="rect">
            <a:avLst/>
          </a:prstGeom>
        </p:spPr>
      </p:pic>
      <p:pic>
        <p:nvPicPr>
          <p:cNvPr id="13" name="Рисунок 12" descr="Рисунок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642918"/>
            <a:ext cx="3786214" cy="4500594"/>
          </a:xfrm>
          <a:prstGeom prst="rect">
            <a:avLst/>
          </a:prstGeom>
        </p:spPr>
      </p:pic>
      <p:pic>
        <p:nvPicPr>
          <p:cNvPr id="17" name="Рисунок 16" descr="Рисунок17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5715016"/>
            <a:ext cx="792415" cy="554690"/>
          </a:xfrm>
          <a:prstGeom prst="rect">
            <a:avLst/>
          </a:prstGeom>
        </p:spPr>
      </p:pic>
      <p:pic>
        <p:nvPicPr>
          <p:cNvPr id="18" name="Рисунок 17" descr="Sant_Efrem_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2066" y="785794"/>
            <a:ext cx="3528705" cy="42148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86446" y="5214950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Прп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. Ефрем Сирин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aglavie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1538" y="3500438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Дух праздности и уныния направлены на самого человека – происходит духовное самоубийство.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642918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C00000"/>
                </a:solidFill>
              </a:rPr>
              <a:t>Любоначалие</a:t>
            </a:r>
            <a:r>
              <a:rPr lang="ru-RU" sz="2400" b="1" dirty="0" smtClean="0"/>
              <a:t> не всегда побуждает командовать и властвовать над другими людьми.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928802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Любоначалие</a:t>
            </a:r>
            <a:r>
              <a:rPr lang="ru-RU" sz="2400" b="1" dirty="0" smtClean="0"/>
              <a:t> может выражаться также в равнодушии, презрении, отсутствии интереса, внимания и уважения к другим людям.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4857760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Любоначалие</a:t>
            </a:r>
            <a:r>
              <a:rPr lang="ru-RU" sz="2400" b="1" dirty="0" smtClean="0"/>
              <a:t> направляет дух праздности и безнадежности и на других – совершается  духовное убийство. </a:t>
            </a:r>
            <a:endParaRPr lang="ru-RU" sz="2400" b="1" dirty="0"/>
          </a:p>
        </p:txBody>
      </p:sp>
      <p:pic>
        <p:nvPicPr>
          <p:cNvPr id="7" name="Рисунок 6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643050"/>
            <a:ext cx="1643074" cy="379171"/>
          </a:xfrm>
          <a:prstGeom prst="rect">
            <a:avLst/>
          </a:prstGeom>
        </p:spPr>
      </p:pic>
      <p:pic>
        <p:nvPicPr>
          <p:cNvPr id="8" name="Рисунок 7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214686"/>
            <a:ext cx="1643074" cy="379171"/>
          </a:xfrm>
          <a:prstGeom prst="rect">
            <a:avLst/>
          </a:prstGeom>
        </p:spPr>
      </p:pic>
      <p:pic>
        <p:nvPicPr>
          <p:cNvPr id="9" name="Рисунок 8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429132"/>
            <a:ext cx="1643074" cy="379171"/>
          </a:xfrm>
          <a:prstGeom prst="rect">
            <a:avLst/>
          </a:prstGeom>
        </p:spPr>
      </p:pic>
      <p:pic>
        <p:nvPicPr>
          <p:cNvPr id="10" name="Рисунок 9" descr="Рисунок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5286388"/>
            <a:ext cx="591263" cy="99356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aglavie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8662" y="571480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Дар речи – это "отпечаток" Образа Божия в человеке.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736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Слово создает и положительное и отрицательное. Правда выражается словом, но и ложь пользуется словом. Слово спасает и убивает; слово вдохновляет и слово отравляет.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286124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Когда слово отклоняется от своей божественной природы и назначения, оно становится праздным и дает власть греху.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786322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Празднословие</a:t>
            </a:r>
            <a:r>
              <a:rPr lang="ru-RU" sz="2400" b="1" dirty="0" smtClean="0"/>
              <a:t>, являясь порождением праздности, уныния и </a:t>
            </a:r>
            <a:r>
              <a:rPr lang="ru-RU" sz="2400" b="1" dirty="0" err="1" smtClean="0"/>
              <a:t>любоначалия</a:t>
            </a:r>
            <a:r>
              <a:rPr lang="ru-RU" sz="2400" b="1" dirty="0" smtClean="0"/>
              <a:t>, начинает, в свою очередь, подкреплять их и жизнь становится адом.</a:t>
            </a:r>
            <a:endParaRPr lang="ru-RU" sz="2400" dirty="0"/>
          </a:p>
        </p:txBody>
      </p:sp>
      <p:pic>
        <p:nvPicPr>
          <p:cNvPr id="7" name="Рисунок 6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142984"/>
            <a:ext cx="1643074" cy="379171"/>
          </a:xfrm>
          <a:prstGeom prst="rect">
            <a:avLst/>
          </a:prstGeom>
        </p:spPr>
      </p:pic>
      <p:pic>
        <p:nvPicPr>
          <p:cNvPr id="8" name="Рисунок 7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857496"/>
            <a:ext cx="1643074" cy="379171"/>
          </a:xfrm>
          <a:prstGeom prst="rect">
            <a:avLst/>
          </a:prstGeom>
        </p:spPr>
      </p:pic>
      <p:pic>
        <p:nvPicPr>
          <p:cNvPr id="9" name="Рисунок 8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357694"/>
            <a:ext cx="1643074" cy="379171"/>
          </a:xfrm>
          <a:prstGeom prst="rect">
            <a:avLst/>
          </a:prstGeom>
        </p:spPr>
      </p:pic>
      <p:pic>
        <p:nvPicPr>
          <p:cNvPr id="10" name="Рисунок 9" descr="Рисунок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900" y="5429264"/>
            <a:ext cx="591263" cy="99356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aglavie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85852" y="642918"/>
            <a:ext cx="6429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Праздность</a:t>
            </a:r>
            <a:r>
              <a:rPr lang="ru-RU" sz="2400" b="1" dirty="0" smtClean="0"/>
              <a:t> прежде всего означает рассеяние, разделение, изломанность наших мнений и понятий, нашей энергии, невозможность видеть вещи, как они есть, в их целом.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2928934"/>
            <a:ext cx="521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Противоположность праздности есть </a:t>
            </a:r>
            <a:r>
              <a:rPr lang="ru-RU" sz="2400" b="1" dirty="0" smtClean="0">
                <a:solidFill>
                  <a:srgbClr val="C00000"/>
                </a:solidFill>
              </a:rPr>
              <a:t>целостность </a:t>
            </a:r>
            <a:r>
              <a:rPr lang="ru-RU" sz="2400" b="1" dirty="0" smtClean="0"/>
              <a:t>или</a:t>
            </a:r>
            <a:r>
              <a:rPr lang="ru-RU" sz="2400" b="1" dirty="0" smtClean="0">
                <a:solidFill>
                  <a:srgbClr val="C00000"/>
                </a:solidFill>
              </a:rPr>
              <a:t> целомудрие</a:t>
            </a:r>
            <a:r>
              <a:rPr lang="ru-RU" sz="2400" b="1" dirty="0" smtClean="0"/>
              <a:t>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500570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Христос восстановил в нас целостность, восстановил настоящую иерархию ценностей, приведя нас обратно к Богу. </a:t>
            </a:r>
            <a:endParaRPr lang="ru-RU" sz="2400" b="1" dirty="0"/>
          </a:p>
        </p:txBody>
      </p:sp>
      <p:pic>
        <p:nvPicPr>
          <p:cNvPr id="6" name="Рисунок 5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428868"/>
            <a:ext cx="1643074" cy="379171"/>
          </a:xfrm>
          <a:prstGeom prst="rect">
            <a:avLst/>
          </a:prstGeom>
        </p:spPr>
      </p:pic>
      <p:pic>
        <p:nvPicPr>
          <p:cNvPr id="7" name="Рисунок 6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929066"/>
            <a:ext cx="1643074" cy="379171"/>
          </a:xfrm>
          <a:prstGeom prst="rect">
            <a:avLst/>
          </a:prstGeom>
        </p:spPr>
      </p:pic>
      <p:pic>
        <p:nvPicPr>
          <p:cNvPr id="8" name="Рисунок 7" descr="Рисунок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5357826"/>
            <a:ext cx="591263" cy="99356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aglavie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2976" y="857232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Первый чудесный плод целомудрия — </a:t>
            </a:r>
            <a:r>
              <a:rPr lang="ru-RU" sz="2400" b="1" dirty="0" smtClean="0">
                <a:solidFill>
                  <a:srgbClr val="C00000"/>
                </a:solidFill>
              </a:rPr>
              <a:t>смирение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4214818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Благодаря смирению человек может видеть Божие величие, доброту и любовь ко всем. Вот почему сказано, что Бог смиренным дает благодать и противится гордым.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214554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Смирение уничтожает в человеке ложь и неправду.  Человек начинает воспринимать вещи такими, какие они есть на самом деле.</a:t>
            </a:r>
            <a:endParaRPr lang="ru-RU" sz="2400" b="1" dirty="0"/>
          </a:p>
        </p:txBody>
      </p:sp>
      <p:pic>
        <p:nvPicPr>
          <p:cNvPr id="6" name="Рисунок 5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714488"/>
            <a:ext cx="1643074" cy="379171"/>
          </a:xfrm>
          <a:prstGeom prst="rect">
            <a:avLst/>
          </a:prstGeom>
        </p:spPr>
      </p:pic>
      <p:pic>
        <p:nvPicPr>
          <p:cNvPr id="7" name="Рисунок 6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714752"/>
            <a:ext cx="1643074" cy="379171"/>
          </a:xfrm>
          <a:prstGeom prst="rect">
            <a:avLst/>
          </a:prstGeom>
        </p:spPr>
      </p:pic>
      <p:pic>
        <p:nvPicPr>
          <p:cNvPr id="8" name="Рисунок 7" descr="Рисунок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5357826"/>
            <a:ext cx="591263" cy="99356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aglavie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57290" y="3857628"/>
            <a:ext cx="6858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Такой человек нетерпелив, так как, не видя самого себя, он скор на суд и осуждение других.  И судит он обо всем согласно со своими вкусами и со своей точки зрения.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000108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Человек не имеющий целомудрия и смирения равнодушен ко всем, кроме как к самому себе, поэтому он хочет, чтобы жизнь для него стала немедленно удачной.</a:t>
            </a:r>
          </a:p>
        </p:txBody>
      </p:sp>
      <p:pic>
        <p:nvPicPr>
          <p:cNvPr id="6" name="Рисунок 5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928934"/>
            <a:ext cx="1643074" cy="379171"/>
          </a:xfrm>
          <a:prstGeom prst="rect">
            <a:avLst/>
          </a:prstGeom>
        </p:spPr>
      </p:pic>
      <p:pic>
        <p:nvPicPr>
          <p:cNvPr id="7" name="Рисунок 6" descr="Рисунок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8072462" y="5286388"/>
            <a:ext cx="591263" cy="99356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aglavie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7224" y="2357430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Господь терпелив потому, что Он видит реально самую глубину вещей, которую мы по своей слепоте не видим, и которая открыта Ему.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71435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Смиренный человек приобретает поистине божественную добродетель - </a:t>
            </a:r>
            <a:r>
              <a:rPr lang="ru-RU" sz="2400" b="1" dirty="0" smtClean="0">
                <a:solidFill>
                  <a:srgbClr val="C00000"/>
                </a:solidFill>
              </a:rPr>
              <a:t>терпение</a:t>
            </a:r>
            <a:r>
              <a:rPr lang="ru-RU" sz="2400" b="1" dirty="0" smtClean="0"/>
              <a:t>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214818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Чем больше мы приближаемся к Богу, тем терпеливее мы становимся, тем более отражаем в себе свойственное одному Богу бережное отношение, уважение к каждому отдельному существу. </a:t>
            </a:r>
            <a:endParaRPr lang="ru-RU" sz="2400" b="1" dirty="0"/>
          </a:p>
        </p:txBody>
      </p:sp>
      <p:pic>
        <p:nvPicPr>
          <p:cNvPr id="6" name="Рисунок 5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714488"/>
            <a:ext cx="1643074" cy="379171"/>
          </a:xfrm>
          <a:prstGeom prst="rect">
            <a:avLst/>
          </a:prstGeom>
        </p:spPr>
      </p:pic>
      <p:pic>
        <p:nvPicPr>
          <p:cNvPr id="7" name="Рисунок 6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714752"/>
            <a:ext cx="1643074" cy="379171"/>
          </a:xfrm>
          <a:prstGeom prst="rect">
            <a:avLst/>
          </a:prstGeom>
        </p:spPr>
      </p:pic>
      <p:pic>
        <p:nvPicPr>
          <p:cNvPr id="8" name="Рисунок 7" descr="Рисунок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5357826"/>
            <a:ext cx="591263" cy="99356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aglavie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1538" y="857232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Венец и плод всех добродетелей, всех усилий и подвигов есть </a:t>
            </a:r>
            <a:r>
              <a:rPr lang="ru-RU" sz="2400" b="1" dirty="0" smtClean="0">
                <a:solidFill>
                  <a:srgbClr val="C00000"/>
                </a:solidFill>
              </a:rPr>
              <a:t>любовь</a:t>
            </a:r>
            <a:r>
              <a:rPr lang="ru-RU" sz="2400" b="1" dirty="0" smtClean="0"/>
              <a:t>, та любовь, которая, как мы уже сказали, может быть дана одним Богом; это тот дар, который является целью всего духовного </a:t>
            </a:r>
            <a:r>
              <a:rPr lang="ru-RU" sz="2400" b="1" dirty="0" err="1" smtClean="0"/>
              <a:t>подготовления</a:t>
            </a:r>
            <a:r>
              <a:rPr lang="ru-RU" sz="2400" b="1" dirty="0" smtClean="0"/>
              <a:t> и опыта. </a:t>
            </a:r>
            <a:endParaRPr lang="ru-RU" sz="2400" b="1" dirty="0"/>
          </a:p>
        </p:txBody>
      </p:sp>
      <p:pic>
        <p:nvPicPr>
          <p:cNvPr id="4" name="Рисунок 3" descr="Рисунок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24" y="5357826"/>
            <a:ext cx="591263" cy="99356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aglavie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4348" y="3929066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Чтобы целомудрие, смирение, терпение и любовь соединились в нас в одно целое и уничтожили гордость, нужно не только видеть свои грехи, но и иметь добродетель </a:t>
            </a:r>
            <a:r>
              <a:rPr lang="ru-RU" sz="2400" b="1" dirty="0" err="1" smtClean="0"/>
              <a:t>неосуждения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928802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Недостаточно видеть свои прегрешения, потому что эта кажущаяся добродетель может обратиться в гордость.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714356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Гордость — источник зла, и зло — источник гордости.</a:t>
            </a:r>
            <a:endParaRPr lang="ru-RU" sz="2400" dirty="0"/>
          </a:p>
        </p:txBody>
      </p:sp>
      <p:pic>
        <p:nvPicPr>
          <p:cNvPr id="6" name="Рисунок 5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428736"/>
            <a:ext cx="1643074" cy="379171"/>
          </a:xfrm>
          <a:prstGeom prst="rect">
            <a:avLst/>
          </a:prstGeom>
        </p:spPr>
      </p:pic>
      <p:pic>
        <p:nvPicPr>
          <p:cNvPr id="7" name="Рисунок 6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143248"/>
            <a:ext cx="1643074" cy="379171"/>
          </a:xfrm>
          <a:prstGeom prst="rect">
            <a:avLst/>
          </a:prstGeom>
        </p:spPr>
      </p:pic>
      <p:pic>
        <p:nvPicPr>
          <p:cNvPr id="8" name="Рисунок 7" descr="Рисунок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5357826"/>
            <a:ext cx="591263" cy="99356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еликопостная молит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86578" y="214290"/>
            <a:ext cx="1829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А.С. Пушкин</a:t>
            </a:r>
            <a:endParaRPr lang="ru-RU" sz="2400" b="1" dirty="0" smtClean="0"/>
          </a:p>
        </p:txBody>
      </p:sp>
      <p:pic>
        <p:nvPicPr>
          <p:cNvPr id="6" name="Рисунок 5" descr="Великопостная молитва.jpg"/>
          <p:cNvPicPr>
            <a:picLocks noChangeAspect="1"/>
          </p:cNvPicPr>
          <p:nvPr/>
        </p:nvPicPr>
        <p:blipFill>
          <a:blip r:embed="rId4" cstate="print"/>
          <a:srcRect l="58594" t="8333" b="11458"/>
          <a:stretch>
            <a:fillRect/>
          </a:stretch>
        </p:blipFill>
        <p:spPr>
          <a:xfrm>
            <a:off x="5357818" y="571480"/>
            <a:ext cx="3786182" cy="55007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1472" y="357166"/>
            <a:ext cx="621510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/>
              <a:t>Отцы пустынники и жены непорочны,</a:t>
            </a:r>
            <a:br>
              <a:rPr lang="ru-RU" sz="2300" b="1" dirty="0" smtClean="0"/>
            </a:br>
            <a:r>
              <a:rPr lang="ru-RU" sz="2300" b="1" dirty="0" smtClean="0"/>
              <a:t>Чтоб сердцем </a:t>
            </a:r>
            <a:r>
              <a:rPr lang="ru-RU" sz="2300" b="1" dirty="0" err="1" smtClean="0"/>
              <a:t>возлетать</a:t>
            </a:r>
            <a:r>
              <a:rPr lang="ru-RU" sz="2300" b="1" dirty="0" smtClean="0"/>
              <a:t> во области </a:t>
            </a:r>
            <a:r>
              <a:rPr lang="ru-RU" sz="2300" b="1" dirty="0" err="1" smtClean="0"/>
              <a:t>заочны</a:t>
            </a:r>
            <a:r>
              <a:rPr lang="ru-RU" sz="2300" b="1" dirty="0" smtClean="0"/>
              <a:t>,</a:t>
            </a:r>
            <a:br>
              <a:rPr lang="ru-RU" sz="2300" b="1" dirty="0" smtClean="0"/>
            </a:br>
            <a:r>
              <a:rPr lang="ru-RU" sz="2300" b="1" dirty="0" smtClean="0"/>
              <a:t>Чтоб укреплять его средь дольних бурь и битв,</a:t>
            </a:r>
            <a:br>
              <a:rPr lang="ru-RU" sz="2300" b="1" dirty="0" smtClean="0"/>
            </a:br>
            <a:r>
              <a:rPr lang="ru-RU" sz="2300" b="1" dirty="0" smtClean="0"/>
              <a:t>Сложили множество божественных молитв;</a:t>
            </a:r>
          </a:p>
          <a:p>
            <a:r>
              <a:rPr lang="ru-RU" sz="2300" b="1" dirty="0" smtClean="0"/>
              <a:t>Но ни одна из них меня не умиляет,</a:t>
            </a:r>
            <a:br>
              <a:rPr lang="ru-RU" sz="2300" b="1" dirty="0" smtClean="0"/>
            </a:br>
            <a:r>
              <a:rPr lang="ru-RU" sz="2300" b="1" dirty="0" smtClean="0"/>
              <a:t>Как та, которую священник повторяет</a:t>
            </a:r>
            <a:br>
              <a:rPr lang="ru-RU" sz="2300" b="1" dirty="0" smtClean="0"/>
            </a:br>
            <a:r>
              <a:rPr lang="ru-RU" sz="2300" b="1" dirty="0" smtClean="0"/>
              <a:t>Во дни печальные Великого поста;</a:t>
            </a:r>
            <a:r>
              <a:rPr lang="ru-RU" sz="2300" b="1" smtClean="0"/>
              <a:t/>
            </a:r>
            <a:br>
              <a:rPr lang="ru-RU" sz="2300" b="1" smtClean="0"/>
            </a:br>
            <a:r>
              <a:rPr lang="ru-RU" sz="2300" b="1" smtClean="0"/>
              <a:t>Всех </a:t>
            </a:r>
            <a:r>
              <a:rPr lang="ru-RU" sz="2300" b="1" dirty="0" smtClean="0"/>
              <a:t>чаще мне она приходит на уста</a:t>
            </a:r>
          </a:p>
          <a:p>
            <a:r>
              <a:rPr lang="ru-RU" sz="2300" b="1" dirty="0" smtClean="0"/>
              <a:t>И падшего крепит неведомою силой:</a:t>
            </a:r>
            <a:br>
              <a:rPr lang="ru-RU" sz="2300" b="1" dirty="0" smtClean="0"/>
            </a:br>
            <a:r>
              <a:rPr lang="ru-RU" sz="2300" b="1" dirty="0" err="1" smtClean="0"/>
              <a:t>Владыко</a:t>
            </a:r>
            <a:r>
              <a:rPr lang="ru-RU" sz="2300" b="1" dirty="0" smtClean="0"/>
              <a:t> дней моих! дух праздности унылой,</a:t>
            </a:r>
            <a:br>
              <a:rPr lang="ru-RU" sz="2300" b="1" dirty="0" smtClean="0"/>
            </a:br>
            <a:r>
              <a:rPr lang="ru-RU" sz="2300" b="1" dirty="0" err="1" smtClean="0"/>
              <a:t>Любоначалия</a:t>
            </a:r>
            <a:r>
              <a:rPr lang="ru-RU" sz="2300" b="1" dirty="0" smtClean="0"/>
              <a:t>, змеи сокрытой сей,</a:t>
            </a:r>
            <a:br>
              <a:rPr lang="ru-RU" sz="2300" b="1" dirty="0" smtClean="0"/>
            </a:br>
            <a:r>
              <a:rPr lang="ru-RU" sz="2300" b="1" dirty="0" smtClean="0"/>
              <a:t>И празднословия не дай душе моей.</a:t>
            </a:r>
          </a:p>
          <a:p>
            <a:r>
              <a:rPr lang="ru-RU" sz="2300" b="1" dirty="0" smtClean="0"/>
              <a:t>Но дай мне зреть мои, о Боже, прегрешенья,</a:t>
            </a:r>
            <a:br>
              <a:rPr lang="ru-RU" sz="2300" b="1" dirty="0" smtClean="0"/>
            </a:br>
            <a:r>
              <a:rPr lang="ru-RU" sz="2300" b="1" dirty="0" smtClean="0"/>
              <a:t>Да брат мой от меня не примет осужденья,</a:t>
            </a:r>
            <a:br>
              <a:rPr lang="ru-RU" sz="2300" b="1" dirty="0" smtClean="0"/>
            </a:br>
            <a:r>
              <a:rPr lang="ru-RU" sz="2300" b="1" dirty="0" smtClean="0"/>
              <a:t>И дух смирения, терпения, любви</a:t>
            </a:r>
            <a:br>
              <a:rPr lang="ru-RU" sz="2300" b="1" dirty="0" smtClean="0"/>
            </a:br>
            <a:r>
              <a:rPr lang="ru-RU" sz="2300" b="1" dirty="0" smtClean="0"/>
              <a:t>И целомудрия мне в сердце оживи.</a:t>
            </a:r>
            <a:endParaRPr lang="ru-RU" sz="2300" b="1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aglavie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------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28604"/>
            <a:ext cx="7439999" cy="5905499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еликопостная молит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1472" y="642918"/>
            <a:ext cx="792961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Св. Ефрем Сирин, сын земледельца из города </a:t>
            </a:r>
            <a:r>
              <a:rPr lang="ru-RU" sz="2000" dirty="0" err="1" smtClean="0"/>
              <a:t>Низибии</a:t>
            </a:r>
            <a:r>
              <a:rPr lang="ru-RU" sz="2000" dirty="0" smtClean="0"/>
              <a:t> в Месопотамии, жил в IV веке, был в юношестве безрассудным и раздражительным. Но, попав случайно в тюрьму по обвинению в краже овец, он понял, что попал в тюрьму не за украденную овцу, а за множество своих прежних проступков. И Ефрем сокрушенно покаялся пред Богом в своих грехах. Он слезно стал молиться Богу о прощении своих тайных согрешений, одновременно благодаря Его за то, что брошен в темницу, будучи невиновным в краже овцы. И вскоре был оправдан и освобожден. Но это переживание произвело переворот в душе Ефрема. Тюрьма приняла его грешником, а выпустила святым. После этого Ефрем отправился к Иакову </a:t>
            </a:r>
            <a:r>
              <a:rPr lang="ru-RU" sz="2000" dirty="0" err="1" smtClean="0"/>
              <a:t>Низибийскому</a:t>
            </a:r>
            <a:r>
              <a:rPr lang="ru-RU" sz="2000" dirty="0" smtClean="0"/>
              <a:t>, изучал Священное Писание и вел в горах подвижнический образ жизни до взятия </a:t>
            </a:r>
            <a:r>
              <a:rPr lang="ru-RU" sz="2000" dirty="0" err="1" smtClean="0"/>
              <a:t>Низибии</a:t>
            </a:r>
            <a:r>
              <a:rPr lang="ru-RU" sz="2000" dirty="0" smtClean="0"/>
              <a:t> в 363 г. персами. С того времени поселился на горе у города </a:t>
            </a:r>
            <a:r>
              <a:rPr lang="ru-RU" sz="2000" dirty="0" err="1" smtClean="0"/>
              <a:t>Едессы</a:t>
            </a:r>
            <a:r>
              <a:rPr lang="ru-RU" sz="2000" dirty="0" smtClean="0"/>
              <a:t>, поучал народ, проповедовал язычникам христианство, отказавшись от сана епископа, предложенного ему св. Василием Великим в </a:t>
            </a:r>
            <a:r>
              <a:rPr lang="ru-RU" sz="2000" dirty="0" err="1" smtClean="0"/>
              <a:t>Кессарии</a:t>
            </a:r>
            <a:r>
              <a:rPr lang="ru-RU" sz="2000" dirty="0" smtClean="0"/>
              <a:t>. От своих современников он заслужил звание «сирийского пророка». Св. Ефрем умер в 373 г. в сане диакона.</a:t>
            </a:r>
            <a:endParaRPr lang="ru-RU" sz="2000" dirty="0"/>
          </a:p>
        </p:txBody>
      </p:sp>
      <p:pic>
        <p:nvPicPr>
          <p:cNvPr id="4" name="Рисунок 3" descr="Рисунок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85728"/>
            <a:ext cx="1714512" cy="395657"/>
          </a:xfrm>
          <a:prstGeom prst="rect">
            <a:avLst/>
          </a:prstGeom>
        </p:spPr>
      </p:pic>
      <p:pic>
        <p:nvPicPr>
          <p:cNvPr id="6" name="Рисунок 5" descr="Рисунок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5357826"/>
            <a:ext cx="1316627" cy="1341009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еликопостная молит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728" y="1214422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http://azbyka.ru/dictionary/12/molitva_efrema_sirina-all.shtml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78592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Протопресвитер Александр </a:t>
            </a:r>
            <a:r>
              <a:rPr lang="ru-RU" b="1" dirty="0" err="1" smtClean="0"/>
              <a:t>Шмеман</a:t>
            </a:r>
            <a:r>
              <a:rPr lang="ru-RU" b="1" dirty="0" smtClean="0"/>
              <a:t>. Великий пост. </a:t>
            </a:r>
            <a:r>
              <a:rPr lang="en-US" dirty="0" smtClean="0">
                <a:hlinkClick r:id="rId4"/>
              </a:rPr>
              <a:t>http://azbyka.ru/tserkov/o_postah/velikiy_post/velikij_post_02-all.shtml#2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4714884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Презентацию выполнила Рябчук С.М. для сайта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Светочъ</a:t>
            </a:r>
            <a:r>
              <a:rPr lang="ru-RU" b="1" dirty="0" smtClean="0"/>
              <a:t>. Основы православной веры в презентациях»</a:t>
            </a:r>
          </a:p>
          <a:p>
            <a:pPr algn="ctr"/>
            <a:r>
              <a:rPr lang="en-US" dirty="0" smtClean="0">
                <a:hlinkClick r:id="rId5"/>
              </a:rPr>
              <a:t>http://svetoch-opk.ru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0298" y="714356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Использованы материалы: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571744"/>
            <a:ext cx="7429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Аудиофайлы</a:t>
            </a:r>
            <a:r>
              <a:rPr lang="ru-RU" b="1" dirty="0" smtClean="0"/>
              <a:t>. </a:t>
            </a:r>
            <a:r>
              <a:rPr lang="en-US" dirty="0" smtClean="0">
                <a:hlinkClick r:id="rId6"/>
              </a:rPr>
              <a:t>http://files.tvspas.ru/Audio/%c0%f3%e4%e8%ee%ea%ed%e8%e3%e8/%c2%e5%eb%e8%ea%e0%ff%20%ec%ee%eb%e8%f2%e2%e0%20%c2%e5%eb%e8%ea%ee%e3%ee%20%ef%ee%f1%f2%e0.%20%d1%e2%ff%f2%ee%e9%20%ef%f0%e5%ef%ee%e4%ee%e1%ed%fb%e9%20%c5%f4%f0%e5%ec%20%d1%e8%f0%e8%ed/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zaglavie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1472" y="500042"/>
            <a:ext cx="800105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/>
              <a:t>Господи и Владыка живота моего, дух праздности, уныния, </a:t>
            </a:r>
            <a:r>
              <a:rPr lang="ru-RU" sz="2600" b="1" dirty="0" err="1" smtClean="0"/>
              <a:t>любоначалия</a:t>
            </a:r>
            <a:r>
              <a:rPr lang="ru-RU" sz="2600" b="1" dirty="0" smtClean="0"/>
              <a:t> и празднословия не </a:t>
            </a:r>
            <a:r>
              <a:rPr lang="ru-RU" sz="2600" b="1" dirty="0" err="1" smtClean="0"/>
              <a:t>даждь</a:t>
            </a:r>
            <a:r>
              <a:rPr lang="ru-RU" sz="2600" b="1" dirty="0" smtClean="0"/>
              <a:t> ми.</a:t>
            </a:r>
          </a:p>
          <a:p>
            <a:pPr algn="just"/>
            <a:endParaRPr lang="ru-RU" sz="1200" b="1" dirty="0" smtClean="0"/>
          </a:p>
          <a:p>
            <a:pPr algn="just"/>
            <a:r>
              <a:rPr lang="ru-RU" sz="2600" b="1" dirty="0" smtClean="0"/>
              <a:t>Дух же целомудрия, смиренномудрия, терпения и </a:t>
            </a:r>
            <a:r>
              <a:rPr lang="ru-RU" sz="2600" b="1" dirty="0" err="1" smtClean="0"/>
              <a:t>любве</a:t>
            </a:r>
            <a:r>
              <a:rPr lang="ru-RU" sz="2600" b="1" dirty="0" smtClean="0"/>
              <a:t> даруй ми, рабу Твоему.</a:t>
            </a:r>
          </a:p>
          <a:p>
            <a:pPr algn="just"/>
            <a:endParaRPr lang="ru-RU" sz="1200" b="1" dirty="0" smtClean="0"/>
          </a:p>
          <a:p>
            <a:pPr algn="just"/>
            <a:r>
              <a:rPr lang="ru-RU" sz="2600" b="1" dirty="0" smtClean="0"/>
              <a:t>Ей, Господи, Царю, даруй ми </a:t>
            </a:r>
            <a:r>
              <a:rPr lang="ru-RU" sz="2600" b="1" dirty="0" err="1" smtClean="0"/>
              <a:t>зрети</a:t>
            </a:r>
            <a:r>
              <a:rPr lang="ru-RU" sz="2600" b="1" dirty="0" smtClean="0"/>
              <a:t> моя прегрешения и не </a:t>
            </a:r>
            <a:r>
              <a:rPr lang="ru-RU" sz="2600" b="1" dirty="0" err="1" smtClean="0"/>
              <a:t>осуждати</a:t>
            </a:r>
            <a:r>
              <a:rPr lang="ru-RU" sz="2600" b="1" dirty="0" smtClean="0"/>
              <a:t> брата моего, яко благословен </a:t>
            </a:r>
            <a:r>
              <a:rPr lang="ru-RU" sz="2600" b="1" dirty="0" err="1" smtClean="0"/>
              <a:t>еси</a:t>
            </a:r>
            <a:r>
              <a:rPr lang="ru-RU" sz="2600" b="1" dirty="0" smtClean="0"/>
              <a:t> во веки веков. Аминь.</a:t>
            </a:r>
            <a:endParaRPr lang="ru-RU" sz="2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4214818"/>
            <a:ext cx="707236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Господь и Владыка жизни моей! Не дай мне духа праздности, уныния, желания начальствовать и пустословить.</a:t>
            </a:r>
          </a:p>
          <a:p>
            <a:pPr algn="just"/>
            <a:endParaRPr lang="ru-RU" sz="800" i="1" dirty="0" smtClean="0"/>
          </a:p>
          <a:p>
            <a:pPr algn="just"/>
            <a:r>
              <a:rPr lang="ru-RU" i="1" dirty="0" smtClean="0"/>
              <a:t>Напротив, одари меня, раба Твоего, духом целомудрия, смирения, терпения и любви.</a:t>
            </a:r>
          </a:p>
          <a:p>
            <a:pPr algn="just"/>
            <a:endParaRPr lang="ru-RU" sz="800" i="1" dirty="0" smtClean="0"/>
          </a:p>
          <a:p>
            <a:pPr algn="just"/>
            <a:r>
              <a:rPr lang="ru-RU" i="1" dirty="0" smtClean="0"/>
              <a:t>О, Господь и Царь! Дай мне видеть свои грехопадения и не осуждать брата своего; ибо Ты прославлен до скончания веков.</a:t>
            </a:r>
            <a:endParaRPr lang="ru-RU" dirty="0"/>
          </a:p>
        </p:txBody>
      </p:sp>
      <p:pic>
        <p:nvPicPr>
          <p:cNvPr id="9" name="vel_post_01.WAV">
            <a:hlinkClick r:id="" action="ppaction://media"/>
          </p:cNvPr>
          <p:cNvPicPr>
            <a:picLocks noRot="1" noChangeAspect="1"/>
          </p:cNvPicPr>
          <p:nvPr>
            <a:wavAudioFile r:embed="rId1" name="vel_post_01.WAV"/>
          </p:nvPr>
        </p:nvPicPr>
        <p:blipFill>
          <a:blip r:embed="rId4" cstate="print"/>
          <a:stretch>
            <a:fillRect/>
          </a:stretch>
        </p:blipFill>
        <p:spPr>
          <a:xfrm>
            <a:off x="8072462" y="6072206"/>
            <a:ext cx="304800" cy="304800"/>
          </a:xfrm>
          <a:prstGeom prst="rect">
            <a:avLst/>
          </a:prstGeom>
        </p:spPr>
      </p:pic>
      <p:pic>
        <p:nvPicPr>
          <p:cNvPr id="7" name="Рисунок 6" descr="music_on.jpg">
            <a:hlinkClick r:id="" action="ppaction://noaction">
              <a:snd r:embed="rId5" name="vel_post_01.wav"/>
            </a:hlinkClick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0000" contrast="40000"/>
          </a:blip>
          <a:stretch>
            <a:fillRect/>
          </a:stretch>
        </p:blipFill>
        <p:spPr>
          <a:xfrm>
            <a:off x="7929586" y="6000768"/>
            <a:ext cx="536576" cy="441377"/>
          </a:xfrm>
          <a:prstGeom prst="rect">
            <a:avLst/>
          </a:prstGeom>
        </p:spPr>
      </p:pic>
      <p:pic>
        <p:nvPicPr>
          <p:cNvPr id="10" name="Рисунок 9" descr="Рисунок1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3786190"/>
            <a:ext cx="1547823" cy="35719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aglavie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великопостная молитва_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00042"/>
            <a:ext cx="8159596" cy="5859919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kl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43372" y="571480"/>
            <a:ext cx="1988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- жизни моей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1428736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- склонность к праздности, или лени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2285992"/>
            <a:ext cx="2407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- безнадежность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3071810"/>
            <a:ext cx="450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- властолюбие, т. е. любовь начальствовать и властвовать над другими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4357694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- произношение пустых слов (пустословие), а также произношение дурных и бранных слов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5715016"/>
            <a:ext cx="1856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- не дай мне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Рисунок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66"/>
            <a:ext cx="3687775" cy="816797"/>
          </a:xfrm>
          <a:prstGeom prst="rect">
            <a:avLst/>
          </a:prstGeom>
        </p:spPr>
      </p:pic>
      <p:pic>
        <p:nvPicPr>
          <p:cNvPr id="16" name="Рисунок 15" descr="Рисунок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214422"/>
            <a:ext cx="3949882" cy="816797"/>
          </a:xfrm>
          <a:prstGeom prst="rect">
            <a:avLst/>
          </a:prstGeom>
        </p:spPr>
      </p:pic>
      <p:pic>
        <p:nvPicPr>
          <p:cNvPr id="17" name="Рисунок 16" descr="Рисунок2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071678"/>
            <a:ext cx="2078564" cy="816797"/>
          </a:xfrm>
          <a:prstGeom prst="rect">
            <a:avLst/>
          </a:prstGeom>
        </p:spPr>
      </p:pic>
      <p:pic>
        <p:nvPicPr>
          <p:cNvPr id="18" name="Рисунок 17" descr="Рисунок2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2857496"/>
            <a:ext cx="2870979" cy="816797"/>
          </a:xfrm>
          <a:prstGeom prst="rect">
            <a:avLst/>
          </a:prstGeom>
        </p:spPr>
      </p:pic>
      <p:pic>
        <p:nvPicPr>
          <p:cNvPr id="19" name="Рисунок 18" descr="Рисунок2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4143380"/>
            <a:ext cx="3254995" cy="816797"/>
          </a:xfrm>
          <a:prstGeom prst="rect">
            <a:avLst/>
          </a:prstGeom>
        </p:spPr>
      </p:pic>
      <p:pic>
        <p:nvPicPr>
          <p:cNvPr id="20" name="Рисунок 19" descr="Рисунок2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5500702"/>
            <a:ext cx="3261091" cy="816797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l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14678" y="785794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- здравомыслие, благоразумие, а также чистота и непорочность души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2000240"/>
            <a:ext cx="4929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- сознание своего несовершенства и </a:t>
            </a:r>
            <a:r>
              <a:rPr lang="ru-RU" sz="2400" dirty="0" err="1" smtClean="0">
                <a:solidFill>
                  <a:schemeClr val="bg1"/>
                </a:solidFill>
              </a:rPr>
              <a:t>недостоинства</a:t>
            </a:r>
            <a:r>
              <a:rPr lang="ru-RU" sz="2400" dirty="0" smtClean="0">
                <a:solidFill>
                  <a:schemeClr val="bg1"/>
                </a:solidFill>
              </a:rPr>
              <a:t> перед Богом и когда не думаем о себе, что мы лучше других (смирение)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3714752"/>
            <a:ext cx="5715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- терпение нужно при перенесении каких-либо неудобств, лишений и нечестий; а также нужно и для того, чтобы начатое хорошее дело довести до конца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5572140"/>
            <a:ext cx="3782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- любви (к Богу и ближним)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Рисунок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71480"/>
            <a:ext cx="2840501" cy="810701"/>
          </a:xfrm>
          <a:prstGeom prst="rect">
            <a:avLst/>
          </a:prstGeom>
        </p:spPr>
      </p:pic>
      <p:pic>
        <p:nvPicPr>
          <p:cNvPr id="13" name="Рисунок 12" descr="Рисунок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785926"/>
            <a:ext cx="3334237" cy="816797"/>
          </a:xfrm>
          <a:prstGeom prst="rect">
            <a:avLst/>
          </a:prstGeom>
        </p:spPr>
      </p:pic>
      <p:pic>
        <p:nvPicPr>
          <p:cNvPr id="14" name="Рисунок 13" descr="Рисунок2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357562"/>
            <a:ext cx="2310193" cy="816797"/>
          </a:xfrm>
          <a:prstGeom prst="rect">
            <a:avLst/>
          </a:prstGeom>
        </p:spPr>
      </p:pic>
      <p:pic>
        <p:nvPicPr>
          <p:cNvPr id="15" name="Рисунок 14" descr="Рисунок2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5286388"/>
            <a:ext cx="1712835" cy="810701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l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71736" y="857232"/>
            <a:ext cx="1869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- о, Господи!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2071678"/>
            <a:ext cx="3834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- дай мне видеть, сознавать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3357562"/>
            <a:ext cx="3342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- всякий другой человек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5429264"/>
            <a:ext cx="524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- потому что Ты достоин прославления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Рисунок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642918"/>
            <a:ext cx="2334575" cy="816797"/>
          </a:xfrm>
          <a:prstGeom prst="rect">
            <a:avLst/>
          </a:prstGeom>
        </p:spPr>
      </p:pic>
      <p:pic>
        <p:nvPicPr>
          <p:cNvPr id="13" name="Рисунок 12" descr="Рисунок3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785926"/>
            <a:ext cx="3962073" cy="810701"/>
          </a:xfrm>
          <a:prstGeom prst="rect">
            <a:avLst/>
          </a:prstGeom>
        </p:spPr>
      </p:pic>
      <p:pic>
        <p:nvPicPr>
          <p:cNvPr id="14" name="Рисунок 13" descr="Рисунок3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143248"/>
            <a:ext cx="3224518" cy="816797"/>
          </a:xfrm>
          <a:prstGeom prst="rect">
            <a:avLst/>
          </a:prstGeom>
        </p:spPr>
      </p:pic>
      <p:pic>
        <p:nvPicPr>
          <p:cNvPr id="15" name="Рисунок 14" descr="Рисунок3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500570"/>
            <a:ext cx="4980021" cy="816797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ликопостная молит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Рисунок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1142984"/>
            <a:ext cx="6643734" cy="4429156"/>
          </a:xfrm>
          <a:prstGeom prst="rect">
            <a:avLst/>
          </a:prstGeom>
        </p:spPr>
      </p:pic>
      <p:pic>
        <p:nvPicPr>
          <p:cNvPr id="4" name="Рисунок 3" descr="majka_rusija_mg_93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1260085"/>
            <a:ext cx="6215106" cy="41485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285728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Чтение молитвы Ефрема Сирина начинается с </a:t>
            </a:r>
            <a:r>
              <a:rPr lang="ru-RU" sz="2400" b="1" dirty="0" smtClean="0">
                <a:solidFill>
                  <a:srgbClr val="C00000"/>
                </a:solidFill>
              </a:rPr>
              <a:t>вечера вторника Сырной седмицы</a:t>
            </a:r>
            <a:r>
              <a:rPr lang="ru-RU" sz="2400" b="1" dirty="0" smtClean="0"/>
              <a:t> (масленицы)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43306" y="5572140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и заканчивается в </a:t>
            </a:r>
            <a:r>
              <a:rPr lang="ru-RU" sz="2400" b="1" dirty="0" smtClean="0">
                <a:solidFill>
                  <a:srgbClr val="C00000"/>
                </a:solidFill>
              </a:rPr>
              <a:t>Страстную среду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1500</Words>
  <Application>Microsoft Office PowerPoint</Application>
  <PresentationFormat>Экран (4:3)</PresentationFormat>
  <Paragraphs>104</Paragraphs>
  <Slides>30</Slides>
  <Notes>10</Notes>
  <HiddenSlides>13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Dell</cp:lastModifiedBy>
  <cp:revision>138</cp:revision>
  <dcterms:modified xsi:type="dcterms:W3CDTF">2014-05-12T12:17:11Z</dcterms:modified>
</cp:coreProperties>
</file>