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2"/>
  </p:notesMasterIdLst>
  <p:sldIdLst>
    <p:sldId id="256" r:id="rId2"/>
    <p:sldId id="276" r:id="rId3"/>
    <p:sldId id="287" r:id="rId4"/>
    <p:sldId id="286" r:id="rId5"/>
    <p:sldId id="288" r:id="rId6"/>
    <p:sldId id="289" r:id="rId7"/>
    <p:sldId id="260" r:id="rId8"/>
    <p:sldId id="263" r:id="rId9"/>
    <p:sldId id="281" r:id="rId10"/>
    <p:sldId id="290" r:id="rId11"/>
    <p:sldId id="291" r:id="rId12"/>
    <p:sldId id="275" r:id="rId13"/>
    <p:sldId id="292" r:id="rId14"/>
    <p:sldId id="296" r:id="rId15"/>
    <p:sldId id="293" r:id="rId16"/>
    <p:sldId id="278" r:id="rId17"/>
    <p:sldId id="297" r:id="rId18"/>
    <p:sldId id="279" r:id="rId19"/>
    <p:sldId id="27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1502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139" autoAdjust="0"/>
    <p:restoredTop sz="83871" autoAdjust="0"/>
  </p:normalViewPr>
  <p:slideViewPr>
    <p:cSldViewPr>
      <p:cViewPr varScale="1">
        <p:scale>
          <a:sx n="57" d="100"/>
          <a:sy n="57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5FCA91-70FA-4441-ABFB-4A6DF1324044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D6102-7187-4171-821D-CD24CCA0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 это  Смутное  время  </a:t>
            </a:r>
            <a:br>
              <a:rPr lang="ru-RU" sz="1200" dirty="0" smtClean="0"/>
            </a:br>
            <a:r>
              <a:rPr lang="ru-RU" sz="1200" dirty="0" smtClean="0"/>
              <a:t>Пожарский с Мининым смогли</a:t>
            </a:r>
            <a:br>
              <a:rPr lang="ru-RU" sz="1200" dirty="0" smtClean="0"/>
            </a:br>
            <a:r>
              <a:rPr lang="ru-RU" sz="1200" dirty="0" smtClean="0"/>
              <a:t>собрать народ, России верный.</a:t>
            </a:r>
            <a:br>
              <a:rPr lang="ru-RU" sz="1200" dirty="0" smtClean="0"/>
            </a:br>
            <a:r>
              <a:rPr lang="ru-RU" sz="1200" dirty="0" smtClean="0"/>
              <a:t>И сообща освободить</a:t>
            </a:r>
            <a:br>
              <a:rPr lang="ru-RU" sz="1200" dirty="0" smtClean="0"/>
            </a:br>
            <a:r>
              <a:rPr lang="ru-RU" sz="1200" dirty="0" smtClean="0"/>
              <a:t>Москву от польских </a:t>
            </a:r>
            <a:r>
              <a:rPr lang="ru-RU" sz="1200" dirty="0" err="1" smtClean="0"/>
              <a:t>интервенто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D6102-7187-4171-821D-CD24CCA0757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ED86-B614-43C7-9BA9-679F1811247E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B75E-5B1B-4194-BBF6-DA5498347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D6CB-591E-4C7E-880E-3B2A1D94067E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46CA-5691-430F-A8C9-2E524F04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0175-DC49-457B-BEF4-3132686CA1E1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CFFB-7644-4CAD-923F-02BC38F1D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A035-288C-4ED0-B175-3BB62895141C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7063-4D37-456F-902C-5D1CE804B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B110-2413-4256-8732-36A55A1F21E0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2F67-4301-44DA-B3B6-550AF5FE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A61D-9259-4250-8A57-1199C1D6351B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B8F9-CE60-4B62-B32A-A8F89C852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66D4-DCC1-4682-AF3E-8E7549289EB1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68EA-3F81-4C29-9FA6-9E0910245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1138-88C1-4A59-82B6-B0ACA9D6FEE6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054B-8E24-47F7-8F1B-EA9F21501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1D9C-5202-42AB-8F04-F2731DC96A7C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3972-F908-4B95-BD64-ED66560F5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6B69-63DA-454C-90D0-7460645C0395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F12D-4CBC-4FED-97CB-62C7F8C1B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933E-833A-4129-8134-CBA4DC2B330F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7F2A-B474-456A-AF24-CF79AB1F1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4066BD-9284-418A-902E-26E8BA8B5303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EF9F1-C3C2-46C1-9757-8C02F8FC8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solnet.e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ma-ko.ru/Image/4nov/4-nov4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7;&#1086;&#1083;&#1100;&#1079;&#1086;&#1074;&#1072;&#1090;&#1077;&#1083;&#1100;\Desktop\&#1076;&#1077;&#1085;&#1100;%20&#1085;&#1072;&#1088;%20&#1077;&#1076;\&#1056;&#1086;&#1089;&#1089;&#1080;&#1103;.wmv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rono.ru/sobyt/1600sob/1611opolch.html" TargetMode="External"/><Relationship Id="rId3" Type="http://schemas.openxmlformats.org/officeDocument/2006/relationships/hyperlink" Target="http://www.homutovo.ru/vocabulary/v_bm_kazansk.html" TargetMode="External"/><Relationship Id="rId7" Type="http://schemas.openxmlformats.org/officeDocument/2006/relationships/hyperlink" Target="http://www.inmoment.ru/holidays/day-national-unity.html" TargetMode="External"/><Relationship Id="rId12" Type="http://schemas.openxmlformats.org/officeDocument/2006/relationships/hyperlink" Target="http://shkolazhizni.ru/archive/0/n-17055/" TargetMode="External"/><Relationship Id="rId2" Type="http://schemas.openxmlformats.org/officeDocument/2006/relationships/hyperlink" Target="http://www.xxc.ru/orthodox/pastor/kazanska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" TargetMode="External"/><Relationship Id="rId11" Type="http://schemas.openxmlformats.org/officeDocument/2006/relationships/hyperlink" Target="http://top50.nameofrussia.ru/person.html?id=107" TargetMode="External"/><Relationship Id="rId5" Type="http://schemas.openxmlformats.org/officeDocument/2006/relationships/hyperlink" Target="http://images.yandex.ru/" TargetMode="External"/><Relationship Id="rId10" Type="http://schemas.openxmlformats.org/officeDocument/2006/relationships/hyperlink" Target="http://retromoscow.narod.ru/moscow_back-to-the-future_023.html" TargetMode="External"/><Relationship Id="rId4" Type="http://schemas.openxmlformats.org/officeDocument/2006/relationships/hyperlink" Target="http://www.pravoslavie.ru/jurnal/culture/svmos-kazanskij.htm" TargetMode="External"/><Relationship Id="rId9" Type="http://schemas.openxmlformats.org/officeDocument/2006/relationships/hyperlink" Target="http://enc.lib.rus.ec/bse/008/080/151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388" y="939787"/>
            <a:ext cx="7772400" cy="2243151"/>
          </a:xfrm>
        </p:spPr>
        <p:txBody>
          <a:bodyPr/>
          <a:lstStyle/>
          <a:p>
            <a:pPr>
              <a:defRPr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 НОЯБРЯ -</a:t>
            </a:r>
            <a:b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ДЕНЬ НАРОДНОГО ЕДИНСТВА</a:t>
            </a:r>
            <a:b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Picture 2" descr="rus_anim[1]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3141663"/>
            <a:ext cx="4537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http://encyclopedia.mil.ru/files/morf/iv_1612_02_pojarsky_min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594928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Дмитрий  Пожарский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5949280"/>
            <a:ext cx="349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Кузьма Минин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76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это  Смутное  время  </a:t>
            </a:r>
            <a:br>
              <a:rPr lang="ru-RU" sz="3200" dirty="0" smtClean="0"/>
            </a:br>
            <a:r>
              <a:rPr lang="ru-RU" sz="3200" dirty="0" smtClean="0"/>
              <a:t>Пожарский с Мининым смогли</a:t>
            </a:r>
            <a:br>
              <a:rPr lang="ru-RU" sz="3200" dirty="0" smtClean="0"/>
            </a:br>
            <a:r>
              <a:rPr lang="ru-RU" sz="3200" dirty="0" smtClean="0"/>
              <a:t>собрать народ, России верный.</a:t>
            </a:r>
            <a:br>
              <a:rPr lang="ru-RU" sz="3200" dirty="0" smtClean="0"/>
            </a:br>
            <a:r>
              <a:rPr lang="ru-RU" sz="3200" dirty="0" smtClean="0"/>
              <a:t>И сообща освободить</a:t>
            </a:r>
            <a:br>
              <a:rPr lang="ru-RU" sz="3200" dirty="0" smtClean="0"/>
            </a:br>
            <a:r>
              <a:rPr lang="ru-RU" sz="3200" dirty="0" smtClean="0"/>
              <a:t>Москву от польских интервентов!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Picture 4" descr="C:\Documents and Settings\User\Мои документы\Мои рисунки\единство\453b8f340aaf70882d6bce6d411f3ff8_fu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157" y="-41821"/>
            <a:ext cx="9022843" cy="68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проба00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065156" cy="67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проба00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043"/>
            <a:ext cx="9144000" cy="685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://01varvara.files.wordpress.com/2009/12/filipp-moskvitin-the-year-1612-citizen-minin-and-prince-pozharsky-2009-e126802989411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664" y="0"/>
            <a:ext cx="61926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35696" y="404664"/>
            <a:ext cx="7308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ИКОНА КАЗАНСКОЙ БОЖЬЕЙ МАТЕРИ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788024" y="1772816"/>
            <a:ext cx="3816424" cy="36724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до наших дней эта икона особо почитается русским православным народом. </a:t>
            </a:r>
          </a:p>
        </p:txBody>
      </p:sp>
      <p:pic>
        <p:nvPicPr>
          <p:cNvPr id="12290" name="Picture 2" descr="http://www.timetolive.ru/images/upload/image/kaz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4320480" cy="533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olnet-ee-s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339752" y="1124744"/>
            <a:ext cx="4520992" cy="3527598"/>
          </a:xfrm>
          <a:prstGeom prst="rect">
            <a:avLst/>
          </a:prstGeo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467544" y="4670425"/>
            <a:ext cx="8229600" cy="2187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благодарность за помощь и заступничество князь Дмитрий Пожарский на свои средства построил в 20-х годах XVII века деревянный собор во имя Казанской иконы Божией Матери.</a:t>
            </a:r>
          </a:p>
        </p:txBody>
      </p:sp>
      <p:pic>
        <p:nvPicPr>
          <p:cNvPr id="4" name="Rectangle 4"/>
          <p:cNvPicPr>
            <a:picLocks noChangeArrowheads="1"/>
          </p:cNvPicPr>
          <p:nvPr/>
        </p:nvPicPr>
        <p:blipFill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6" y="0"/>
            <a:ext cx="7553325" cy="1311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59632" y="1340768"/>
            <a:ext cx="70564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Когда настали мирные времена, новый царь щедро наградил Минина и Пожарского. Но лучшей наградой стала память народная. Недаром памятник им стоит на Красной площади - на самом сердце России. А еще такой памятник установлен в Нижнем Новгороде.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img-fotki.yandex.ru/get/4602/ser02020.81/0_4d953_117a99a4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0"/>
            <a:ext cx="62064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-251639"/>
            <a:ext cx="6516216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 </a:t>
            </a:r>
            <a:endParaRPr lang="ru-RU" sz="2400" dirty="0">
              <a:latin typeface="Calibri" pitchFamily="34" charset="0"/>
            </a:endParaRPr>
          </a:p>
          <a:p>
            <a:pPr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 </a:t>
            </a:r>
            <a:endParaRPr lang="ru-RU" sz="2400" dirty="0" smtClean="0">
              <a:latin typeface="Calibri" pitchFamily="34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 ноября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– это день </a:t>
            </a:r>
            <a:r>
              <a:rPr lang="ru-RU" sz="2400" b="1" dirty="0" smtClean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единства всех российских народов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 ноября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– это день </a:t>
            </a:r>
            <a:r>
              <a:rPr lang="ru-RU" sz="2400" b="1" dirty="0" smtClean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спасения России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 от самой большой опасности, которая когда-либо ей грозила</a:t>
            </a:r>
            <a:br>
              <a:rPr lang="ru-RU" sz="24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 ноября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– это </a:t>
            </a:r>
            <a:r>
              <a:rPr lang="ru-RU" sz="2400" b="1" dirty="0" smtClean="0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возрожденный праздник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 со своей историей</a:t>
            </a:r>
            <a:br>
              <a:rPr lang="ru-RU" sz="24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 ноября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sz="2400" dirty="0" smtClean="0"/>
              <a:t>день глубокого уважения к тем знаменитым страницам истории отечественной истории, когда патриотизм и гражданственность помогли нашему народу объединиться и защитить  страну от захватчиков.</a:t>
            </a:r>
          </a:p>
          <a:p>
            <a:pPr algn="ctr" eaLnBrk="0" hangingPunct="0"/>
            <a:endParaRPr lang="ru-RU" sz="2400" dirty="0">
              <a:latin typeface="Calibri" pitchFamily="34" charset="0"/>
            </a:endParaRPr>
          </a:p>
        </p:txBody>
      </p:sp>
      <p:pic>
        <p:nvPicPr>
          <p:cNvPr id="3" name="Picture 5" descr="04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260648"/>
            <a:ext cx="2384200" cy="2880320"/>
          </a:xfrm>
          <a:prstGeom prst="rect">
            <a:avLst/>
          </a:prstGeo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Picture 4" descr="C:\Documents and Settings\User\Мои документы\Мои рисунки\единство\GCRR-Den-Narodn-Edins-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284984"/>
            <a:ext cx="2304256" cy="326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196752"/>
            <a:ext cx="86764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— вместе!</a:t>
            </a:r>
            <a:b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— дружно!</a:t>
            </a:r>
            <a:b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— с сердцем горящим в груди!</a:t>
            </a:r>
            <a:b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равнодушие не нужно!</a:t>
            </a:r>
            <a:b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Злобу, обиду прочь гони!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714375"/>
            <a:ext cx="6715125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	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Запомните это чувство единения и удивительной приподнятости и сохраните его на всю жизнь. Будьте достойны своих славных предков.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Всего вам доброго! </a:t>
            </a:r>
            <a:endParaRPr lang="ru-RU" sz="4000" dirty="0">
              <a:latin typeface="+mn-lt"/>
            </a:endParaRPr>
          </a:p>
        </p:txBody>
      </p:sp>
      <p:pic>
        <p:nvPicPr>
          <p:cNvPr id="3" name="Picture 10" descr="Картинка 47 из 26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3432" y="4006308"/>
            <a:ext cx="2880568" cy="28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20.privet.ru/lr/0b2c642d0948b663faa5339018fd9f2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осс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23528" y="149866"/>
            <a:ext cx="8424936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Интернет - ресурсы</a:t>
            </a:r>
          </a:p>
        </p:txBody>
      </p:sp>
      <p:sp>
        <p:nvSpPr>
          <p:cNvPr id="45058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u="sng" smtClean="0">
                <a:hlinkClick r:id="rId2"/>
              </a:rPr>
              <a:t>http://www.xxc.ru/orthodox/pastor/kazanskay/</a:t>
            </a:r>
            <a:endParaRPr lang="ru-RU" sz="2000" smtClean="0"/>
          </a:p>
          <a:p>
            <a:r>
              <a:rPr lang="ru-RU" sz="2000" u="sng" smtClean="0">
                <a:hlinkClick r:id="rId3"/>
              </a:rPr>
              <a:t>http://www.homutovo.ru/vocabulary/v_bm_kazansk.html</a:t>
            </a:r>
            <a:endParaRPr lang="ru-RU" sz="2000" smtClean="0"/>
          </a:p>
          <a:p>
            <a:r>
              <a:rPr lang="ru-RU" sz="2000" u="sng" smtClean="0">
                <a:hlinkClick r:id="rId4"/>
              </a:rPr>
              <a:t>http://www.pravoslavie.ru/jurnal/culture/svmos-kazanskij.htm</a:t>
            </a:r>
            <a:endParaRPr lang="ru-RU" sz="2000" smtClean="0"/>
          </a:p>
          <a:p>
            <a:r>
              <a:rPr lang="ru-RU" sz="2000" u="sng" smtClean="0">
                <a:hlinkClick r:id="rId5"/>
              </a:rPr>
              <a:t>http://images.yandex.ru/</a:t>
            </a:r>
            <a:endParaRPr lang="ru-RU" sz="2000" smtClean="0"/>
          </a:p>
          <a:p>
            <a:r>
              <a:rPr lang="ru-RU" sz="2000" u="sng" smtClean="0">
                <a:hlinkClick r:id="rId6"/>
              </a:rPr>
              <a:t>http://ru.wikipedia.org/wiki/</a:t>
            </a:r>
            <a:endParaRPr lang="ru-RU" sz="2000" smtClean="0"/>
          </a:p>
          <a:p>
            <a:r>
              <a:rPr lang="ru-RU" sz="2000" u="sng" smtClean="0">
                <a:hlinkClick r:id="rId7"/>
              </a:rPr>
              <a:t>http://www.inmoment.ru/holidays/day-national-unity.html</a:t>
            </a:r>
            <a:endParaRPr lang="ru-RU" sz="2000" smtClean="0"/>
          </a:p>
          <a:p>
            <a:r>
              <a:rPr lang="ru-RU" sz="2000" u="sng" smtClean="0">
                <a:hlinkClick r:id="rId8"/>
              </a:rPr>
              <a:t>http://www.hrono.ru/sobyt/1600sob/1611opolch.html</a:t>
            </a:r>
            <a:endParaRPr lang="ru-RU" sz="2000" smtClean="0"/>
          </a:p>
          <a:p>
            <a:r>
              <a:rPr lang="ru-RU" sz="2000" u="sng" smtClean="0">
                <a:hlinkClick r:id="rId9"/>
              </a:rPr>
              <a:t>http://enc.lib.rus.ec/bse/008/080/151.htm</a:t>
            </a:r>
            <a:endParaRPr lang="ru-RU" sz="2000" smtClean="0"/>
          </a:p>
          <a:p>
            <a:r>
              <a:rPr lang="ru-RU" sz="2000" u="sng" smtClean="0">
                <a:hlinkClick r:id="rId10"/>
              </a:rPr>
              <a:t>http://retromoscow.narod.ru/moscow_back-to-the-future_023.html</a:t>
            </a:r>
            <a:endParaRPr lang="ru-RU" sz="2000" smtClean="0"/>
          </a:p>
          <a:p>
            <a:r>
              <a:rPr lang="ru-RU" sz="2000" u="sng" smtClean="0">
                <a:hlinkClick r:id="rId11"/>
              </a:rPr>
              <a:t>http://top50.nameofrussia.ru/person.html?id=107</a:t>
            </a:r>
            <a:endParaRPr lang="ru-RU" sz="2000" smtClean="0"/>
          </a:p>
          <a:p>
            <a:r>
              <a:rPr lang="ru-RU" sz="2000" u="sng" smtClean="0">
                <a:hlinkClick r:id="rId12"/>
              </a:rPr>
              <a:t>http://shkolazhizni.ru/archive/0/n-17055/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/>
              <a:t> 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60648"/>
            <a:ext cx="4536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Символы государства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http://www.bochkavpechatleniy.com/data/photo/4582/966ebcdac817a380b1a6106fd52e9ad6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  <p:pic>
        <p:nvPicPr>
          <p:cNvPr id="7" name="Picture 2" descr="C:\Users\1\Desktop\флаг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69965">
            <a:off x="169502" y="2168008"/>
            <a:ext cx="2952328" cy="2131437"/>
          </a:xfrm>
          <a:prstGeom prst="rect">
            <a:avLst/>
          </a:prstGeom>
          <a:noFill/>
        </p:spPr>
      </p:pic>
      <p:pic>
        <p:nvPicPr>
          <p:cNvPr id="8" name="Picture 3" descr="C:\Users\1\Desktop\герб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2204864"/>
            <a:ext cx="2112268" cy="2455931"/>
          </a:xfrm>
          <a:prstGeom prst="rect">
            <a:avLst/>
          </a:prstGeom>
          <a:noFill/>
        </p:spPr>
      </p:pic>
      <p:pic>
        <p:nvPicPr>
          <p:cNvPr id="9" name="Picture 4" descr="C:\Users\1\Desktop\гимн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2597150"/>
            <a:ext cx="2919413" cy="426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Мои документы\Мои рисунки\единство\1181263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70" y="662075"/>
            <a:ext cx="9096430" cy="564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13" descr="http://www.amic.ru/images/gallery_08-2011/640.567_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8784976" cy="646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knygy.com.ua/pictures/l/97854880273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4628113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764704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ЕДИНСТВО</a:t>
            </a:r>
            <a:endParaRPr lang="ru-RU" sz="3200" dirty="0" smtClean="0"/>
          </a:p>
          <a:p>
            <a:r>
              <a:rPr lang="ru-RU" sz="3200" dirty="0" smtClean="0"/>
              <a:t> 1. </a:t>
            </a:r>
            <a:r>
              <a:rPr lang="ru-RU" sz="3200" b="1" dirty="0" smtClean="0">
                <a:solidFill>
                  <a:srgbClr val="0070C0"/>
                </a:solidFill>
              </a:rPr>
              <a:t>Общность, полное сходство. </a:t>
            </a:r>
            <a:r>
              <a:rPr lang="ru-RU" sz="2800" i="1" dirty="0" smtClean="0"/>
              <a:t>Единство  взглядов. </a:t>
            </a:r>
            <a:endParaRPr lang="ru-RU" sz="3200" i="1" dirty="0" smtClean="0"/>
          </a:p>
          <a:p>
            <a:r>
              <a:rPr lang="ru-RU" sz="3200" dirty="0" smtClean="0"/>
              <a:t>2. </a:t>
            </a:r>
            <a:r>
              <a:rPr lang="ru-RU" sz="3200" b="1" dirty="0" smtClean="0">
                <a:solidFill>
                  <a:srgbClr val="0070C0"/>
                </a:solidFill>
              </a:rPr>
              <a:t>Цельность, сплоченность. </a:t>
            </a:r>
          </a:p>
          <a:p>
            <a:r>
              <a:rPr lang="ru-RU" sz="2800" i="1" dirty="0" smtClean="0"/>
              <a:t>Единство  нации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3. </a:t>
            </a:r>
            <a:r>
              <a:rPr lang="ru-RU" sz="3000" b="1" dirty="0" smtClean="0">
                <a:solidFill>
                  <a:srgbClr val="0070C0"/>
                </a:solidFill>
              </a:rPr>
              <a:t>Неразрывность, взаимная связь. </a:t>
            </a:r>
          </a:p>
          <a:p>
            <a:r>
              <a:rPr lang="ru-RU" sz="2800" i="1" dirty="0" smtClean="0"/>
              <a:t>Единство  теории и практики.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путин В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772816"/>
            <a:ext cx="3480247" cy="4683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3768" y="33265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1612 год …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-900608" y="1432082"/>
            <a:ext cx="9721080" cy="5425918"/>
            <a:chOff x="-756592" y="1432083"/>
            <a:chExt cx="9721080" cy="542591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-756592" y="1432083"/>
              <a:ext cx="6192688" cy="5425917"/>
              <a:chOff x="-756592" y="1432083"/>
              <a:chExt cx="6192688" cy="5425917"/>
            </a:xfrm>
          </p:grpSpPr>
          <p:pic>
            <p:nvPicPr>
              <p:cNvPr id="4" name="Picture 7" descr="1006271-PH05273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>
              <a:xfrm>
                <a:off x="323528" y="1432083"/>
                <a:ext cx="3960440" cy="5425917"/>
              </a:xfrm>
              <a:prstGeom prst="rect">
                <a:avLst/>
              </a:prstGeom>
              <a:noFill/>
              <a:ln w="76200" cmpd="tri">
                <a:solidFill>
                  <a:srgbClr val="993300"/>
                </a:solidFill>
              </a:ln>
            </p:spPr>
          </p:pic>
          <p:pic>
            <p:nvPicPr>
              <p:cNvPr id="5" name="Rectangle 2"/>
              <p:cNvPicPr>
                <a:picLocks noChangeArrowheads="1"/>
              </p:cNvPicPr>
              <p:nvPr/>
            </p:nvPicPr>
            <p:blipFill>
              <a:blip r:embed="rId4" cstate="email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-756592" y="5129808"/>
                <a:ext cx="6192688" cy="1728192"/>
              </a:xfrm>
              <a:prstGeom prst="rect">
                <a:avLst/>
              </a:prstGeom>
              <a:effectLst/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4788024" y="1467129"/>
              <a:ext cx="4176464" cy="5390872"/>
              <a:chOff x="4788024" y="1467129"/>
              <a:chExt cx="4176464" cy="5390872"/>
            </a:xfrm>
          </p:grpSpPr>
          <p:pic>
            <p:nvPicPr>
              <p:cNvPr id="7" name="Picture 4" descr="0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788024" y="1467129"/>
                <a:ext cx="4176464" cy="5390872"/>
              </a:xfrm>
              <a:prstGeom prst="rect">
                <a:avLst/>
              </a:prstGeom>
              <a:noFill/>
              <a:ln w="76200">
                <a:solidFill>
                  <a:srgbClr val="660033"/>
                </a:solidFill>
                <a:miter lim="800000"/>
                <a:headEnd/>
                <a:tailEnd/>
              </a:ln>
            </p:spPr>
          </p:pic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5220072" y="6338887"/>
                <a:ext cx="2884488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Борис Годунов</a:t>
                </a: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1403648" y="1457398"/>
            <a:ext cx="6264696" cy="5400602"/>
            <a:chOff x="1547664" y="1457398"/>
            <a:chExt cx="6264696" cy="5400602"/>
          </a:xfrm>
        </p:grpSpPr>
        <p:pic>
          <p:nvPicPr>
            <p:cNvPr id="9" name="Picture 8" descr="Pseudo-Dmitrius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1763688" y="1457398"/>
              <a:ext cx="5400600" cy="5400602"/>
            </a:xfrm>
            <a:prstGeom prst="rect">
              <a:avLst/>
            </a:prstGeom>
            <a:noFill/>
          </p:spPr>
        </p:pic>
        <p:pic>
          <p:nvPicPr>
            <p:cNvPr id="10" name="Rectangle 4"/>
            <p:cNvPicPr>
              <a:picLocks noChangeArrowheads="1"/>
            </p:cNvPicPr>
            <p:nvPr/>
          </p:nvPicPr>
          <p:blipFill>
            <a:blip r:embed="rId7" cstate="email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547664" y="5373216"/>
              <a:ext cx="6264696" cy="1158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5122" name="Picture 2" descr="C:\Documents and Settings\User\Мои документы\Мои рисунки\единство\6200p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404664"/>
            <a:ext cx="4650854" cy="6282198"/>
          </a:xfrm>
        </p:spPr>
      </p:pic>
      <p:sp>
        <p:nvSpPr>
          <p:cNvPr id="20483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Летом 1609 г. Польский король Сигизмунд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пошел войной на Русь.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w_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332656"/>
            <a:ext cx="6643688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olensk_16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013" y="428625"/>
            <a:ext cx="8916987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2</Template>
  <TotalTime>567</TotalTime>
  <Words>202</Words>
  <Application>Microsoft Office PowerPoint</Application>
  <PresentationFormat>Экран (4:3)</PresentationFormat>
  <Paragraphs>42</Paragraphs>
  <Slides>20</Slides>
  <Notes>1</Notes>
  <HiddenSlides>3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История 2</vt:lpstr>
      <vt:lpstr>4 НОЯБРЯ - ДЕНЬ НАРОДНОГО ЕДИНСТВА 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Интернет - ресурсы</vt:lpstr>
    </vt:vector>
  </TitlesOfParts>
  <Company>&lt;Personal&gt;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НОЯБРЯ - ДЕНЬ НАРОДНОГО ЕДИНСТВА </dc:title>
  <dc:creator>User</dc:creator>
  <cp:lastModifiedBy>пользователь</cp:lastModifiedBy>
  <cp:revision>58</cp:revision>
  <dcterms:created xsi:type="dcterms:W3CDTF">2009-11-01T17:02:27Z</dcterms:created>
  <dcterms:modified xsi:type="dcterms:W3CDTF">2013-11-02T12:20:55Z</dcterms:modified>
</cp:coreProperties>
</file>