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57" r:id="rId3"/>
    <p:sldId id="259" r:id="rId4"/>
    <p:sldId id="262" r:id="rId5"/>
    <p:sldId id="263" r:id="rId6"/>
    <p:sldId id="264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072C-517D-43F5-B7EC-3BC7A4E91348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F92A-8542-4FB9-B539-0A196A1F8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F92A-8542-4FB9-B539-0A196A1F89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F92A-8542-4FB9-B539-0A196A1F89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CBAA74-DD19-4FD1-9232-C608221C0DB1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D6B46A-10CB-409A-B673-A2341E45E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85;&#1072;&#1090;&#1088;&#1080;&#1081;_&#1089;_&#1074;&#1086;&#1076;&#1086;&#1081;.m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82;&#1072;&#1083;&#1080;&#1081;%20&#1089;%20&#1074;&#1086;&#1076;&#1086;&#1081;.mpg" TargetMode="External"/><Relationship Id="rId6" Type="http://schemas.openxmlformats.org/officeDocument/2006/relationships/slide" Target="slide9.xml"/><Relationship Id="rId5" Type="http://schemas.openxmlformats.org/officeDocument/2006/relationships/image" Target="../media/image15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89;&#1086;&#1083;&#1100;%20&#1082;&#1072;&#1083;&#1080;&#1103;.mp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89;&#1086;&#1083;&#1100;%20&#1083;&#1080;&#1090;&#1080;&#1103;.mp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89;&#1086;&#1083;&#1100;%20&#1085;&#1072;&#1090;&#1088;&#1080;&#1103;.mpg" TargetMode="External"/><Relationship Id="rId6" Type="http://schemas.openxmlformats.org/officeDocument/2006/relationships/slide" Target="slide8.xml"/><Relationship Id="rId5" Type="http://schemas.openxmlformats.org/officeDocument/2006/relationships/image" Target="../media/image18.pn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94;&#1077;&#1079;&#1080;&#1081;.mp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82;&#1072;&#1083;&#1080;&#1081;.mp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file:///D:\Documents\&#1093;&#1080;&#1084;&#1080;&#1103;\9&#1082;&#1083;&#1072;&#1089;&#1089;\&#1097;&#1077;&#1083;&#1086;&#1095;_&#1084;&#1077;&#1090;&#1072;&#1083;&#1083;&#1099;\&#1085;&#1072;&#1090;&#1088;&#1080;&#1081;%201.mpg" TargetMode="External"/><Relationship Id="rId1" Type="http://schemas.openxmlformats.org/officeDocument/2006/relationships/video" Target="file:///D:\Documents\&#1093;&#1080;&#1084;&#1080;&#1103;\9&#1082;&#1083;&#1072;&#1089;&#1089;\&#1097;&#1077;&#1083;&#1086;&#1095;_&#1084;&#1077;&#1090;&#1072;&#1083;&#1083;&#1099;\&#1085;&#1072;&#1090;_&#1084;&#1077;&#1090;&#1072;&#1083;&#1083;&#1080;&#1095;&#1077;&#1089;&#1082;&#1080;&#1081;.mp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89297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708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Щелочные металлы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c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3" name="натрий_с_водой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43042" y="1785926"/>
            <a:ext cx="6310357" cy="473276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c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6" name="калий с водой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71604" y="1785926"/>
            <a:ext cx="6429420" cy="4822065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Выгнутая вправо стрелка 6">
            <a:hlinkClick r:id="rId6" action="ppaction://hlinksldjump"/>
          </p:cNvPr>
          <p:cNvSpPr/>
          <p:nvPr/>
        </p:nvSpPr>
        <p:spPr>
          <a:xfrm>
            <a:off x="428596" y="5072074"/>
            <a:ext cx="642942" cy="928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c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6" name="соль калия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8728" y="1643050"/>
            <a:ext cx="6619900" cy="4964925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c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6" name="соль лития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1643050"/>
            <a:ext cx="6500858" cy="4875644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c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6" name="соль натрия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8728" y="1785926"/>
            <a:ext cx="6477024" cy="485776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Выгнутая вправо стрелка 6">
            <a:hlinkClick r:id="rId6" action="ppaction://hlinksldjump"/>
          </p:cNvPr>
          <p:cNvSpPr/>
          <p:nvPr/>
        </p:nvSpPr>
        <p:spPr>
          <a:xfrm>
            <a:off x="500034" y="4786322"/>
            <a:ext cx="500066" cy="7858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cif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3184" t="10468" r="3719" b="34436"/>
          <a:stretch>
            <a:fillRect/>
          </a:stretch>
        </p:blipFill>
        <p:spPr bwMode="auto">
          <a:xfrm>
            <a:off x="1928794" y="1500174"/>
            <a:ext cx="6215106" cy="51421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28860" y="214290"/>
            <a:ext cx="4929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задание: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1000108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smtClean="0">
                <a:solidFill>
                  <a:srgbClr val="0000FF"/>
                </a:solidFill>
              </a:rPr>
              <a:t>§§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857628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 descr="05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4929198"/>
            <a:ext cx="2214578" cy="175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994" t="5275" r="85370" b="5275"/>
          <a:stretch>
            <a:fillRect/>
          </a:stretch>
        </p:blipFill>
        <p:spPr bwMode="auto">
          <a:xfrm>
            <a:off x="285720" y="1571611"/>
            <a:ext cx="1428760" cy="5107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Овал 19"/>
          <p:cNvSpPr/>
          <p:nvPr/>
        </p:nvSpPr>
        <p:spPr>
          <a:xfrm>
            <a:off x="714348" y="2500306"/>
            <a:ext cx="1000132" cy="57150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4348" y="2928934"/>
            <a:ext cx="1000132" cy="57150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4348" y="3429000"/>
            <a:ext cx="1000132" cy="57150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4348" y="4357694"/>
            <a:ext cx="1000132" cy="57150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4348" y="5214950"/>
            <a:ext cx="1000132" cy="57150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14348" y="6072206"/>
            <a:ext cx="1000132" cy="57150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85918" y="1071546"/>
            <a:ext cx="241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Электронное </a:t>
            </a:r>
          </a:p>
          <a:p>
            <a:pPr algn="ctr"/>
            <a:r>
              <a:rPr lang="ru-RU" sz="2400" b="1" dirty="0" smtClean="0"/>
              <a:t>строение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85918" y="250030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r>
              <a:rPr lang="en-US" sz="2800" b="1" dirty="0" smtClean="0"/>
              <a:t>S</a:t>
            </a:r>
            <a:r>
              <a:rPr lang="en-US" sz="2800" b="1" baseline="30000" dirty="0" smtClean="0"/>
              <a:t>2  </a:t>
            </a:r>
            <a:r>
              <a:rPr lang="en-US" sz="2800" b="1" dirty="0" smtClean="0">
                <a:solidFill>
                  <a:srgbClr val="FF0000"/>
                </a:solidFill>
              </a:rPr>
              <a:t>2S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5918" y="300037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r>
              <a:rPr lang="en-US" sz="2800" b="1" dirty="0" smtClean="0"/>
              <a:t>S</a:t>
            </a:r>
            <a:r>
              <a:rPr lang="en-US" sz="2800" b="1" baseline="30000" dirty="0" smtClean="0"/>
              <a:t>2  </a:t>
            </a:r>
            <a:r>
              <a:rPr lang="en-US" sz="2800" b="1" dirty="0" smtClean="0"/>
              <a:t>3S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P</a:t>
            </a:r>
            <a:r>
              <a:rPr lang="en-US" sz="2800" b="1" baseline="30000" dirty="0" smtClean="0"/>
              <a:t>6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868" y="300037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1736" y="300037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[Ne]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248" y="1142984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/>
              <a:t>На внешнем энергетическом уровне – </a:t>
            </a:r>
            <a:r>
              <a:rPr lang="en-US" sz="2400" b="1" dirty="0" smtClean="0">
                <a:solidFill>
                  <a:srgbClr val="FF0000"/>
                </a:solidFill>
              </a:rPr>
              <a:t>nS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57686" y="1928802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/>
              <a:t>Атомы щелочных металлов имеют низкие </a:t>
            </a:r>
            <a:r>
              <a:rPr lang="ru-RU" sz="2400" dirty="0" err="1" smtClean="0"/>
              <a:t>Е</a:t>
            </a:r>
            <a:r>
              <a:rPr lang="ru-RU" sz="2400" baseline="-25000" dirty="0" err="1" smtClean="0"/>
              <a:t>ион</a:t>
            </a:r>
            <a:r>
              <a:rPr lang="ru-RU" sz="2400" baseline="-25000" dirty="0" smtClean="0"/>
              <a:t>. </a:t>
            </a:r>
            <a:r>
              <a:rPr lang="ru-RU" sz="2400" dirty="0" smtClean="0"/>
              <a:t> и легко превращаются в ион </a:t>
            </a:r>
            <a:r>
              <a:rPr lang="ru-RU" sz="2400" dirty="0" err="1" smtClean="0"/>
              <a:t>Ме</a:t>
            </a:r>
            <a:r>
              <a:rPr lang="ru-RU" sz="2400" baseline="30000" dirty="0" err="1" smtClean="0"/>
              <a:t>+</a:t>
            </a:r>
            <a:r>
              <a:rPr lang="ru-RU" sz="2400" dirty="0" smtClean="0"/>
              <a:t>:</a:t>
            </a:r>
          </a:p>
          <a:p>
            <a:r>
              <a:rPr lang="ru-RU" sz="2400" b="1" dirty="0" smtClean="0"/>
              <a:t>Ме</a:t>
            </a:r>
            <a:r>
              <a:rPr lang="ru-RU" sz="2400" b="1" baseline="30000" dirty="0" smtClean="0"/>
              <a:t>0 </a:t>
            </a:r>
            <a:r>
              <a:rPr lang="ru-RU" sz="2400" b="1" dirty="0" smtClean="0"/>
              <a:t>– </a:t>
            </a:r>
            <a:r>
              <a:rPr lang="en-US" sz="2400" b="1" dirty="0" smtClean="0">
                <a:latin typeface="Century Gothic"/>
              </a:rPr>
              <a:t>ē</a:t>
            </a:r>
            <a:r>
              <a:rPr lang="ru-RU" sz="2400" b="1" dirty="0" smtClean="0">
                <a:latin typeface="Century Gothic"/>
              </a:rPr>
              <a:t> </a:t>
            </a:r>
            <a:r>
              <a:rPr lang="ru-RU" sz="2400" b="1" dirty="0" smtClean="0"/>
              <a:t>→</a:t>
            </a:r>
            <a:r>
              <a:rPr lang="ru-RU" sz="2400" b="1" dirty="0" smtClean="0">
                <a:latin typeface="Calibri"/>
              </a:rPr>
              <a:t> </a:t>
            </a:r>
            <a:r>
              <a:rPr lang="ru-RU" sz="2400" b="1" dirty="0" err="1" smtClean="0"/>
              <a:t>Ме</a:t>
            </a:r>
            <a:r>
              <a:rPr lang="ru-RU" sz="2400" b="1" baseline="30000" dirty="0" err="1" smtClean="0"/>
              <a:t>+</a:t>
            </a:r>
            <a:endParaRPr lang="ru-RU" sz="2400" b="1" baseline="30000" dirty="0"/>
          </a:p>
          <a:p>
            <a:r>
              <a:rPr lang="ru-RU" sz="2400" b="1" baseline="30000" dirty="0" smtClean="0"/>
              <a:t>В – ль </a:t>
            </a:r>
            <a:endParaRPr lang="ru-RU" sz="2400" b="1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43372" y="357187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/>
              <a:t>Степени окисления: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1736" y="4071942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Ме</a:t>
            </a:r>
            <a:r>
              <a:rPr lang="ru-RU" sz="3200" b="1" baseline="30000" dirty="0" smtClean="0"/>
              <a:t>0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29256" y="4000504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Ме</a:t>
            </a:r>
            <a:r>
              <a:rPr lang="ru-RU" sz="3200" b="1" baseline="30000" dirty="0" err="1" smtClean="0"/>
              <a:t>+</a:t>
            </a:r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428860" y="4572008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Простое 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вещество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9124" y="4714884"/>
            <a:ext cx="40414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В соединениях: Ме</a:t>
            </a:r>
            <a:r>
              <a:rPr lang="ru-RU" b="1" i="1" baseline="-25000" dirty="0" smtClean="0">
                <a:solidFill>
                  <a:srgbClr val="0000FF"/>
                </a:solidFill>
              </a:rPr>
              <a:t>2</a:t>
            </a:r>
            <a:r>
              <a:rPr lang="ru-RU" b="1" i="1" dirty="0" smtClean="0">
                <a:solidFill>
                  <a:srgbClr val="0000FF"/>
                </a:solidFill>
              </a:rPr>
              <a:t>О</a:t>
            </a:r>
            <a:endParaRPr lang="ru-RU" b="1" i="1" dirty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                              </a:t>
            </a:r>
            <a:r>
              <a:rPr lang="ru-RU" b="1" i="1" dirty="0" err="1" smtClean="0">
                <a:solidFill>
                  <a:srgbClr val="0000FF"/>
                </a:solidFill>
              </a:rPr>
              <a:t>МеОН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                             </a:t>
            </a:r>
            <a:r>
              <a:rPr lang="ru-RU" b="1" i="1" dirty="0" err="1" smtClean="0">
                <a:solidFill>
                  <a:srgbClr val="0000FF"/>
                </a:solidFill>
              </a:rPr>
              <a:t>МеА</a:t>
            </a:r>
            <a:r>
              <a:rPr lang="en-US" b="1" i="1" dirty="0" smtClean="0">
                <a:solidFill>
                  <a:srgbClr val="0000FF"/>
                </a:solidFill>
              </a:rPr>
              <a:t>n 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                        </a:t>
            </a:r>
            <a:r>
              <a:rPr lang="en-US" b="1" i="1" dirty="0" smtClean="0">
                <a:solidFill>
                  <a:srgbClr val="0000FF"/>
                </a:solidFill>
              </a:rPr>
              <a:t>(An</a:t>
            </a:r>
            <a:r>
              <a:rPr lang="en-US" b="1" i="1" baseline="30000" dirty="0" smtClean="0">
                <a:solidFill>
                  <a:srgbClr val="0000FF"/>
                </a:solidFill>
              </a:rPr>
              <a:t>-</a:t>
            </a:r>
            <a:r>
              <a:rPr lang="en-US" b="1" i="1" dirty="0" smtClean="0">
                <a:solidFill>
                  <a:srgbClr val="0000FF"/>
                </a:solidFill>
              </a:rPr>
              <a:t> - </a:t>
            </a:r>
            <a:r>
              <a:rPr lang="ru-RU" b="1" i="1" dirty="0" smtClean="0">
                <a:solidFill>
                  <a:srgbClr val="0000FF"/>
                </a:solidFill>
              </a:rPr>
              <a:t>кислотный 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                              остаток</a:t>
            </a:r>
            <a:r>
              <a:rPr lang="en-US" b="1" i="1" dirty="0" smtClean="0">
                <a:solidFill>
                  <a:srgbClr val="0000FF"/>
                </a:solidFill>
              </a:rPr>
              <a:t>)</a:t>
            </a:r>
            <a:endParaRPr lang="ru-RU" b="1" i="1" dirty="0">
              <a:solidFill>
                <a:srgbClr val="0000FF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3286116" y="392906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5" idx="1"/>
          </p:cNvCxnSpPr>
          <p:nvPr/>
        </p:nvCxnSpPr>
        <p:spPr>
          <a:xfrm>
            <a:off x="4714876" y="4000504"/>
            <a:ext cx="714380" cy="292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/>
          <a:srcRect l="1500" t="9656" r="58000" b="47152"/>
          <a:stretch>
            <a:fillRect/>
          </a:stretch>
        </p:blipFill>
        <p:spPr bwMode="auto">
          <a:xfrm>
            <a:off x="1785918" y="2071678"/>
            <a:ext cx="2587450" cy="414340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2214546" y="500042"/>
            <a:ext cx="630172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I A </a:t>
            </a:r>
            <a:r>
              <a:rPr lang="ru-RU" sz="2800" b="1" u="sng" dirty="0" smtClean="0">
                <a:solidFill>
                  <a:srgbClr val="FF0000"/>
                </a:solidFill>
              </a:rPr>
              <a:t>группа – щелочные металлы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8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5694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простого </a:t>
            </a: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вещества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50" y="928670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Физические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8" name="Рисунок 37" descr="cif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857232"/>
            <a:ext cx="571504" cy="714382"/>
          </a:xfrm>
          <a:prstGeom prst="rect">
            <a:avLst/>
          </a:prstGeom>
        </p:spPr>
      </p:pic>
      <p:pic>
        <p:nvPicPr>
          <p:cNvPr id="41" name="цезий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1857364"/>
            <a:ext cx="6215085" cy="4661314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5694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простого </a:t>
            </a: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вещества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50" y="928670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Физические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8" name="Рисунок 37" descr="cif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642918"/>
            <a:ext cx="571504" cy="714382"/>
          </a:xfrm>
          <a:prstGeom prst="rect">
            <a:avLst/>
          </a:prstGeom>
        </p:spPr>
      </p:pic>
      <p:pic>
        <p:nvPicPr>
          <p:cNvPr id="7" name="калий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1714488"/>
            <a:ext cx="6215106" cy="466133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5694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простого </a:t>
            </a: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вещества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50" y="928670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Физические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8" name="Рисунок 37" descr="cif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642918"/>
            <a:ext cx="571504" cy="714382"/>
          </a:xfrm>
          <a:prstGeom prst="rect">
            <a:avLst/>
          </a:prstGeom>
        </p:spPr>
      </p:pic>
      <p:pic>
        <p:nvPicPr>
          <p:cNvPr id="8" name="нат_металлический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14942" y="3857628"/>
            <a:ext cx="3428991" cy="2571744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натрий 1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57158" y="1714488"/>
            <a:ext cx="4762533" cy="357190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5694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простого </a:t>
            </a: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вещества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6116" y="857232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Получение: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cif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714356"/>
            <a:ext cx="571500" cy="71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1428736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Электролизом расплавов солей или щелочей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2000240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</a:t>
            </a:r>
            <a:r>
              <a:rPr lang="en-US" sz="3200" b="1" dirty="0" err="1" smtClean="0"/>
              <a:t>Cl</a:t>
            </a:r>
            <a:endParaRPr lang="ru-RU" sz="3200" b="1" dirty="0"/>
          </a:p>
        </p:txBody>
      </p:sp>
      <p:cxnSp>
        <p:nvCxnSpPr>
          <p:cNvPr id="14" name="Прямая со стрелкой 13"/>
          <p:cNvCxnSpPr>
            <a:stCxn id="12" idx="3"/>
          </p:cNvCxnSpPr>
          <p:nvPr/>
        </p:nvCxnSpPr>
        <p:spPr>
          <a:xfrm flipV="1">
            <a:off x="2408483" y="2285992"/>
            <a:ext cx="1877765" cy="6636"/>
          </a:xfrm>
          <a:prstGeom prst="straightConnector1">
            <a:avLst/>
          </a:prstGeom>
          <a:ln w="28575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0298" y="192880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Электролиз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57686" y="2000240"/>
            <a:ext cx="162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 + </a:t>
            </a:r>
            <a:r>
              <a:rPr lang="en-US" sz="3200" b="1" dirty="0" err="1" smtClean="0"/>
              <a:t>Cl</a:t>
            </a:r>
            <a:r>
              <a:rPr lang="ru-RU" sz="3200" b="1" baseline="-25000" dirty="0" smtClean="0"/>
              <a:t>2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2000240"/>
            <a:ext cx="4623382" cy="913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aseline="-25000" dirty="0" smtClean="0"/>
              <a:t>                          </a:t>
            </a:r>
            <a:r>
              <a:rPr lang="ru-RU" sz="2400" baseline="-25000" dirty="0" err="1" smtClean="0"/>
              <a:t>Эл-з</a:t>
            </a:r>
            <a:r>
              <a:rPr lang="ru-RU" sz="3200" b="1" baseline="-25000" dirty="0" smtClean="0"/>
              <a:t> </a:t>
            </a:r>
            <a:endParaRPr lang="en-US" sz="3200" b="1" baseline="-25000" dirty="0" smtClean="0"/>
          </a:p>
          <a:p>
            <a:r>
              <a:rPr lang="en-US" sz="3200" b="1" dirty="0" smtClean="0"/>
              <a:t>2KCl </a:t>
            </a:r>
            <a:r>
              <a:rPr lang="ru-RU" sz="3200" b="1" dirty="0" smtClean="0"/>
              <a:t>   </a:t>
            </a:r>
            <a:r>
              <a:rPr lang="en-US" sz="3200" b="1" dirty="0" smtClean="0">
                <a:latin typeface="Cambria" pitchFamily="18" charset="0"/>
              </a:rPr>
              <a:t>→</a:t>
            </a:r>
            <a:r>
              <a:rPr lang="ru-RU" sz="3200" b="1" dirty="0" smtClean="0">
                <a:latin typeface="Cambria" pitchFamily="18" charset="0"/>
              </a:rPr>
              <a:t>  </a:t>
            </a:r>
            <a:r>
              <a:rPr lang="en-US" sz="3200" b="1" dirty="0" smtClean="0">
                <a:latin typeface="Cambria" pitchFamily="18" charset="0"/>
              </a:rPr>
              <a:t>2</a:t>
            </a:r>
            <a:r>
              <a:rPr lang="ru-RU" sz="3200" b="1" dirty="0" smtClean="0"/>
              <a:t>К    +   </a:t>
            </a:r>
            <a:r>
              <a:rPr lang="en-US" sz="3200" b="1" dirty="0" err="1" smtClean="0"/>
              <a:t>Cl</a:t>
            </a:r>
            <a:r>
              <a:rPr lang="ru-RU" sz="3200" b="1" baseline="-25000" dirty="0" smtClean="0"/>
              <a:t>2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728" y="4071942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КОН</a:t>
            </a:r>
            <a:endParaRPr lang="ru-RU" sz="32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714612" y="4429132"/>
            <a:ext cx="1877765" cy="6636"/>
          </a:xfrm>
          <a:prstGeom prst="straightConnector1">
            <a:avLst/>
          </a:prstGeom>
          <a:ln w="28575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488" y="3929066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Электролиз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786314" y="4071942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 + О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↑+ Н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28728" y="3857628"/>
            <a:ext cx="6383479" cy="913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aseline="-25000" dirty="0" smtClean="0"/>
              <a:t>                          </a:t>
            </a:r>
            <a:r>
              <a:rPr lang="ru-RU" sz="2400" baseline="-25000" dirty="0" err="1" smtClean="0"/>
              <a:t>Эл-з</a:t>
            </a:r>
            <a:r>
              <a:rPr lang="ru-RU" sz="3200" b="1" baseline="-25000" dirty="0" smtClean="0"/>
              <a:t> </a:t>
            </a:r>
            <a:endParaRPr lang="en-US" sz="3200" b="1" baseline="-25000" dirty="0" smtClean="0"/>
          </a:p>
          <a:p>
            <a:r>
              <a:rPr lang="ru-RU" sz="3200" b="1" dirty="0"/>
              <a:t>4</a:t>
            </a:r>
            <a:r>
              <a:rPr lang="en-US" sz="3200" b="1" dirty="0" smtClean="0"/>
              <a:t>K</a:t>
            </a:r>
            <a:r>
              <a:rPr lang="ru-RU" sz="3200" b="1" dirty="0" smtClean="0"/>
              <a:t>ОН   </a:t>
            </a:r>
            <a:r>
              <a:rPr lang="en-US" sz="3200" b="1" dirty="0" smtClean="0">
                <a:latin typeface="Cambria" pitchFamily="18" charset="0"/>
              </a:rPr>
              <a:t>→</a:t>
            </a:r>
            <a:r>
              <a:rPr lang="ru-RU" sz="3200" b="1" dirty="0" smtClean="0">
                <a:latin typeface="Cambria" pitchFamily="18" charset="0"/>
              </a:rPr>
              <a:t>  </a:t>
            </a:r>
            <a:r>
              <a:rPr lang="ru-RU" sz="3200" b="1" dirty="0">
                <a:latin typeface="Cambria" pitchFamily="18" charset="0"/>
              </a:rPr>
              <a:t>4</a:t>
            </a:r>
            <a:r>
              <a:rPr lang="ru-RU" sz="3200" b="1" dirty="0" smtClean="0"/>
              <a:t>К    +  О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↑ + 2Н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12" grpId="0"/>
      <p:bldP spid="15" grpId="0"/>
      <p:bldP spid="19" grpId="0"/>
      <p:bldP spid="20" grpId="0" animBg="1"/>
      <p:bldP spid="20" grpId="1" animBg="1"/>
      <p:bldP spid="21" grpId="0"/>
      <p:bldP spid="23" grpId="0"/>
      <p:bldP spid="24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1214422"/>
            <a:ext cx="298992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Ме</a:t>
            </a:r>
            <a:r>
              <a:rPr lang="ru-RU" sz="3200" b="1" baseline="30000" dirty="0" smtClean="0"/>
              <a:t>0</a:t>
            </a:r>
            <a:r>
              <a:rPr lang="ru-RU" sz="3200" b="1" dirty="0" smtClean="0"/>
              <a:t> – </a:t>
            </a:r>
            <a:r>
              <a:rPr lang="en-US" sz="3200" b="1" dirty="0" smtClean="0"/>
              <a:t>ē</a:t>
            </a:r>
            <a:r>
              <a:rPr lang="ru-RU" sz="3200" b="1" dirty="0" smtClean="0"/>
              <a:t> →</a:t>
            </a:r>
            <a:r>
              <a:rPr lang="ru-RU" sz="3200" b="1" dirty="0" err="1" smtClean="0"/>
              <a:t>Ме</a:t>
            </a:r>
            <a:r>
              <a:rPr lang="ru-RU" sz="3200" b="1" baseline="30000" dirty="0" err="1" smtClean="0"/>
              <a:t>+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c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1785926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восстановитель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071678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I.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633" y="2071678"/>
            <a:ext cx="845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Взаимодействие  с простыми веществами:</a:t>
            </a:r>
            <a:endParaRPr lang="ru-RU" sz="32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14620"/>
            <a:ext cx="1215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714620"/>
            <a:ext cx="689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+mj-lt"/>
              </a:rPr>
              <a:t>На</a:t>
            </a:r>
            <a:r>
              <a:rPr lang="en-US" sz="2800" b="1" i="1" dirty="0" smtClean="0">
                <a:latin typeface="+mj-lt"/>
              </a:rPr>
              <a:t>l</a:t>
            </a:r>
            <a:r>
              <a:rPr lang="en-US" sz="2800" b="1" i="1" baseline="-25000" dirty="0" smtClean="0">
                <a:latin typeface="+mj-lt"/>
              </a:rPr>
              <a:t>2</a:t>
            </a:r>
            <a:r>
              <a:rPr lang="en-US" sz="2800" b="1" i="1" dirty="0" smtClean="0">
                <a:latin typeface="+mj-lt"/>
              </a:rPr>
              <a:t> → 2MeHal</a:t>
            </a:r>
            <a:r>
              <a:rPr lang="ru-RU" sz="2800" b="1" i="1" dirty="0" smtClean="0">
                <a:latin typeface="+mj-lt"/>
              </a:rPr>
              <a:t>     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ru-RU" sz="2800" b="1" i="1" dirty="0" smtClean="0">
                <a:latin typeface="+mj-lt"/>
              </a:rPr>
              <a:t>(галогениды </a:t>
            </a:r>
            <a:r>
              <a:rPr lang="en-US" sz="2800" b="1" i="1" dirty="0" smtClean="0">
                <a:latin typeface="+mj-lt"/>
              </a:rPr>
              <a:t>)</a:t>
            </a:r>
            <a:endParaRPr lang="ru-RU" sz="2800" b="1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3214686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+ </a:t>
            </a:r>
            <a:r>
              <a:rPr lang="ru-RU" sz="2800" b="1" i="1" dirty="0" smtClean="0">
                <a:latin typeface="+mj-lt"/>
              </a:rPr>
              <a:t>О</a:t>
            </a:r>
            <a:r>
              <a:rPr lang="en-US" sz="2800" b="1" i="1" baseline="-25000" dirty="0" smtClean="0">
                <a:latin typeface="+mj-lt"/>
              </a:rPr>
              <a:t>2</a:t>
            </a:r>
            <a:r>
              <a:rPr lang="en-US" sz="2800" b="1" i="1" dirty="0" smtClean="0">
                <a:latin typeface="+mj-lt"/>
              </a:rPr>
              <a:t> → M</a:t>
            </a:r>
            <a:r>
              <a:rPr lang="ru-RU" sz="2800" b="1" i="1" dirty="0" smtClean="0">
                <a:latin typeface="+mj-lt"/>
              </a:rPr>
              <a:t>е</a:t>
            </a:r>
            <a:r>
              <a:rPr lang="ru-RU" sz="2800" b="1" i="1" baseline="-25000" dirty="0" smtClean="0">
                <a:latin typeface="+mj-lt"/>
              </a:rPr>
              <a:t>2</a:t>
            </a:r>
            <a:r>
              <a:rPr lang="ru-RU" sz="2800" b="1" i="1" dirty="0" smtClean="0">
                <a:latin typeface="+mj-lt"/>
              </a:rPr>
              <a:t>О       </a:t>
            </a:r>
            <a:r>
              <a:rPr lang="en-US" sz="2800" b="1" i="1" dirty="0" smtClean="0">
                <a:latin typeface="+mj-lt"/>
              </a:rPr>
              <a:t> </a:t>
            </a:r>
            <a:endParaRPr lang="ru-RU" sz="2800" b="1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3714752"/>
            <a:ext cx="720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+ S → M</a:t>
            </a:r>
            <a:r>
              <a:rPr lang="ru-RU" sz="2800" b="1" i="1" dirty="0" smtClean="0">
                <a:latin typeface="+mj-lt"/>
              </a:rPr>
              <a:t>е</a:t>
            </a:r>
            <a:r>
              <a:rPr lang="ru-RU" sz="2800" b="1" i="1" baseline="-25000" dirty="0" smtClean="0">
                <a:latin typeface="+mj-lt"/>
              </a:rPr>
              <a:t>2</a:t>
            </a:r>
            <a:r>
              <a:rPr lang="en-US" sz="2800" b="1" i="1" dirty="0">
                <a:latin typeface="+mj-lt"/>
              </a:rPr>
              <a:t>S</a:t>
            </a:r>
            <a:r>
              <a:rPr lang="ru-RU" sz="2800" b="1" i="1" dirty="0" smtClean="0">
                <a:latin typeface="+mj-lt"/>
              </a:rPr>
              <a:t> </a:t>
            </a:r>
            <a:r>
              <a:rPr lang="en-US" sz="2800" b="1" i="1" dirty="0" smtClean="0">
                <a:latin typeface="+mj-lt"/>
              </a:rPr>
              <a:t>                 (</a:t>
            </a:r>
            <a:r>
              <a:rPr lang="ru-RU" sz="2800" b="1" i="1" dirty="0" smtClean="0">
                <a:latin typeface="+mj-lt"/>
              </a:rPr>
              <a:t>сульфиды</a:t>
            </a:r>
            <a:r>
              <a:rPr lang="en-US" sz="2800" b="1" i="1" dirty="0" smtClean="0">
                <a:latin typeface="+mj-lt"/>
              </a:rPr>
              <a:t>)</a:t>
            </a:r>
            <a:r>
              <a:rPr lang="ru-RU" sz="2800" b="1" i="1" dirty="0" smtClean="0">
                <a:latin typeface="+mj-lt"/>
              </a:rPr>
              <a:t>      </a:t>
            </a:r>
            <a:r>
              <a:rPr lang="en-US" sz="2800" b="1" i="1" dirty="0" smtClean="0">
                <a:latin typeface="+mj-lt"/>
              </a:rPr>
              <a:t> </a:t>
            </a:r>
            <a:endParaRPr lang="ru-RU" sz="2800" b="1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286256"/>
            <a:ext cx="80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+ N</a:t>
            </a:r>
            <a:r>
              <a:rPr lang="en-US" sz="2800" b="1" i="1" baseline="-25000" dirty="0" smtClean="0">
                <a:latin typeface="+mj-lt"/>
              </a:rPr>
              <a:t>2</a:t>
            </a:r>
            <a:r>
              <a:rPr lang="en-US" sz="2800" b="1" i="1" dirty="0" smtClean="0">
                <a:latin typeface="+mj-lt"/>
              </a:rPr>
              <a:t> → M</a:t>
            </a:r>
            <a:r>
              <a:rPr lang="ru-RU" sz="2800" b="1" i="1" dirty="0" smtClean="0">
                <a:latin typeface="+mj-lt"/>
              </a:rPr>
              <a:t>е</a:t>
            </a:r>
            <a:r>
              <a:rPr lang="en-US" sz="2800" b="1" i="1" baseline="-25000" dirty="0" smtClean="0">
                <a:latin typeface="+mj-lt"/>
              </a:rPr>
              <a:t>3</a:t>
            </a:r>
            <a:r>
              <a:rPr lang="en-US" sz="2800" b="1" i="1" dirty="0">
                <a:latin typeface="+mj-lt"/>
              </a:rPr>
              <a:t>N</a:t>
            </a:r>
            <a:r>
              <a:rPr lang="ru-RU" sz="2800" b="1" i="1" dirty="0" smtClean="0">
                <a:latin typeface="+mj-lt"/>
              </a:rPr>
              <a:t> 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при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   кроме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Li </a:t>
            </a:r>
            <a:r>
              <a:rPr lang="en-US" sz="2800" b="1" i="1" dirty="0" smtClean="0">
                <a:latin typeface="+mj-lt"/>
              </a:rPr>
              <a:t>(</a:t>
            </a:r>
            <a:r>
              <a:rPr lang="ru-RU" sz="2800" b="1" i="1" dirty="0" smtClean="0">
                <a:latin typeface="+mj-lt"/>
              </a:rPr>
              <a:t>нитриды</a:t>
            </a:r>
            <a:r>
              <a:rPr lang="en-US" sz="2800" b="1" i="1" dirty="0" smtClean="0">
                <a:latin typeface="+mj-lt"/>
              </a:rPr>
              <a:t>)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smtClean="0">
                <a:latin typeface="+mj-lt"/>
              </a:rPr>
              <a:t>                   </a:t>
            </a:r>
            <a:r>
              <a:rPr lang="ru-RU" sz="2800" b="1" i="1" dirty="0" smtClean="0">
                <a:latin typeface="+mj-lt"/>
              </a:rPr>
              <a:t> </a:t>
            </a:r>
            <a:endParaRPr lang="ru-RU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4786322"/>
            <a:ext cx="683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+ </a:t>
            </a:r>
            <a:r>
              <a:rPr lang="ru-RU" sz="2800" b="1" i="1" dirty="0" smtClean="0">
                <a:latin typeface="+mj-lt"/>
              </a:rPr>
              <a:t>Р</a:t>
            </a:r>
            <a:r>
              <a:rPr lang="en-US" sz="2800" b="1" i="1" dirty="0" smtClean="0">
                <a:latin typeface="+mj-lt"/>
              </a:rPr>
              <a:t> → M</a:t>
            </a:r>
            <a:r>
              <a:rPr lang="ru-RU" sz="2800" b="1" i="1" dirty="0" smtClean="0">
                <a:latin typeface="+mj-lt"/>
              </a:rPr>
              <a:t>е</a:t>
            </a:r>
            <a:r>
              <a:rPr lang="en-US" sz="2800" b="1" i="1" baseline="-25000" dirty="0" smtClean="0">
                <a:latin typeface="+mj-lt"/>
              </a:rPr>
              <a:t>3</a:t>
            </a:r>
            <a:r>
              <a:rPr lang="ru-RU" sz="2800" b="1" i="1" dirty="0" smtClean="0">
                <a:latin typeface="+mj-lt"/>
              </a:rPr>
              <a:t>Р </a:t>
            </a:r>
            <a:r>
              <a:rPr lang="en-US" sz="2800" b="1" i="1" dirty="0" smtClean="0">
                <a:latin typeface="+mj-lt"/>
              </a:rPr>
              <a:t>                (</a:t>
            </a:r>
            <a:r>
              <a:rPr lang="ru-RU" sz="2800" b="1" i="1" dirty="0" smtClean="0">
                <a:latin typeface="+mj-lt"/>
              </a:rPr>
              <a:t>фосфиды</a:t>
            </a:r>
            <a:r>
              <a:rPr lang="en-US" sz="2800" b="1" i="1" dirty="0" smtClean="0">
                <a:latin typeface="+mj-lt"/>
              </a:rPr>
              <a:t>)</a:t>
            </a:r>
            <a:r>
              <a:rPr lang="ru-RU" sz="2800" b="1" i="1" dirty="0" smtClean="0">
                <a:latin typeface="+mj-lt"/>
              </a:rPr>
              <a:t>      </a:t>
            </a:r>
            <a:r>
              <a:rPr lang="en-US" sz="2800" b="1" i="1" dirty="0" smtClean="0">
                <a:latin typeface="+mj-lt"/>
              </a:rPr>
              <a:t> </a:t>
            </a:r>
            <a:endParaRPr lang="ru-RU" sz="2800" b="1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5286388"/>
            <a:ext cx="670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+ </a:t>
            </a:r>
            <a:r>
              <a:rPr lang="ru-RU" sz="2800" b="1" i="1" dirty="0" smtClean="0">
                <a:latin typeface="+mj-lt"/>
              </a:rPr>
              <a:t>С</a:t>
            </a:r>
            <a:r>
              <a:rPr lang="en-US" sz="2800" b="1" i="1" dirty="0" smtClean="0">
                <a:latin typeface="+mj-lt"/>
              </a:rPr>
              <a:t> → M</a:t>
            </a:r>
            <a:r>
              <a:rPr lang="ru-RU" sz="2800" b="1" i="1" dirty="0" smtClean="0">
                <a:latin typeface="+mj-lt"/>
              </a:rPr>
              <a:t>е</a:t>
            </a:r>
            <a:r>
              <a:rPr lang="ru-RU" sz="2800" b="1" i="1" baseline="-25000" dirty="0" smtClean="0">
                <a:latin typeface="+mj-lt"/>
              </a:rPr>
              <a:t>4</a:t>
            </a:r>
            <a:r>
              <a:rPr lang="ru-RU" sz="2800" b="1" i="1" dirty="0">
                <a:latin typeface="+mj-lt"/>
              </a:rPr>
              <a:t>С</a:t>
            </a:r>
            <a:r>
              <a:rPr lang="ru-RU" sz="2800" b="1" i="1" dirty="0" smtClean="0">
                <a:latin typeface="+mj-lt"/>
              </a:rPr>
              <a:t> </a:t>
            </a:r>
            <a:r>
              <a:rPr lang="en-US" sz="2800" b="1" i="1" dirty="0" smtClean="0">
                <a:latin typeface="+mj-lt"/>
              </a:rPr>
              <a:t>                (</a:t>
            </a:r>
            <a:r>
              <a:rPr lang="ru-RU" sz="2800" b="1" i="1" dirty="0" smtClean="0">
                <a:latin typeface="+mj-lt"/>
              </a:rPr>
              <a:t>карбиды</a:t>
            </a:r>
            <a:r>
              <a:rPr lang="en-US" sz="2800" b="1" i="1" dirty="0" smtClean="0">
                <a:latin typeface="+mj-lt"/>
              </a:rPr>
              <a:t>)</a:t>
            </a:r>
            <a:r>
              <a:rPr lang="ru-RU" sz="2800" b="1" i="1" dirty="0" smtClean="0">
                <a:latin typeface="+mj-lt"/>
              </a:rPr>
              <a:t>      </a:t>
            </a:r>
            <a:r>
              <a:rPr lang="en-US" sz="2800" b="1" i="1" dirty="0" smtClean="0">
                <a:latin typeface="+mj-lt"/>
              </a:rPr>
              <a:t> </a:t>
            </a:r>
            <a:endParaRPr lang="ru-RU" sz="2800" b="1" i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5786454"/>
            <a:ext cx="591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+ </a:t>
            </a:r>
            <a:r>
              <a:rPr lang="ru-RU" sz="2800" b="1" i="1" dirty="0" smtClean="0">
                <a:latin typeface="+mj-lt"/>
              </a:rPr>
              <a:t>Н</a:t>
            </a:r>
            <a:r>
              <a:rPr lang="en-US" sz="2800" b="1" i="1" baseline="-25000" dirty="0" smtClean="0">
                <a:latin typeface="+mj-lt"/>
              </a:rPr>
              <a:t>2</a:t>
            </a:r>
            <a:r>
              <a:rPr lang="en-US" sz="2800" b="1" i="1" dirty="0" smtClean="0">
                <a:latin typeface="+mj-lt"/>
              </a:rPr>
              <a:t> → 2MeH</a:t>
            </a:r>
            <a:r>
              <a:rPr lang="ru-RU" sz="2800" b="1" i="1" dirty="0" smtClean="0">
                <a:latin typeface="+mj-lt"/>
              </a:rPr>
              <a:t>             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ru-RU" sz="2800" b="1" i="1" dirty="0" smtClean="0">
                <a:latin typeface="+mj-lt"/>
              </a:rPr>
              <a:t>(гидриды</a:t>
            </a:r>
            <a:r>
              <a:rPr lang="en-US" sz="2800" b="1" i="1" dirty="0" smtClean="0">
                <a:latin typeface="+mj-lt"/>
              </a:rPr>
              <a:t>)</a:t>
            </a:r>
            <a:endParaRPr lang="ru-RU" sz="2800" b="1" i="1" dirty="0">
              <a:latin typeface="+mj-lt"/>
            </a:endParaRPr>
          </a:p>
        </p:txBody>
      </p:sp>
      <p:sp>
        <p:nvSpPr>
          <p:cNvPr id="20" name="Управляющая кнопка: фильм 19">
            <a:hlinkClick r:id="rId5" action="ppaction://hlinksldjump" highlightClick="1"/>
          </p:cNvPr>
          <p:cNvSpPr/>
          <p:nvPr/>
        </p:nvSpPr>
        <p:spPr>
          <a:xfrm>
            <a:off x="5786446" y="3357562"/>
            <a:ext cx="714380" cy="3571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7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19" grpId="1"/>
      <p:bldP spid="1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cif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500174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500174"/>
            <a:ext cx="6306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Взаимодействие  со сложными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</a:t>
            </a:r>
            <a:r>
              <a:rPr lang="ru-RU" sz="3200" u="sng" dirty="0" smtClean="0"/>
              <a:t>веществами:</a:t>
            </a:r>
            <a:endParaRPr lang="ru-RU" sz="32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14620"/>
            <a:ext cx="1215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278605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+mj-lt"/>
              </a:rPr>
              <a:t>Н</a:t>
            </a:r>
            <a:r>
              <a:rPr lang="en-US" sz="3200" b="1" i="1" baseline="-25000" dirty="0" smtClean="0">
                <a:latin typeface="+mj-lt"/>
              </a:rPr>
              <a:t>2</a:t>
            </a:r>
            <a:r>
              <a:rPr lang="ru-RU" sz="3200" b="1" i="1" dirty="0" smtClean="0">
                <a:latin typeface="+mj-lt"/>
              </a:rPr>
              <a:t>О</a:t>
            </a:r>
            <a:r>
              <a:rPr lang="en-US" sz="3200" b="1" i="1" dirty="0" smtClean="0">
                <a:latin typeface="+mj-lt"/>
              </a:rPr>
              <a:t> → Me</a:t>
            </a:r>
            <a:r>
              <a:rPr lang="ru-RU" sz="3200" b="1" i="1" dirty="0" smtClean="0">
                <a:latin typeface="+mj-lt"/>
              </a:rPr>
              <a:t>О</a:t>
            </a:r>
            <a:r>
              <a:rPr lang="en-US" sz="3200" b="1" i="1" dirty="0" smtClean="0">
                <a:latin typeface="+mj-lt"/>
              </a:rPr>
              <a:t>H</a:t>
            </a:r>
            <a:r>
              <a:rPr lang="ru-RU" sz="3200" b="1" i="1" dirty="0" smtClean="0">
                <a:latin typeface="+mj-lt"/>
              </a:rPr>
              <a:t> + Н</a:t>
            </a:r>
            <a:r>
              <a:rPr lang="ru-RU" sz="3200" b="1" i="1" baseline="-25000" dirty="0" smtClean="0">
                <a:latin typeface="+mj-lt"/>
              </a:rPr>
              <a:t>2</a:t>
            </a:r>
            <a:r>
              <a:rPr lang="ru-RU" sz="3200" b="1" i="1" dirty="0" smtClean="0"/>
              <a:t>↑</a:t>
            </a:r>
            <a:r>
              <a:rPr lang="ru-RU" sz="3200" b="1" i="1" dirty="0" smtClean="0">
                <a:latin typeface="+mj-lt"/>
              </a:rPr>
              <a:t>        </a:t>
            </a:r>
            <a:endParaRPr lang="ru-RU" sz="3200" b="1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350043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+mj-lt"/>
              </a:rPr>
              <a:t>Н</a:t>
            </a:r>
            <a:r>
              <a:rPr lang="en-US" sz="3200" b="1" i="1" dirty="0" smtClean="0">
                <a:latin typeface="+mj-lt"/>
              </a:rPr>
              <a:t>An → </a:t>
            </a:r>
            <a:r>
              <a:rPr lang="en-US" sz="3200" b="1" i="1" dirty="0" err="1" smtClean="0">
                <a:latin typeface="+mj-lt"/>
              </a:rPr>
              <a:t>MeAn</a:t>
            </a:r>
            <a:r>
              <a:rPr lang="ru-RU" sz="3200" b="1" i="1" dirty="0" smtClean="0">
                <a:latin typeface="+mj-lt"/>
              </a:rPr>
              <a:t> + Н</a:t>
            </a:r>
            <a:r>
              <a:rPr lang="ru-RU" sz="3200" b="1" i="1" baseline="-25000" dirty="0" smtClean="0">
                <a:latin typeface="+mj-lt"/>
              </a:rPr>
              <a:t>2</a:t>
            </a:r>
            <a:r>
              <a:rPr lang="ru-RU" sz="3200" b="1" i="1" dirty="0" smtClean="0"/>
              <a:t>↑</a:t>
            </a:r>
            <a:r>
              <a:rPr lang="ru-RU" sz="3200" b="1" i="1" dirty="0" smtClean="0">
                <a:latin typeface="+mj-lt"/>
              </a:rPr>
              <a:t>        </a:t>
            </a:r>
            <a:endParaRPr lang="ru-RU" sz="3200" b="1" i="1" dirty="0">
              <a:latin typeface="+mj-lt"/>
            </a:endParaRPr>
          </a:p>
        </p:txBody>
      </p:sp>
      <p:sp>
        <p:nvSpPr>
          <p:cNvPr id="13" name="Управляющая кнопка: фильм 12">
            <a:hlinkClick r:id="rId4" action="ppaction://hlinksldjump" highlightClick="1"/>
          </p:cNvPr>
          <p:cNvSpPr/>
          <p:nvPr/>
        </p:nvSpPr>
        <p:spPr>
          <a:xfrm>
            <a:off x="7500958" y="2857496"/>
            <a:ext cx="928694" cy="57150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химия\9класс\металлы\щелоч_металлы\оформление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4420" t="15830" r="17486" b="12455"/>
          <a:stretch>
            <a:fillRect/>
          </a:stretch>
        </p:blipFill>
        <p:spPr bwMode="auto">
          <a:xfrm>
            <a:off x="1" y="0"/>
            <a:ext cx="19430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28794" y="0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подгруппы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c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642918"/>
            <a:ext cx="571500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642918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Химические свойства: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500174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500174"/>
            <a:ext cx="6306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Взаимодействие  со сложными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</a:t>
            </a:r>
            <a:r>
              <a:rPr lang="ru-RU" sz="3200" u="sng" dirty="0" smtClean="0"/>
              <a:t>веществами:</a:t>
            </a:r>
            <a:endParaRPr lang="ru-RU" sz="32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14620"/>
            <a:ext cx="1215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278605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+mj-lt"/>
              </a:rPr>
              <a:t>Н</a:t>
            </a:r>
            <a:r>
              <a:rPr lang="en-US" sz="3200" b="1" i="1" baseline="-25000" dirty="0" smtClean="0">
                <a:latin typeface="+mj-lt"/>
              </a:rPr>
              <a:t>2</a:t>
            </a:r>
            <a:r>
              <a:rPr lang="ru-RU" sz="3200" b="1" i="1" dirty="0" smtClean="0">
                <a:latin typeface="+mj-lt"/>
              </a:rPr>
              <a:t>О</a:t>
            </a:r>
            <a:r>
              <a:rPr lang="en-US" sz="3200" b="1" i="1" dirty="0" smtClean="0">
                <a:latin typeface="+mj-lt"/>
              </a:rPr>
              <a:t> → Me</a:t>
            </a:r>
            <a:r>
              <a:rPr lang="ru-RU" sz="3200" b="1" i="1" dirty="0" smtClean="0">
                <a:latin typeface="+mj-lt"/>
              </a:rPr>
              <a:t>О</a:t>
            </a:r>
            <a:r>
              <a:rPr lang="en-US" sz="3200" b="1" i="1" dirty="0" smtClean="0">
                <a:latin typeface="+mj-lt"/>
              </a:rPr>
              <a:t>H</a:t>
            </a:r>
            <a:r>
              <a:rPr lang="ru-RU" sz="3200" b="1" i="1" dirty="0" smtClean="0">
                <a:latin typeface="+mj-lt"/>
              </a:rPr>
              <a:t> + Н</a:t>
            </a:r>
            <a:r>
              <a:rPr lang="ru-RU" sz="3200" b="1" i="1" baseline="-25000" dirty="0" smtClean="0">
                <a:latin typeface="+mj-lt"/>
              </a:rPr>
              <a:t>2</a:t>
            </a:r>
            <a:r>
              <a:rPr lang="ru-RU" sz="3200" b="1" i="1" dirty="0" smtClean="0"/>
              <a:t>↑</a:t>
            </a:r>
            <a:r>
              <a:rPr lang="ru-RU" sz="3200" b="1" i="1" dirty="0" smtClean="0">
                <a:latin typeface="+mj-lt"/>
              </a:rPr>
              <a:t>        </a:t>
            </a:r>
            <a:endParaRPr lang="ru-RU" sz="3200" b="1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350043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+mj-lt"/>
              </a:rPr>
              <a:t>Н</a:t>
            </a:r>
            <a:r>
              <a:rPr lang="en-US" sz="3200" b="1" i="1" dirty="0" smtClean="0">
                <a:latin typeface="+mj-lt"/>
              </a:rPr>
              <a:t>An → </a:t>
            </a:r>
            <a:r>
              <a:rPr lang="en-US" sz="3200" b="1" i="1" dirty="0" err="1" smtClean="0">
                <a:latin typeface="+mj-lt"/>
              </a:rPr>
              <a:t>MeAn</a:t>
            </a:r>
            <a:r>
              <a:rPr lang="ru-RU" sz="3200" b="1" i="1" dirty="0" smtClean="0">
                <a:latin typeface="+mj-lt"/>
              </a:rPr>
              <a:t> + Н</a:t>
            </a:r>
            <a:r>
              <a:rPr lang="ru-RU" sz="3200" b="1" i="1" baseline="-25000" dirty="0" smtClean="0">
                <a:latin typeface="+mj-lt"/>
              </a:rPr>
              <a:t>2</a:t>
            </a:r>
            <a:r>
              <a:rPr lang="ru-RU" sz="3200" b="1" i="1" dirty="0" smtClean="0"/>
              <a:t>↑</a:t>
            </a:r>
            <a:r>
              <a:rPr lang="ru-RU" sz="3200" b="1" i="1" dirty="0" smtClean="0">
                <a:latin typeface="+mj-lt"/>
              </a:rPr>
              <a:t>        </a:t>
            </a:r>
            <a:endParaRPr lang="ru-RU" sz="3200" b="1" i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143380"/>
            <a:ext cx="84045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Н</a:t>
            </a:r>
            <a:r>
              <a:rPr lang="ru-RU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4(</a:t>
            </a:r>
            <a:r>
              <a:rPr lang="ru-RU" sz="3200" b="1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</a:t>
            </a:r>
            <a:r>
              <a:rPr lang="ru-RU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→ Н</a:t>
            </a:r>
            <a:r>
              <a:rPr lang="ru-RU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 ↑+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соль + вода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000636"/>
            <a:ext cx="8744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Н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3(</a:t>
            </a:r>
            <a:r>
              <a:rPr lang="ru-RU" sz="3200" b="1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разб</a:t>
            </a:r>
            <a:r>
              <a:rPr lang="ru-RU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→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соль + вода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5715016"/>
            <a:ext cx="8095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Н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3(</a:t>
            </a:r>
            <a:r>
              <a:rPr lang="ru-RU" sz="3200" b="1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</a:t>
            </a:r>
            <a:r>
              <a:rPr lang="ru-RU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→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ru-RU" sz="32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соль + вода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Стрелка вправо 19">
            <a:hlinkClick r:id="rId5" action="ppaction://hlinksldjump"/>
          </p:cNvPr>
          <p:cNvSpPr/>
          <p:nvPr/>
        </p:nvSpPr>
        <p:spPr>
          <a:xfrm>
            <a:off x="7143768" y="6286520"/>
            <a:ext cx="1000132" cy="3571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371</Words>
  <Application>Microsoft Office PowerPoint</Application>
  <PresentationFormat>Экран (4:3)</PresentationFormat>
  <Paragraphs>96</Paragraphs>
  <Slides>16</Slides>
  <Notes>2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</dc:creator>
  <cp:lastModifiedBy>Use</cp:lastModifiedBy>
  <cp:revision>20</cp:revision>
  <dcterms:created xsi:type="dcterms:W3CDTF">2009-10-09T15:35:10Z</dcterms:created>
  <dcterms:modified xsi:type="dcterms:W3CDTF">2009-12-15T17:05:17Z</dcterms:modified>
</cp:coreProperties>
</file>