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58" r:id="rId3"/>
    <p:sldId id="278" r:id="rId4"/>
    <p:sldId id="277" r:id="rId5"/>
    <p:sldId id="262" r:id="rId6"/>
    <p:sldId id="263" r:id="rId7"/>
    <p:sldId id="266" r:id="rId8"/>
    <p:sldId id="268" r:id="rId9"/>
    <p:sldId id="269" r:id="rId10"/>
    <p:sldId id="275" r:id="rId11"/>
    <p:sldId id="282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72" r:id="rId20"/>
    <p:sldId id="274" r:id="rId21"/>
    <p:sldId id="276" r:id="rId22"/>
    <p:sldId id="295" r:id="rId23"/>
    <p:sldId id="270" r:id="rId24"/>
    <p:sldId id="294" r:id="rId25"/>
    <p:sldId id="296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0118B"/>
    <a:srgbClr val="28B668"/>
    <a:srgbClr val="391BED"/>
    <a:srgbClr val="005696"/>
    <a:srgbClr val="75DBFF"/>
    <a:srgbClr val="1C7E48"/>
    <a:srgbClr val="015A9D"/>
    <a:srgbClr val="F57B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>
      <p:cViewPr varScale="1">
        <p:scale>
          <a:sx n="57" d="100"/>
          <a:sy n="57" d="100"/>
        </p:scale>
        <p:origin x="-8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EFA8-71C3-4D5D-B878-47614DDB85FF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CED61-D54C-4AD4-811B-3A75C667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ED61-D54C-4AD4-811B-3A75C66738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AC216-D010-4434-8D0E-2D53D335B599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708B-79C5-421A-B451-2E2B7BCA7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бои\paint-rainbow-tree-vector-material-dayan_15-56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i="1" dirty="0">
              <a:solidFill>
                <a:srgbClr val="1C7E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571612"/>
            <a:ext cx="41365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Влияние цвета </a:t>
            </a:r>
          </a:p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на человека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F:\обои\photos0-800x6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 rot="853633">
            <a:off x="1987063" y="2893878"/>
            <a:ext cx="284277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обои\bdv78cFFo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57422" y="4110036"/>
            <a:ext cx="1928794" cy="2747964"/>
          </a:xfrm>
          <a:prstGeom prst="rect">
            <a:avLst/>
          </a:prstGeom>
          <a:noFill/>
        </p:spPr>
      </p:pic>
      <p:pic>
        <p:nvPicPr>
          <p:cNvPr id="1026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5743" y="2714621"/>
            <a:ext cx="6858002" cy="1428760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1571627" y="2786057"/>
            <a:ext cx="6858002" cy="1285884"/>
          </a:xfrm>
          <a:prstGeom prst="rect">
            <a:avLst/>
          </a:prstGeom>
          <a:noFill/>
        </p:spPr>
      </p:pic>
      <p:pic>
        <p:nvPicPr>
          <p:cNvPr id="1028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357562"/>
            <a:ext cx="1714514" cy="31670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357166"/>
            <a:ext cx="7310784" cy="523220"/>
          </a:xfrm>
          <a:prstGeom prst="rect">
            <a:avLst/>
          </a:prstGeom>
          <a:solidFill>
            <a:srgbClr val="391BED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Исследование ассоциаций детей и взрослых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857356" y="3429000"/>
            <a:ext cx="2071702" cy="612648"/>
          </a:xfrm>
          <a:prstGeom prst="cloudCallout">
            <a:avLst>
              <a:gd name="adj1" fmla="val 23076"/>
              <a:gd name="adj2" fmla="val 11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214942" y="2786058"/>
            <a:ext cx="2214578" cy="714380"/>
          </a:xfrm>
          <a:prstGeom prst="cloudCallout">
            <a:avLst>
              <a:gd name="adj1" fmla="val -52686"/>
              <a:gd name="adj2" fmla="val 81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285860"/>
            <a:ext cx="1857388" cy="1571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42%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214686"/>
            <a:ext cx="1857388" cy="15573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17%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285860"/>
            <a:ext cx="1857388" cy="1571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214686"/>
            <a:ext cx="1857388" cy="15716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17%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45720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5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15764 -0.34653 " pathEditMode="relative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3.33333E-6 L -0.21094 -0.2627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обои\bdv78cFFo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57422" y="4110036"/>
            <a:ext cx="1928794" cy="2747964"/>
          </a:xfrm>
          <a:prstGeom prst="rect">
            <a:avLst/>
          </a:prstGeom>
          <a:noFill/>
        </p:spPr>
      </p:pic>
      <p:pic>
        <p:nvPicPr>
          <p:cNvPr id="2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5743" y="2714621"/>
            <a:ext cx="6858002" cy="1428760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1571627" y="2786057"/>
            <a:ext cx="6858002" cy="1285884"/>
          </a:xfrm>
          <a:prstGeom prst="rect">
            <a:avLst/>
          </a:prstGeom>
          <a:noFill/>
        </p:spPr>
      </p:pic>
      <p:pic>
        <p:nvPicPr>
          <p:cNvPr id="5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357562"/>
            <a:ext cx="1714514" cy="316706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857356" y="3429000"/>
            <a:ext cx="2071702" cy="612648"/>
          </a:xfrm>
          <a:prstGeom prst="cloudCallout">
            <a:avLst>
              <a:gd name="adj1" fmla="val 23076"/>
              <a:gd name="adj2" fmla="val 11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грусть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214942" y="2786058"/>
            <a:ext cx="2214578" cy="714380"/>
          </a:xfrm>
          <a:prstGeom prst="cloudCallout">
            <a:avLst>
              <a:gd name="adj1" fmla="val -52686"/>
              <a:gd name="adj2" fmla="val 81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грусть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071546"/>
            <a:ext cx="2071702" cy="1485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214686"/>
            <a:ext cx="2071702" cy="15573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17%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1071546"/>
            <a:ext cx="2071702" cy="14859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3286124"/>
            <a:ext cx="2071702" cy="1485904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27%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15764 -0.34653 " pathEditMode="relative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3.33333E-6 L -0.21094 -0.262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обои\bdv78cFFo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57422" y="4110036"/>
            <a:ext cx="1928794" cy="2747964"/>
          </a:xfrm>
          <a:prstGeom prst="rect">
            <a:avLst/>
          </a:prstGeom>
          <a:noFill/>
        </p:spPr>
      </p:pic>
      <p:pic>
        <p:nvPicPr>
          <p:cNvPr id="2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5743" y="2714621"/>
            <a:ext cx="6858002" cy="1428760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1571627" y="2786057"/>
            <a:ext cx="6858002" cy="1285884"/>
          </a:xfrm>
          <a:prstGeom prst="rect">
            <a:avLst/>
          </a:prstGeom>
          <a:noFill/>
        </p:spPr>
      </p:pic>
      <p:pic>
        <p:nvPicPr>
          <p:cNvPr id="5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357562"/>
            <a:ext cx="1714514" cy="316706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571604" y="3429000"/>
            <a:ext cx="2357454" cy="612648"/>
          </a:xfrm>
          <a:prstGeom prst="cloudCallout">
            <a:avLst>
              <a:gd name="adj1" fmla="val 23076"/>
              <a:gd name="adj2" fmla="val 11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тяжелый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929190" y="2786058"/>
            <a:ext cx="2500330" cy="714380"/>
          </a:xfrm>
          <a:prstGeom prst="cloudCallout">
            <a:avLst>
              <a:gd name="adj1" fmla="val -40299"/>
              <a:gd name="adj2" fmla="val 71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тяжелый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8604"/>
            <a:ext cx="1928826" cy="14859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28604"/>
            <a:ext cx="1928826" cy="1485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2214554"/>
            <a:ext cx="1928826" cy="14859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27%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285992"/>
            <a:ext cx="1928826" cy="1485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29%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14818"/>
            <a:ext cx="1928826" cy="14859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17%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143380"/>
            <a:ext cx="1928826" cy="14859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27%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15764 -0.34653 " pathEditMode="relative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33333E-6 L -0.21094 -0.262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1" grpId="0" animBg="1"/>
      <p:bldP spid="12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обои\bdv78cFFo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57422" y="4110036"/>
            <a:ext cx="1928794" cy="2747964"/>
          </a:xfrm>
          <a:prstGeom prst="rect">
            <a:avLst/>
          </a:prstGeom>
          <a:noFill/>
        </p:spPr>
      </p:pic>
      <p:pic>
        <p:nvPicPr>
          <p:cNvPr id="2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5743" y="2714621"/>
            <a:ext cx="6858002" cy="1428760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1571627" y="2786057"/>
            <a:ext cx="6858002" cy="1285884"/>
          </a:xfrm>
          <a:prstGeom prst="rect">
            <a:avLst/>
          </a:prstGeom>
          <a:noFill/>
        </p:spPr>
      </p:pic>
      <p:pic>
        <p:nvPicPr>
          <p:cNvPr id="5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357562"/>
            <a:ext cx="1714514" cy="316706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571604" y="3429000"/>
            <a:ext cx="2357454" cy="612648"/>
          </a:xfrm>
          <a:prstGeom prst="cloudCallout">
            <a:avLst>
              <a:gd name="adj1" fmla="val 23076"/>
              <a:gd name="adj2" fmla="val 11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легкий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929190" y="2786058"/>
            <a:ext cx="2500330" cy="714380"/>
          </a:xfrm>
          <a:prstGeom prst="cloudCallout">
            <a:avLst>
              <a:gd name="adj1" fmla="val -40299"/>
              <a:gd name="adj2" fmla="val 71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легкий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71546"/>
            <a:ext cx="1928826" cy="16287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36%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071546"/>
            <a:ext cx="1928826" cy="16430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57%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3071810"/>
            <a:ext cx="1928826" cy="16287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29%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143248"/>
            <a:ext cx="1928826" cy="1628780"/>
          </a:xfrm>
          <a:prstGeom prst="rect">
            <a:avLst/>
          </a:prstGeom>
          <a:solidFill>
            <a:srgbClr val="391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31%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15764 -0.34653 " pathEditMode="relative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33333E-6 L -0.21094 -0.262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обои\bdv78cFFo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57422" y="4110036"/>
            <a:ext cx="1928794" cy="2747964"/>
          </a:xfrm>
          <a:prstGeom prst="rect">
            <a:avLst/>
          </a:prstGeom>
          <a:noFill/>
        </p:spPr>
      </p:pic>
      <p:pic>
        <p:nvPicPr>
          <p:cNvPr id="2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5743" y="2714621"/>
            <a:ext cx="6858002" cy="1428760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1571627" y="2786057"/>
            <a:ext cx="6858002" cy="1285884"/>
          </a:xfrm>
          <a:prstGeom prst="rect">
            <a:avLst/>
          </a:prstGeom>
          <a:noFill/>
        </p:spPr>
      </p:pic>
      <p:pic>
        <p:nvPicPr>
          <p:cNvPr id="5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357562"/>
            <a:ext cx="1714514" cy="316706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571604" y="3429000"/>
            <a:ext cx="2357454" cy="612648"/>
          </a:xfrm>
          <a:prstGeom prst="cloudCallout">
            <a:avLst>
              <a:gd name="adj1" fmla="val 23076"/>
              <a:gd name="adj2" fmla="val 11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теплый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929190" y="2786058"/>
            <a:ext cx="2500330" cy="714380"/>
          </a:xfrm>
          <a:prstGeom prst="cloudCallout">
            <a:avLst>
              <a:gd name="adj1" fmla="val -40299"/>
              <a:gd name="adj2" fmla="val 71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теплый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142984"/>
            <a:ext cx="1857388" cy="1628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214422"/>
            <a:ext cx="1857388" cy="16287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43%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214686"/>
            <a:ext cx="1857388" cy="1628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23%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214686"/>
            <a:ext cx="1857388" cy="16287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31%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15764 -0.34653 " pathEditMode="relative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33333E-6 L -0.21094 -0.262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388" y="1214422"/>
            <a:ext cx="1714512" cy="1628780"/>
          </a:xfrm>
          <a:prstGeom prst="rect">
            <a:avLst/>
          </a:prstGeom>
          <a:solidFill>
            <a:srgbClr val="391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обои\bdv78cFFo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57422" y="4110036"/>
            <a:ext cx="1928794" cy="2747964"/>
          </a:xfrm>
          <a:prstGeom prst="rect">
            <a:avLst/>
          </a:prstGeom>
          <a:noFill/>
        </p:spPr>
      </p:pic>
      <p:pic>
        <p:nvPicPr>
          <p:cNvPr id="2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5743" y="2714621"/>
            <a:ext cx="6858002" cy="1428760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1571627" y="2786057"/>
            <a:ext cx="6858002" cy="1285884"/>
          </a:xfrm>
          <a:prstGeom prst="rect">
            <a:avLst/>
          </a:prstGeom>
          <a:noFill/>
        </p:spPr>
      </p:pic>
      <p:pic>
        <p:nvPicPr>
          <p:cNvPr id="5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357562"/>
            <a:ext cx="1714514" cy="316706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571604" y="3429000"/>
            <a:ext cx="2357454" cy="612648"/>
          </a:xfrm>
          <a:prstGeom prst="cloudCallout">
            <a:avLst>
              <a:gd name="adj1" fmla="val 23076"/>
              <a:gd name="adj2" fmla="val 11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холодный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929190" y="2786058"/>
            <a:ext cx="2500330" cy="714380"/>
          </a:xfrm>
          <a:prstGeom prst="cloudCallout">
            <a:avLst>
              <a:gd name="adj1" fmla="val -40299"/>
              <a:gd name="adj2" fmla="val 71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холодный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1643074" cy="1628780"/>
          </a:xfrm>
          <a:prstGeom prst="rect">
            <a:avLst/>
          </a:prstGeom>
          <a:solidFill>
            <a:srgbClr val="391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143248"/>
            <a:ext cx="1714512" cy="16287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28%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14686"/>
            <a:ext cx="1714512" cy="16430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15764 -0.34653 " pathEditMode="relative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33333E-6 L -0.21094 -0.262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6" grpId="1" animBg="1"/>
      <p:bldP spid="7" grpId="0" animBg="1"/>
      <p:bldP spid="7" grpId="1" animBg="1"/>
      <p:bldP spid="8" grpId="0" animBg="1"/>
      <p:bldP spid="11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обои\bdv78cFFo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57422" y="4110036"/>
            <a:ext cx="1928794" cy="2747964"/>
          </a:xfrm>
          <a:prstGeom prst="rect">
            <a:avLst/>
          </a:prstGeom>
          <a:noFill/>
        </p:spPr>
      </p:pic>
      <p:pic>
        <p:nvPicPr>
          <p:cNvPr id="2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5743" y="2714621"/>
            <a:ext cx="6858002" cy="1428760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1571627" y="2786057"/>
            <a:ext cx="6858002" cy="1285884"/>
          </a:xfrm>
          <a:prstGeom prst="rect">
            <a:avLst/>
          </a:prstGeom>
          <a:noFill/>
        </p:spPr>
      </p:pic>
      <p:pic>
        <p:nvPicPr>
          <p:cNvPr id="5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357562"/>
            <a:ext cx="1714514" cy="316706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571604" y="3429000"/>
            <a:ext cx="2357454" cy="612648"/>
          </a:xfrm>
          <a:prstGeom prst="cloudCallout">
            <a:avLst>
              <a:gd name="adj1" fmla="val 23076"/>
              <a:gd name="adj2" fmla="val 11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сладкий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929190" y="2786058"/>
            <a:ext cx="2500330" cy="714380"/>
          </a:xfrm>
          <a:prstGeom prst="cloudCallout">
            <a:avLst>
              <a:gd name="adj1" fmla="val -40299"/>
              <a:gd name="adj2" fmla="val 71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сладкий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286124"/>
            <a:ext cx="1643074" cy="14859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428736"/>
            <a:ext cx="1571636" cy="15001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3286124"/>
            <a:ext cx="1571636" cy="14859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428736"/>
            <a:ext cx="1643074" cy="14859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43%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15764 -0.34653 " pathEditMode="relative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33333E-6 L -0.21094 -0.262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1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обои\bdv78cFFo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57422" y="4110036"/>
            <a:ext cx="1928794" cy="2747964"/>
          </a:xfrm>
          <a:prstGeom prst="rect">
            <a:avLst/>
          </a:prstGeom>
          <a:noFill/>
        </p:spPr>
      </p:pic>
      <p:pic>
        <p:nvPicPr>
          <p:cNvPr id="2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5743" y="2714621"/>
            <a:ext cx="6858002" cy="1428760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1571627" y="2786057"/>
            <a:ext cx="6858002" cy="1285884"/>
          </a:xfrm>
          <a:prstGeom prst="rect">
            <a:avLst/>
          </a:prstGeom>
          <a:noFill/>
        </p:spPr>
      </p:pic>
      <p:pic>
        <p:nvPicPr>
          <p:cNvPr id="5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357562"/>
            <a:ext cx="1714514" cy="316706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571604" y="3429000"/>
            <a:ext cx="2357454" cy="612648"/>
          </a:xfrm>
          <a:prstGeom prst="cloudCallout">
            <a:avLst>
              <a:gd name="adj1" fmla="val 23076"/>
              <a:gd name="adj2" fmla="val 11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соленый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929190" y="2786058"/>
            <a:ext cx="2500330" cy="714380"/>
          </a:xfrm>
          <a:prstGeom prst="cloudCallout">
            <a:avLst>
              <a:gd name="adj1" fmla="val -40299"/>
              <a:gd name="adj2" fmla="val 71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соленый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071810"/>
            <a:ext cx="1785950" cy="16287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142984"/>
            <a:ext cx="1785950" cy="1557342"/>
          </a:xfrm>
          <a:prstGeom prst="rect">
            <a:avLst/>
          </a:prstGeom>
          <a:solidFill>
            <a:srgbClr val="391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143248"/>
            <a:ext cx="1785950" cy="16430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142984"/>
            <a:ext cx="1785950" cy="1628780"/>
          </a:xfrm>
          <a:prstGeom prst="rect">
            <a:avLst/>
          </a:prstGeom>
          <a:solidFill>
            <a:srgbClr val="391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43%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15764 -0.34653 " pathEditMode="relative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33333E-6 L -0.21094 -0.262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43504" y="3286124"/>
            <a:ext cx="2214578" cy="22145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286124"/>
            <a:ext cx="2214578" cy="22002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7041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Цветовые предпочтения детей и взрослых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обои\bdv78cFFoK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2571744"/>
            <a:ext cx="2229618" cy="3319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1357298"/>
            <a:ext cx="1332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571744"/>
            <a:ext cx="1428760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43306" y="1357298"/>
            <a:ext cx="147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2571744"/>
            <a:ext cx="1428760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00430" y="1357298"/>
            <a:ext cx="161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2571744"/>
            <a:ext cx="1428760" cy="12715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3286124"/>
            <a:ext cx="2214578" cy="217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F:\обои1\HumorRysune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285992"/>
            <a:ext cx="2111467" cy="37385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00298" y="214311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4429132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214311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3357562"/>
            <a:ext cx="842962" cy="857256"/>
          </a:xfrm>
          <a:prstGeom prst="rect">
            <a:avLst/>
          </a:prstGeom>
          <a:solidFill>
            <a:srgbClr val="28B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4429132"/>
            <a:ext cx="84296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6" grpId="0"/>
      <p:bldP spid="6" grpId="1"/>
      <p:bldP spid="7" grpId="0" animBg="1"/>
      <p:bldP spid="7" grpId="1" animBg="1"/>
      <p:bldP spid="9" grpId="0" build="allAtOnce"/>
      <p:bldP spid="10" grpId="0" animBg="1"/>
      <p:bldP spid="10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214817" y="1428750"/>
            <a:ext cx="6858003" cy="4000497"/>
          </a:xfrm>
          <a:prstGeom prst="rect">
            <a:avLst/>
          </a:prstGeom>
          <a:noFill/>
        </p:spPr>
      </p:pic>
      <p:pic>
        <p:nvPicPr>
          <p:cNvPr id="28675" name="Picture 3" descr="F:\обои\C45-0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1857364"/>
            <a:ext cx="2085968" cy="44208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1571612"/>
            <a:ext cx="3429024" cy="452431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Красный цвет                      улучшает  кровообращение, питает и наполняет силой костный мозг, нервные клетки, отвечает за цвет нашей кожи.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571612"/>
            <a:ext cx="3429024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Оранжевая гамма – отличное лекарство от депрессии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571612"/>
            <a:ext cx="3429024" cy="33499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Этот цвет способствует нормализации артериального давления, помогает в лечении легких и глаз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142984"/>
            <a:ext cx="3429024" cy="5262979"/>
          </a:xfrm>
          <a:prstGeom prst="rect">
            <a:avLst/>
          </a:prstGeom>
          <a:solidFill>
            <a:srgbClr val="1C7E48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Зеленый цвет благотворно влияет на зрение, снимает умственное и физическое перенапряжение, стабилизирует давление, исцеляет головную боль и мигрени, дает ощущение покоя и умиротворения, способствует перевариванию пищи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1714488"/>
            <a:ext cx="3429024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Синий цвет рекомендован для успокоения нервной системы, при психозах и нервных срывах, повышает работоспособность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71802" y="1714488"/>
            <a:ext cx="3429024" cy="3785652"/>
          </a:xfrm>
          <a:prstGeom prst="rect">
            <a:avLst/>
          </a:prstGeom>
          <a:solidFill>
            <a:srgbClr val="75DB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  используется для лечения ревматизма, ожогов, печени и щитовидной железы, способствует остановке кровотечений, заживлению ран и ослаблению болей.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14290"/>
            <a:ext cx="647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Влияние цвета на здоровье</a:t>
            </a:r>
            <a:endParaRPr lang="ru-RU" sz="4000" b="1" dirty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86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обои\0_6d37c_63ea7a1b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-428652"/>
            <a:ext cx="2968380" cy="4246601"/>
          </a:xfrm>
          <a:prstGeom prst="rect">
            <a:avLst/>
          </a:prstGeom>
          <a:noFill/>
        </p:spPr>
      </p:pic>
      <p:pic>
        <p:nvPicPr>
          <p:cNvPr id="7" name="Picture 2" descr="F:\фоновый рисунок\0017-013-Vospitatelnoj-sistem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428868"/>
            <a:ext cx="2786082" cy="2979341"/>
          </a:xfrm>
          <a:prstGeom prst="rect">
            <a:avLst/>
          </a:prstGeom>
          <a:noFill/>
        </p:spPr>
      </p:pic>
      <p:pic>
        <p:nvPicPr>
          <p:cNvPr id="8" name="Picture 2" descr="F:\фоновый рисунок\0017-013-Vospitatelnoj-sistem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3357586" cy="3929090"/>
          </a:xfrm>
          <a:prstGeom prst="rect">
            <a:avLst/>
          </a:prstGeom>
          <a:noFill/>
        </p:spPr>
      </p:pic>
      <p:pic>
        <p:nvPicPr>
          <p:cNvPr id="3074" name="Picture 2" descr="F:\фоновый рисунок\0017-013-Vospitatelnoj-sistemy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2357406"/>
            <a:ext cx="3357583" cy="4500594"/>
          </a:xfrm>
          <a:prstGeom prst="rect">
            <a:avLst/>
          </a:prstGeom>
          <a:noFill/>
        </p:spPr>
      </p:pic>
      <p:pic>
        <p:nvPicPr>
          <p:cNvPr id="3" name="Picture 2" descr="F:\фоновый рисунок\0017-013-Vospitatelnoj-sistemy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000240"/>
            <a:ext cx="1479665" cy="1907771"/>
          </a:xfrm>
          <a:prstGeom prst="rect">
            <a:avLst/>
          </a:prstGeom>
          <a:noFill/>
        </p:spPr>
      </p:pic>
      <p:pic>
        <p:nvPicPr>
          <p:cNvPr id="5" name="Picture 2" descr="F:\фоновый рисунок\0017-013-Vospitatelnoj-sistem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285992"/>
            <a:ext cx="1928826" cy="2286016"/>
          </a:xfrm>
          <a:prstGeom prst="rect">
            <a:avLst/>
          </a:prstGeom>
          <a:noFill/>
        </p:spPr>
      </p:pic>
      <p:pic>
        <p:nvPicPr>
          <p:cNvPr id="6" name="Picture 2" descr="F:\фоновый рисунок\0017-013-Vospitatelnoj-sistemy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357430"/>
            <a:ext cx="2357454" cy="2500330"/>
          </a:xfrm>
          <a:prstGeom prst="rect">
            <a:avLst/>
          </a:prstGeom>
          <a:noFill/>
        </p:spPr>
      </p:pic>
      <p:pic>
        <p:nvPicPr>
          <p:cNvPr id="10" name="Picture 2" descr="F:\фоновый рисунок\0017-013-Vospitatelnoj-sistemy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14678" y="2571744"/>
            <a:ext cx="3357583" cy="4500594"/>
          </a:xfrm>
          <a:prstGeom prst="rect">
            <a:avLst/>
          </a:prstGeom>
          <a:noFill/>
        </p:spPr>
      </p:pic>
      <p:pic>
        <p:nvPicPr>
          <p:cNvPr id="1029" name="Picture 5" descr="F:\обои\x_39a7c1f2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4789" flipH="1">
            <a:off x="613132" y="183304"/>
            <a:ext cx="1492723" cy="1500174"/>
          </a:xfrm>
          <a:prstGeom prst="rect">
            <a:avLst/>
          </a:prstGeom>
          <a:noFill/>
        </p:spPr>
      </p:pic>
      <p:pic>
        <p:nvPicPr>
          <p:cNvPr id="1030" name="Picture 6" descr="F:\обои\yqzx3_Converti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14678" y="4643446"/>
            <a:ext cx="1589952" cy="183355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58608" y="1823665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школа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476672"/>
            <a:ext cx="2996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какие цвета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раскрасить школу?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</p:spPr>
      </p:pic>
      <p:pic>
        <p:nvPicPr>
          <p:cNvPr id="3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2857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571744"/>
            <a:ext cx="7718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внимательны с выбором цвета!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От этого зависит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ваше внутреннее состояние и самочувствие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обои\photos0-800x6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 rot="1048382">
            <a:off x="5429256" y="4071941"/>
            <a:ext cx="2952744" cy="221455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071934" y="3571876"/>
            <a:ext cx="2271722" cy="612648"/>
          </a:xfrm>
          <a:prstGeom prst="cloudCallout">
            <a:avLst>
              <a:gd name="adj1" fmla="val 38845"/>
              <a:gd name="adj2" fmla="val 81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7.40741E-7 L -0.38437 -0.254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обои\1280448939_1280430937_mc_smoke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86124"/>
            <a:ext cx="9001156" cy="3571876"/>
          </a:xfrm>
          <a:prstGeom prst="rect">
            <a:avLst/>
          </a:prstGeom>
          <a:noFill/>
        </p:spPr>
      </p:pic>
      <p:pic>
        <p:nvPicPr>
          <p:cNvPr id="3074" name="Picture 2" descr="F:\обои1\livros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071810"/>
            <a:ext cx="2357454" cy="2664739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185091" y="1335526"/>
            <a:ext cx="5255589" cy="1922967"/>
          </a:xfrm>
          <a:prstGeom prst="cloudCallout">
            <a:avLst>
              <a:gd name="adj1" fmla="val -49467"/>
              <a:gd name="adj2" fmla="val 57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рекомендуется окрашивать учебные помещения в темные холодные тона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14678" y="1142984"/>
            <a:ext cx="5572164" cy="1928826"/>
          </a:xfrm>
          <a:prstGeom prst="cloudCallout">
            <a:avLst>
              <a:gd name="adj1" fmla="val -51827"/>
              <a:gd name="adj2" fmla="val 6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Стимулируют умственную деятельность: зеленый цвет, голубой, желтый, розовый, бежевый (светлые тона)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28604"/>
            <a:ext cx="740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Влияние цвета на умственную деятельность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6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428604"/>
            <a:ext cx="6838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Дизайнерский подход в оформлении интерьера.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1428736"/>
            <a:ext cx="3929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 в дизайне интерьера занимает среди других эстетических факторов одно из главных мест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обои1\cveta-v-interje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00174"/>
            <a:ext cx="3357571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F:\обои1\bledno_zheltyj_cvet_v_interere_xl_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488074"/>
            <a:ext cx="3643322" cy="301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F:\обои\photos0-800x6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 rot="20551618" flipH="1">
            <a:off x="1042520" y="4913042"/>
            <a:ext cx="2633494" cy="172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обои1\87034909_3166706_whitefurnitureandbrightwall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5"/>
            <a:ext cx="371477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обои1\3191a17b451ed6668b16944b3a7f26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714752"/>
            <a:ext cx="357190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1142984"/>
            <a:ext cx="3857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Неяркие, прохладные  цвета способны «раздвинуть» границы комнаты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429132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Теплые и яркие цвета могут визуально уменьшить пространство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обои1\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642918"/>
            <a:ext cx="3518952" cy="2443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642918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Однотонность цвета  применяется в том случае, если хотят добиться спокойной и расслабляющей обстановки.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643314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Многие дизайнеры избегают использования контрастного сочетания в интерьере, так как такой интерьер быстро приедается.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F:\обои1\005kari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00438"/>
            <a:ext cx="3429024" cy="255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4786322"/>
            <a:ext cx="4714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Именно цвет задает «настроение» и нашего жилья, и наше собственное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F:\обои\photos0-800x6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 rot="20551618" flipH="1">
            <a:off x="556012" y="4773273"/>
            <a:ext cx="2633494" cy="1729259"/>
          </a:xfrm>
          <a:prstGeom prst="rect">
            <a:avLst/>
          </a:prstGeom>
          <a:noFill/>
        </p:spPr>
      </p:pic>
      <p:pic>
        <p:nvPicPr>
          <p:cNvPr id="45060" name="Picture 4" descr="F:\обои1\psikhologiya-cveta-v-interere-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857232"/>
            <a:ext cx="5357850" cy="318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бои\paint-rainbow-tree-vector-material-dayan_15-56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57166"/>
            <a:ext cx="7786742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1500174"/>
            <a:ext cx="31758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20118B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4000" b="1" i="1" dirty="0" smtClean="0">
                <a:solidFill>
                  <a:srgbClr val="20118B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i="1" dirty="0">
              <a:solidFill>
                <a:srgbClr val="20118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SSCAM\SDC13506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785786" y="357166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DCIM\100SSCAM\SDC13504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214942" y="3929066"/>
            <a:ext cx="3238491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F:\DCIM\100SSCAM\SDC135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214942" y="714356"/>
            <a:ext cx="3352789" cy="251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F:\DCIM\100SSCAM\SDC13511.JPG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857224" y="3929066"/>
            <a:ext cx="3405179" cy="255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306896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в школе скучно и однообразно?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F:\обои\0_6d37c_63ea7a1b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-428652"/>
            <a:ext cx="2968380" cy="4246601"/>
          </a:xfrm>
          <a:prstGeom prst="rect">
            <a:avLst/>
          </a:prstGeom>
          <a:noFill/>
        </p:spPr>
      </p:pic>
      <p:pic>
        <p:nvPicPr>
          <p:cNvPr id="2" name="Picture 8" descr="F:\обои\Risunok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-1785982" y="2643182"/>
            <a:ext cx="2466963" cy="3943207"/>
          </a:xfrm>
          <a:prstGeom prst="rect">
            <a:avLst/>
          </a:prstGeom>
          <a:noFill/>
        </p:spPr>
      </p:pic>
      <p:pic>
        <p:nvPicPr>
          <p:cNvPr id="5" name="Picture 3" descr="F:\обои\120470492110_aibolit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16973" flipH="1">
            <a:off x="7144634" y="981879"/>
            <a:ext cx="1333500" cy="192405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5500694" y="285728"/>
            <a:ext cx="2857520" cy="612648"/>
          </a:xfrm>
          <a:prstGeom prst="wedgeEllipseCallout">
            <a:avLst>
              <a:gd name="adj1" fmla="val -42166"/>
              <a:gd name="adj2" fmla="val 102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Запретить!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обои\1748_6192_640x48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1571612"/>
            <a:ext cx="4414840" cy="3095224"/>
          </a:xfrm>
          <a:prstGeom prst="rect">
            <a:avLst/>
          </a:prstGeom>
          <a:noFill/>
        </p:spPr>
      </p:pic>
      <p:pic>
        <p:nvPicPr>
          <p:cNvPr id="9" name="Picture 2" descr="F:\фоновый рисунок\0017-013-Vospitatelnoj-sistemy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2708920"/>
            <a:ext cx="3357583" cy="4357718"/>
          </a:xfrm>
          <a:prstGeom prst="rect">
            <a:avLst/>
          </a:prstGeom>
          <a:noFill/>
        </p:spPr>
      </p:pic>
      <p:pic>
        <p:nvPicPr>
          <p:cNvPr id="10" name="Picture 6" descr="F:\обои\yqzx3_Converti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4643446"/>
            <a:ext cx="1589952" cy="1833552"/>
          </a:xfrm>
          <a:prstGeom prst="rect">
            <a:avLst/>
          </a:prstGeom>
          <a:noFill/>
        </p:spPr>
      </p:pic>
      <p:sp>
        <p:nvSpPr>
          <p:cNvPr id="11" name="Вертикальный свиток 10"/>
          <p:cNvSpPr/>
          <p:nvPr/>
        </p:nvSpPr>
        <p:spPr>
          <a:xfrm rot="20426009">
            <a:off x="-1410085" y="4571372"/>
            <a:ext cx="2258626" cy="23154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Стены-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светлые тона: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желтые,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бежевые,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розовые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зеленые,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голубые </a:t>
            </a:r>
            <a:endParaRPr lang="ru-RU" sz="1600" dirty="0"/>
          </a:p>
        </p:txBody>
      </p:sp>
      <p:pic>
        <p:nvPicPr>
          <p:cNvPr id="13" name="Picture 5" descr="F:\обои\x_39a7c1f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4789" flipH="1">
            <a:off x="613132" y="183304"/>
            <a:ext cx="1492723" cy="15001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80112" y="5445224"/>
            <a:ext cx="332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знать правила!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-0.03889 L -0.30208 -0.0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33073 0.0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-0.07824 L 0.18542 -0.0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625 L 0.19896 -0.082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63812" y="0"/>
            <a:ext cx="715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F:\обои\photos0-800x6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 rot="1236960">
            <a:off x="4349767" y="2557603"/>
            <a:ext cx="4143372" cy="3143272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5724128" y="548680"/>
            <a:ext cx="3071834" cy="1255590"/>
          </a:xfrm>
          <a:prstGeom prst="cloudCallout">
            <a:avLst>
              <a:gd name="adj1" fmla="val -9862"/>
              <a:gd name="adj2" fmla="val 77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признаки и характеристики цветов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763688" y="3789040"/>
            <a:ext cx="2643206" cy="71438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эмоциональное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611560" y="1412776"/>
            <a:ext cx="2771788" cy="928694"/>
          </a:xfrm>
          <a:prstGeom prst="cloudCallout">
            <a:avLst>
              <a:gd name="adj1" fmla="val 68442"/>
              <a:gd name="adj2" fmla="val 80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влияние цвета на человека: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339752" y="2996952"/>
            <a:ext cx="2214578" cy="64294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психическое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39552" y="2564904"/>
            <a:ext cx="2357454" cy="64294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физическое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20688"/>
            <a:ext cx="312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изучить: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обои\9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F:\обои\photos0-800x6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 rot="1308807">
            <a:off x="3865345" y="4274904"/>
            <a:ext cx="3524243" cy="26431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 - ощущение, которое рождается в нашем сознании под действием света.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обои1\GodfreyKneller-IsaacNewton-1689.jp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500034" y="2071678"/>
            <a:ext cx="2714644" cy="326892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  <a:scene3d>
            <a:camera prst="perspectiveBelow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857620" y="2000240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Цвета в обратном порядке: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Фазан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сидит,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глаза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закрыв,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желая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очень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кушать.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85728"/>
            <a:ext cx="391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цвет?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428736"/>
            <a:ext cx="6405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Затрудняются ответить - 27%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2285992"/>
            <a:ext cx="678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 –это оттенок краски -72%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бои1\1281536539_882_larg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4000528" cy="407196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3075" name="Picture 3" descr="F:\обои1\a11a1153ecb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143116"/>
            <a:ext cx="2513992" cy="217041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3076" name="Picture 4" descr="F:\обои1\iCA2VAFZ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500570"/>
            <a:ext cx="2500330" cy="20731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3078" name="Picture 6" descr="F:\обои1\iCASW0E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500570"/>
            <a:ext cx="2417892" cy="202406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3079" name="Picture 7" descr="F:\обои1\salatovi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2000240"/>
            <a:ext cx="2629297" cy="227171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3077" name="Picture 5" descr="F:\обои1\iCAQ4FMLM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4500570"/>
            <a:ext cx="2571768" cy="200026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7488" y="214290"/>
            <a:ext cx="5704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Гармоничное сочетание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цветов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5143512"/>
            <a:ext cx="4365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Нужно знать правила!</a:t>
            </a:r>
            <a:endParaRPr lang="ru-RU" sz="3200" b="1" dirty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овый рисунок\virgin-mary-01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643050"/>
            <a:ext cx="33575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Художники называли цвета «материальными состояниями души» и уравнивали их с человеческими чувствами.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3643338" cy="600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Буддистские вероучения наделяют белый цвет самообладанием и высшей духовной трансформацией. В христианстве белый цвет посвящен Богу.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000504"/>
            <a:ext cx="3071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Одновременно белый цвет 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смерти. Фата невесты – это умирание старой и рождение новой жизни.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71612"/>
            <a:ext cx="3143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Буддистские вероучения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наделяют белый цвет самообладанием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высшей духовной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трансформацией.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христианстве белый цвет посвящен Богу.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04"/>
            <a:ext cx="3714776" cy="600076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285860"/>
            <a:ext cx="3000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цвет – противоречивый цвет. Однако красные крыши украшают первые иудейские храмы, одежда первосвященников  также красная. 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04"/>
            <a:ext cx="3786214" cy="59293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00100" y="1643050"/>
            <a:ext cx="2714644" cy="28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Черный цвет часто ассоциируется с пустотой и горем.   Индуизм связывает цвет с чувственным движением «вниз».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uild="allAtOnce"/>
      <p:bldP spid="4" grpId="0"/>
      <p:bldP spid="4" grpId="1"/>
      <p:bldP spid="6" grpId="0" animBg="1"/>
      <p:bldP spid="6" grpId="1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обои\1280448939_1280430937_mc_smoke-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0953" y="571480"/>
            <a:ext cx="7457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15A9D"/>
                </a:solidFill>
                <a:latin typeface="Times New Roman" pitchFamily="18" charset="0"/>
                <a:cs typeface="Times New Roman" pitchFamily="18" charset="0"/>
              </a:rPr>
              <a:t>«Цвет- продукт света,</a:t>
            </a:r>
          </a:p>
          <a:p>
            <a:r>
              <a:rPr lang="ru-RU" sz="3200" b="1" i="1" dirty="0" smtClean="0">
                <a:solidFill>
                  <a:srgbClr val="015A9D"/>
                </a:solidFill>
                <a:latin typeface="Times New Roman" pitchFamily="18" charset="0"/>
                <a:cs typeface="Times New Roman" pitchFamily="18" charset="0"/>
              </a:rPr>
              <a:t>                          вызывающий эмоции»</a:t>
            </a:r>
          </a:p>
          <a:p>
            <a:r>
              <a:rPr lang="ru-RU" sz="3200" b="1" i="1" dirty="0" smtClean="0">
                <a:solidFill>
                  <a:srgbClr val="015A9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600" b="1" i="1" dirty="0" smtClean="0">
                <a:solidFill>
                  <a:srgbClr val="015A9D"/>
                </a:solidFill>
                <a:latin typeface="Times New Roman" pitchFamily="18" charset="0"/>
                <a:cs typeface="Times New Roman" pitchFamily="18" charset="0"/>
              </a:rPr>
              <a:t>И.В. </a:t>
            </a:r>
            <a:r>
              <a:rPr lang="ru-RU" sz="1600" b="1" i="1" smtClean="0">
                <a:solidFill>
                  <a:srgbClr val="015A9D"/>
                </a:solidFill>
                <a:latin typeface="Times New Roman" pitchFamily="18" charset="0"/>
                <a:cs typeface="Times New Roman" pitchFamily="18" charset="0"/>
              </a:rPr>
              <a:t>Гете </a:t>
            </a:r>
            <a:endParaRPr lang="ru-RU" sz="1600" b="1" i="1" dirty="0">
              <a:solidFill>
                <a:srgbClr val="015A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5" name="Picture 11" descr="F:\обои1\a11ba37c613d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78378" t="5806" r="5405" b="75447"/>
          <a:stretch>
            <a:fillRect/>
          </a:stretch>
        </p:blipFill>
        <p:spPr bwMode="auto">
          <a:xfrm>
            <a:off x="3071802" y="2357430"/>
            <a:ext cx="128588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6" name="Picture 12" descr="F:\обои1\a11ba37c613d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lum bright="-20000"/>
          </a:blip>
          <a:srcRect l="19737" t="53899" r="64473" b="27903"/>
          <a:stretch>
            <a:fillRect/>
          </a:stretch>
        </p:blipFill>
        <p:spPr bwMode="auto">
          <a:xfrm>
            <a:off x="1000100" y="2357430"/>
            <a:ext cx="142876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7" name="Picture 13" descr="F:\обои1\a11ba37c613d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28B668">
                <a:tint val="45000"/>
                <a:satMod val="400000"/>
              </a:srgbClr>
            </a:duotone>
          </a:blip>
          <a:srcRect l="83784" t="53526" r="1802" b="28632"/>
          <a:stretch>
            <a:fillRect/>
          </a:stretch>
        </p:blipFill>
        <p:spPr bwMode="auto">
          <a:xfrm>
            <a:off x="4857752" y="2357430"/>
            <a:ext cx="128588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8" name="Picture 14" descr="F:\обои1\a11ba37c613d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 l="35135" t="53900" r="47297" b="29484"/>
          <a:stretch>
            <a:fillRect/>
          </a:stretch>
        </p:blipFill>
        <p:spPr bwMode="auto">
          <a:xfrm>
            <a:off x="6786578" y="2357430"/>
            <a:ext cx="135732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594</Words>
  <Application>Microsoft Office PowerPoint</Application>
  <PresentationFormat>Экран (4:3)</PresentationFormat>
  <Paragraphs>129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point</cp:lastModifiedBy>
  <cp:revision>185</cp:revision>
  <dcterms:created xsi:type="dcterms:W3CDTF">2012-11-30T19:50:31Z</dcterms:created>
  <dcterms:modified xsi:type="dcterms:W3CDTF">2015-02-22T16:10:19Z</dcterms:modified>
</cp:coreProperties>
</file>