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62" r:id="rId3"/>
    <p:sldId id="263" r:id="rId4"/>
    <p:sldId id="265" r:id="rId5"/>
    <p:sldId id="282" r:id="rId6"/>
    <p:sldId id="283" r:id="rId7"/>
    <p:sldId id="289" r:id="rId8"/>
    <p:sldId id="264" r:id="rId9"/>
    <p:sldId id="266" r:id="rId10"/>
    <p:sldId id="267" r:id="rId11"/>
    <p:sldId id="270" r:id="rId12"/>
    <p:sldId id="269" r:id="rId13"/>
    <p:sldId id="286" r:id="rId14"/>
    <p:sldId id="285" r:id="rId15"/>
    <p:sldId id="273" r:id="rId16"/>
    <p:sldId id="272" r:id="rId17"/>
    <p:sldId id="287" r:id="rId18"/>
    <p:sldId id="275" r:id="rId19"/>
    <p:sldId id="276" r:id="rId20"/>
    <p:sldId id="277" r:id="rId21"/>
    <p:sldId id="278" r:id="rId22"/>
    <p:sldId id="288" r:id="rId23"/>
    <p:sldId id="280" r:id="rId24"/>
    <p:sldId id="29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C0C"/>
    <a:srgbClr val="008000"/>
    <a:srgbClr val="FFFF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9" autoAdjust="0"/>
    <p:restoredTop sz="94660"/>
  </p:normalViewPr>
  <p:slideViewPr>
    <p:cSldViewPr>
      <p:cViewPr varScale="1">
        <p:scale>
          <a:sx n="57" d="100"/>
          <a:sy n="57" d="100"/>
        </p:scale>
        <p:origin x="-8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19950137367034596"/>
          <c:y val="5.9152191902049532E-2"/>
          <c:w val="0.57848157964811675"/>
          <c:h val="0.7696374253435466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Лист1!$A$2:$A$3</c:f>
              <c:strCache>
                <c:ptCount val="2"/>
                <c:pt idx="0">
                  <c:v>взрослые</c:v>
                </c:pt>
                <c:pt idx="1">
                  <c:v>дети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</c:v>
                </c:pt>
                <c:pt idx="1">
                  <c:v>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против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Лист1!$A$2:$A$3</c:f>
              <c:strCache>
                <c:ptCount val="2"/>
                <c:pt idx="0">
                  <c:v>взрослые</c:v>
                </c:pt>
                <c:pt idx="1">
                  <c:v>дети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21</c:v>
                </c:pt>
                <c:pt idx="1">
                  <c:v>62</c:v>
                </c:pt>
              </c:numCache>
            </c:numRef>
          </c:val>
        </c:ser>
        <c:axId val="95419776"/>
        <c:axId val="95159424"/>
      </c:barChart>
      <c:catAx>
        <c:axId val="95419776"/>
        <c:scaling>
          <c:orientation val="minMax"/>
        </c:scaling>
        <c:axPos val="b"/>
        <c:tickLblPos val="nextTo"/>
        <c:txPr>
          <a:bodyPr/>
          <a:lstStyle/>
          <a:p>
            <a:pPr>
              <a:defRPr b="1" i="1">
                <a:solidFill>
                  <a:srgbClr val="7030A0"/>
                </a:solidFill>
                <a:latin typeface="Segoe Script" pitchFamily="34" charset="0"/>
              </a:defRPr>
            </a:pPr>
            <a:endParaRPr lang="ru-RU"/>
          </a:p>
        </c:txPr>
        <c:crossAx val="95159424"/>
        <c:crosses val="autoZero"/>
        <c:auto val="1"/>
        <c:lblAlgn val="ctr"/>
        <c:lblOffset val="100"/>
      </c:catAx>
      <c:valAx>
        <c:axId val="951594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="1" i="1">
                <a:solidFill>
                  <a:srgbClr val="7030A0"/>
                </a:solidFill>
                <a:latin typeface="Segoe Script" pitchFamily="34" charset="0"/>
              </a:defRPr>
            </a:pPr>
            <a:endParaRPr lang="ru-RU"/>
          </a:p>
        </c:txPr>
        <c:crossAx val="95419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09972260578219"/>
          <c:y val="5.2311476885710313E-2"/>
          <c:w val="0.32311687590267985"/>
          <c:h val="0.20814497622869488"/>
        </c:manualLayout>
      </c:layout>
      <c:txPr>
        <a:bodyPr/>
        <a:lstStyle/>
        <a:p>
          <a:pPr>
            <a:defRPr b="1" i="1">
              <a:solidFill>
                <a:srgbClr val="7030A0"/>
              </a:solidFill>
              <a:latin typeface="Segoe Script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C40C0C"/>
                </a:solidFill>
                <a:latin typeface="Segoe Script" pitchFamily="34" charset="0"/>
              </a:rPr>
              <a:t>Выбор между удобной и модной одеждой</a:t>
            </a:r>
            <a:endParaRPr lang="en-US" b="1" i="1" dirty="0">
              <a:solidFill>
                <a:srgbClr val="C40C0C"/>
              </a:solidFill>
              <a:latin typeface="Segoe Script" pitchFamily="34" charset="0"/>
            </a:endParaRP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5315635258460885E-2"/>
          <c:y val="0.30075955921040232"/>
          <c:w val="0.7990412143498844"/>
          <c:h val="0.699240440789599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explosion val="25"/>
          <c:dPt>
            <c:idx val="0"/>
            <c:explosion val="17"/>
          </c:dPt>
          <c:cat>
            <c:strRef>
              <c:f>Лист1!$A$2:$A$3</c:f>
              <c:strCache>
                <c:ptCount val="2"/>
                <c:pt idx="0">
                  <c:v>мода</c:v>
                </c:pt>
                <c:pt idx="1">
                  <c:v> удобство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82</c:v>
                </c:pt>
                <c:pt idx="1">
                  <c:v>3.2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30943085745018"/>
          <c:y val="0.24643855085284086"/>
          <c:w val="0.3342400658220635"/>
          <c:h val="0.22778129474083594"/>
        </c:manualLayout>
      </c:layout>
      <c:txPr>
        <a:bodyPr/>
        <a:lstStyle/>
        <a:p>
          <a:pPr>
            <a:defRPr b="1" i="1">
              <a:solidFill>
                <a:srgbClr val="7030A0"/>
              </a:solidFill>
              <a:latin typeface="Segoe Script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14013696333935605"/>
          <c:y val="3.4025983440389485E-2"/>
          <c:w val="0.67675155976821444"/>
          <c:h val="0.6373714180431699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да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Лист1!$A$2:$A$4</c:f>
              <c:strCache>
                <c:ptCount val="3"/>
                <c:pt idx="0">
                  <c:v>мальчики</c:v>
                </c:pt>
                <c:pt idx="1">
                  <c:v> девочки</c:v>
                </c:pt>
                <c:pt idx="2">
                  <c:v> взрослые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</c:v>
                </c:pt>
                <c:pt idx="1">
                  <c:v>48</c:v>
                </c:pt>
                <c:pt idx="2">
                  <c:v>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Лист1!$A$2:$A$4</c:f>
              <c:strCache>
                <c:ptCount val="3"/>
                <c:pt idx="0">
                  <c:v>мальчики</c:v>
                </c:pt>
                <c:pt idx="1">
                  <c:v> девочки</c:v>
                </c:pt>
                <c:pt idx="2">
                  <c:v> взрослые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71</c:v>
                </c:pt>
                <c:pt idx="1">
                  <c:v>52</c:v>
                </c:pt>
                <c:pt idx="2">
                  <c:v>23</c:v>
                </c:pt>
              </c:numCache>
            </c:numRef>
          </c:val>
        </c:ser>
        <c:axId val="120797824"/>
        <c:axId val="120811904"/>
      </c:barChart>
      <c:catAx>
        <c:axId val="120797824"/>
        <c:scaling>
          <c:orientation val="minMax"/>
        </c:scaling>
        <c:axPos val="b"/>
        <c:tickLblPos val="nextTo"/>
        <c:txPr>
          <a:bodyPr/>
          <a:lstStyle/>
          <a:p>
            <a:pPr>
              <a:defRPr b="1" i="1">
                <a:solidFill>
                  <a:srgbClr val="7030A0"/>
                </a:solidFill>
                <a:latin typeface="Segoe Script" pitchFamily="34" charset="0"/>
              </a:defRPr>
            </a:pPr>
            <a:endParaRPr lang="ru-RU"/>
          </a:p>
        </c:txPr>
        <c:crossAx val="120811904"/>
        <c:crosses val="autoZero"/>
        <c:auto val="1"/>
        <c:lblAlgn val="ctr"/>
        <c:lblOffset val="100"/>
      </c:catAx>
      <c:valAx>
        <c:axId val="1208119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 i="1">
                <a:solidFill>
                  <a:srgbClr val="7030A0"/>
                </a:solidFill>
                <a:latin typeface="Segoe Script" pitchFamily="34" charset="0"/>
              </a:defRPr>
            </a:pPr>
            <a:endParaRPr lang="ru-RU"/>
          </a:p>
        </c:txPr>
        <c:crossAx val="120797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8523438916124"/>
          <c:y val="0.15334014663446632"/>
          <c:w val="0.21714765610838571"/>
          <c:h val="0.18798785888768244"/>
        </c:manualLayout>
      </c:layout>
      <c:txPr>
        <a:bodyPr/>
        <a:lstStyle/>
        <a:p>
          <a:pPr>
            <a:defRPr i="1">
              <a:solidFill>
                <a:srgbClr val="7030A0"/>
              </a:solidFill>
              <a:latin typeface="Segoe Script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0.81757</cdr:x>
      <cdr:y>0.65517</cdr:y>
    </cdr:from>
    <cdr:to>
      <cdr:x>1</cdr:x>
      <cdr:y>0.97438</cdr:y>
    </cdr:to>
    <cdr:pic>
      <cdr:nvPicPr>
        <cdr:cNvPr id="2" name="Picture 3" descr="E:\картини про школу\69490760_06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lum contrast="20000"/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888432" y="2736304"/>
          <a:ext cx="827584" cy="1333157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0.7941</cdr:x>
      <cdr:y>0.53369</cdr:y>
    </cdr:from>
    <cdr:to>
      <cdr:x>0.94486</cdr:x>
      <cdr:y>0.87597</cdr:y>
    </cdr:to>
    <cdr:pic>
      <cdr:nvPicPr>
        <cdr:cNvPr id="2" name="Picture 4" descr="E:\картини про школу\69490747_04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rot="21391424">
          <a:off x="3783358" y="2036799"/>
          <a:ext cx="718290" cy="1306283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67A07-8B57-4E15-9EAC-D1DDF7A967B3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FB331-C18E-4592-93B2-121A5ABCC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FB331-C18E-4592-93B2-121A5ABCC04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FB331-C18E-4592-93B2-121A5ABCC04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66D4-4291-4730-AC86-018E675A06F4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EF12-0BA9-412F-8752-7C49476A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66D4-4291-4730-AC86-018E675A06F4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EF12-0BA9-412F-8752-7C49476A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66D4-4291-4730-AC86-018E675A06F4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EF12-0BA9-412F-8752-7C49476A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66D4-4291-4730-AC86-018E675A06F4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EF12-0BA9-412F-8752-7C49476A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66D4-4291-4730-AC86-018E675A06F4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EF12-0BA9-412F-8752-7C49476A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66D4-4291-4730-AC86-018E675A06F4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EF12-0BA9-412F-8752-7C49476A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66D4-4291-4730-AC86-018E675A06F4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EF12-0BA9-412F-8752-7C49476A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66D4-4291-4730-AC86-018E675A06F4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EF12-0BA9-412F-8752-7C49476A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66D4-4291-4730-AC86-018E675A06F4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EF12-0BA9-412F-8752-7C49476A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66D4-4291-4730-AC86-018E675A06F4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EF12-0BA9-412F-8752-7C49476A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66D4-4291-4730-AC86-018E675A06F4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EF12-0BA9-412F-8752-7C49476A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F66D4-4291-4730-AC86-018E675A06F4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5EF12-0BA9-412F-8752-7C49476A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gif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12" Type="http://schemas.openxmlformats.org/officeDocument/2006/relationships/image" Target="../media/image3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gif"/><Relationship Id="rId5" Type="http://schemas.openxmlformats.org/officeDocument/2006/relationships/image" Target="../media/image24.jpeg"/><Relationship Id="rId15" Type="http://schemas.openxmlformats.org/officeDocument/2006/relationships/image" Target="../media/image34.png"/><Relationship Id="rId10" Type="http://schemas.openxmlformats.org/officeDocument/2006/relationships/image" Target="../media/image29.gif"/><Relationship Id="rId4" Type="http://schemas.openxmlformats.org/officeDocument/2006/relationships/image" Target="../media/image3.jpeg"/><Relationship Id="rId9" Type="http://schemas.openxmlformats.org/officeDocument/2006/relationships/image" Target="../media/image28.png"/><Relationship Id="rId14" Type="http://schemas.openxmlformats.org/officeDocument/2006/relationships/image" Target="../media/image3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.jpeg"/><Relationship Id="rId7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артини про школу\468907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260648"/>
            <a:ext cx="4802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  <a:cs typeface="Aparajita" pitchFamily="34" charset="0"/>
              </a:rPr>
              <a:t>Исследовательская работа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Segoe Script" pitchFamily="34" charset="0"/>
              <a:cs typeface="Aparajit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80728"/>
            <a:ext cx="8316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FFFF00"/>
                </a:solidFill>
                <a:latin typeface="Segoe Script" pitchFamily="34" charset="0"/>
                <a:ea typeface="BatangChe" pitchFamily="49" charset="-127"/>
                <a:cs typeface="Khmer UI" pitchFamily="34" charset="0"/>
              </a:rPr>
              <a:t>«Школьная форма»</a:t>
            </a:r>
            <a:endParaRPr lang="ru-RU" sz="5400" b="1" i="1" dirty="0">
              <a:solidFill>
                <a:srgbClr val="FFFF00"/>
              </a:solidFill>
              <a:latin typeface="Segoe Script" pitchFamily="34" charset="0"/>
              <a:ea typeface="BatangChe" pitchFamily="49" charset="-127"/>
              <a:cs typeface="Khmer U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1844824"/>
            <a:ext cx="35246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Попова Анастасия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Ученица 9 класса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МКОУ Аннинская СОШ №6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П.г.т. Анна, Воронежской об.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517232"/>
            <a:ext cx="40352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Сидорова Людмила Николаевна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учитель изобразительного искусства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МКОУ Аннинская СОШ №6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артини про школу\tetradi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email">
              <a:lum bright="-10000" contrast="-10000"/>
            </a:blip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2052" name="Picture 4" descr="C:\Users\пк\Desktop\28.jpg"/>
          <p:cNvPicPr>
            <a:picLocks noChangeAspect="1" noChangeArrowheads="1"/>
          </p:cNvPicPr>
          <p:nvPr/>
        </p:nvPicPr>
        <p:blipFill>
          <a:blip r:embed="rId4" cstate="email"/>
          <a:srcRect l="10065" t="10416" r="10709" b="6250"/>
          <a:stretch>
            <a:fillRect/>
          </a:stretch>
        </p:blipFill>
        <p:spPr bwMode="auto">
          <a:xfrm rot="199252">
            <a:off x="5547856" y="2283475"/>
            <a:ext cx="2500329" cy="416721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2054" name="Picture 6" descr="C:\Users\пк\Desktop\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73279">
            <a:off x="5524152" y="2245752"/>
            <a:ext cx="2755922" cy="429883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3" name="Прямоугольник 2"/>
          <p:cNvSpPr/>
          <p:nvPr/>
        </p:nvSpPr>
        <p:spPr>
          <a:xfrm rot="173321">
            <a:off x="4311310" y="102316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Segoe Script" pitchFamily="34" charset="0"/>
              </a:rPr>
              <a:t>Быть может, изначально был найден совершенный образец, позволяющий удовлетворить вкусы маленьких </a:t>
            </a:r>
            <a:r>
              <a:rPr lang="ru-RU" b="1" i="1" dirty="0" smtClean="0">
                <a:solidFill>
                  <a:srgbClr val="7030A0"/>
                </a:solidFill>
                <a:latin typeface="Segoe Script" pitchFamily="34" charset="0"/>
              </a:rPr>
              <a:t>модниц? </a:t>
            </a:r>
            <a:endParaRPr lang="ru-RU" b="1" i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pic>
        <p:nvPicPr>
          <p:cNvPr id="2050" name="Picture 2" descr="C:\Users\пк\Desktop\1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834747">
            <a:off x="700573" y="837595"/>
            <a:ext cx="2924381" cy="408508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7" name="Стрелка вниз 6"/>
          <p:cNvSpPr/>
          <p:nvPr/>
        </p:nvSpPr>
        <p:spPr>
          <a:xfrm>
            <a:off x="2071670" y="857232"/>
            <a:ext cx="413194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111134" y="2132856"/>
            <a:ext cx="413194" cy="4783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C:\Users\пк\Desktop\2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844564">
            <a:off x="683346" y="623952"/>
            <a:ext cx="2958550" cy="463004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артини про школу\tetradi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email">
              <a:lum bright="-10000" contrast="-10000"/>
            </a:blip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9218" name="Picture 2" descr="E:\картини про школу\post-33017-1342702174_thum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8573">
            <a:off x="5656514" y="3621109"/>
            <a:ext cx="1744029" cy="269722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 rot="218551">
            <a:off x="4317124" y="1185266"/>
            <a:ext cx="45496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40C0C"/>
                </a:solidFill>
                <a:latin typeface="Segoe Script" pitchFamily="34" charset="0"/>
              </a:rPr>
              <a:t>Нравится: 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Segoe Script" pitchFamily="34" charset="0"/>
              </a:rPr>
              <a:t>       47 % учащихся</a:t>
            </a:r>
            <a:endParaRPr lang="ru-RU" sz="2800" b="1" i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0557">
            <a:off x="4262934" y="2457889"/>
            <a:ext cx="41168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40C0C"/>
                </a:solidFill>
                <a:latin typeface="Segoe Script" pitchFamily="34" charset="0"/>
              </a:rPr>
              <a:t>Не нравится: </a:t>
            </a:r>
          </a:p>
          <a:p>
            <a:r>
              <a:rPr lang="ru-RU" sz="2800" b="1" i="1" dirty="0" smtClean="0">
                <a:latin typeface="Segoe Script" pitchFamily="34" charset="0"/>
              </a:rPr>
              <a:t>      </a:t>
            </a:r>
            <a:r>
              <a:rPr lang="ru-RU" sz="2800" b="1" i="1" dirty="0" smtClean="0">
                <a:solidFill>
                  <a:srgbClr val="7030A0"/>
                </a:solidFill>
                <a:latin typeface="Segoe Script" pitchFamily="34" charset="0"/>
              </a:rPr>
              <a:t>53% учащихся</a:t>
            </a:r>
            <a:endParaRPr lang="ru-RU" sz="2800" b="1" i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pic>
        <p:nvPicPr>
          <p:cNvPr id="6" name="Picture 2" descr="E:\картини про школу\69490753_0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7380312" y="4941168"/>
            <a:ext cx="792088" cy="1455567"/>
          </a:xfrm>
          <a:prstGeom prst="rect">
            <a:avLst/>
          </a:prstGeom>
          <a:noFill/>
        </p:spPr>
      </p:pic>
      <p:pic>
        <p:nvPicPr>
          <p:cNvPr id="7" name="Picture 3" descr="E:\картини про школу\1328624523_deti_shkolniki_3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4896580"/>
            <a:ext cx="780118" cy="139921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артини про школу\tetradi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10000"/>
            </a:blip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 rot="173321">
            <a:off x="4770392" y="1139983"/>
            <a:ext cx="4169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Segoe Script" pitchFamily="34" charset="0"/>
              </a:rPr>
              <a:t>  </a:t>
            </a:r>
            <a:r>
              <a:rPr lang="ru-RU" sz="2400" b="1" i="1" dirty="0" smtClean="0">
                <a:solidFill>
                  <a:srgbClr val="7030A0"/>
                </a:solidFill>
                <a:latin typeface="Segoe Script" pitchFamily="34" charset="0"/>
              </a:rPr>
              <a:t>Введение формы</a:t>
            </a:r>
          </a:p>
          <a:p>
            <a:endParaRPr lang="ru-RU" sz="2400" b="1" i="1" dirty="0" smtClean="0">
              <a:solidFill>
                <a:srgbClr val="7030A0"/>
              </a:solidFill>
              <a:latin typeface="Segoe Script" pitchFamily="34" charset="0"/>
            </a:endParaRPr>
          </a:p>
          <a:p>
            <a:endParaRPr lang="ru-RU" sz="2400" b="1" i="1" dirty="0" smtClean="0">
              <a:solidFill>
                <a:srgbClr val="7030A0"/>
              </a:solidFill>
              <a:latin typeface="Segoe Script" pitchFamily="34" charset="0"/>
            </a:endParaRPr>
          </a:p>
          <a:p>
            <a:r>
              <a:rPr lang="ru-RU" sz="3600" b="1" i="1" dirty="0" smtClean="0">
                <a:solidFill>
                  <a:srgbClr val="C40C0C"/>
                </a:solidFill>
                <a:latin typeface="Segoe Script" pitchFamily="34" charset="0"/>
              </a:rPr>
              <a:t>«за»-22%</a:t>
            </a:r>
          </a:p>
          <a:p>
            <a:r>
              <a:rPr lang="ru-RU" sz="3600" b="1" i="1" dirty="0" smtClean="0">
                <a:solidFill>
                  <a:srgbClr val="C40C0C"/>
                </a:solidFill>
                <a:latin typeface="Segoe Script" pitchFamily="34" charset="0"/>
              </a:rPr>
              <a:t>«против»-78%</a:t>
            </a:r>
            <a:endParaRPr lang="ru-RU" sz="3600" b="1" i="1" dirty="0">
              <a:solidFill>
                <a:srgbClr val="C40C0C"/>
              </a:solidFill>
              <a:latin typeface="Segoe Scrip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7176">
            <a:off x="5292080" y="1700808"/>
            <a:ext cx="155042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40C0C"/>
                </a:solidFill>
                <a:latin typeface="Segoe Script" pitchFamily="34" charset="0"/>
              </a:rPr>
              <a:t>Мальчики</a:t>
            </a:r>
            <a:endParaRPr lang="ru-RU" b="1" i="1" dirty="0">
              <a:solidFill>
                <a:srgbClr val="C40C0C"/>
              </a:solidFill>
              <a:latin typeface="Segoe Scrip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86682">
            <a:off x="4796663" y="3967696"/>
            <a:ext cx="128641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40C0C"/>
                </a:solidFill>
                <a:latin typeface="Segoe Script" pitchFamily="34" charset="0"/>
              </a:rPr>
              <a:t>Девочки</a:t>
            </a:r>
            <a:endParaRPr lang="ru-RU" b="1" i="1" dirty="0">
              <a:solidFill>
                <a:srgbClr val="C40C0C"/>
              </a:solidFill>
              <a:latin typeface="Segoe Script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33279">
            <a:off x="4269665" y="4433337"/>
            <a:ext cx="2731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C40C0C"/>
                </a:solidFill>
                <a:latin typeface="Segoe Script" pitchFamily="34" charset="0"/>
              </a:rPr>
              <a:t>«за»-55%</a:t>
            </a:r>
          </a:p>
        </p:txBody>
      </p:sp>
      <p:sp>
        <p:nvSpPr>
          <p:cNvPr id="10" name="Прямоугольник 9"/>
          <p:cNvSpPr/>
          <p:nvPr/>
        </p:nvSpPr>
        <p:spPr>
          <a:xfrm rot="193323">
            <a:off x="4298868" y="5090701"/>
            <a:ext cx="4129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C40C0C"/>
                </a:solidFill>
                <a:latin typeface="Segoe Script" pitchFamily="34" charset="0"/>
              </a:rPr>
              <a:t>«против»-45%</a:t>
            </a:r>
            <a:endParaRPr lang="ru-RU" sz="3600" b="1" i="1" dirty="0">
              <a:solidFill>
                <a:srgbClr val="C40C0C"/>
              </a:solidFill>
              <a:latin typeface="Segoe Script" pitchFamily="34" charset="0"/>
            </a:endParaRPr>
          </a:p>
        </p:txBody>
      </p:sp>
      <p:pic>
        <p:nvPicPr>
          <p:cNvPr id="1027" name="Picture 3" descr="E:\картини про школу\1328624523_deti_shkolniki_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24328" y="3861048"/>
            <a:ext cx="682135" cy="1268760"/>
          </a:xfrm>
          <a:prstGeom prst="rect">
            <a:avLst/>
          </a:prstGeom>
          <a:noFill/>
        </p:spPr>
      </p:pic>
      <p:pic>
        <p:nvPicPr>
          <p:cNvPr id="1028" name="Picture 4" descr="E:\картини про школу\schoolboy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81252" flipH="1">
            <a:off x="4105700" y="1675635"/>
            <a:ext cx="824445" cy="164129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E:\картини про школу\tetradi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442034">
            <a:off x="233113" y="-2771"/>
            <a:ext cx="8663683" cy="6674280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/>
        </p:nvGraphicFramePr>
        <p:xfrm>
          <a:off x="3995936" y="2060848"/>
          <a:ext cx="453650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55976" y="1270501"/>
            <a:ext cx="421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40C0C"/>
                </a:solidFill>
                <a:latin typeface="Segoe Script" pitchFamily="34" charset="0"/>
              </a:rPr>
              <a:t>Как взрослые и дети относятся к введению формы</a:t>
            </a:r>
            <a:endParaRPr lang="ru-RU" dirty="0">
              <a:solidFill>
                <a:srgbClr val="C40C0C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артини про школу\tetradi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10000"/>
            </a:blip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31913" y="1628775"/>
            <a:ext cx="6477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35825" y="4005263"/>
            <a:ext cx="6492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40650" y="2060575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11413" y="2492375"/>
            <a:ext cx="6461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E:\школьная форма\индия.gif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868144" y="2492896"/>
            <a:ext cx="680864" cy="449370"/>
          </a:xfrm>
          <a:prstGeom prst="rect">
            <a:avLst/>
          </a:prstGeom>
          <a:noFill/>
        </p:spPr>
      </p:pic>
      <p:pic>
        <p:nvPicPr>
          <p:cNvPr id="12292" name="Picture 4" descr="E:\школьная форма\китай.gi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732240" y="2276872"/>
            <a:ext cx="592409" cy="392984"/>
          </a:xfrm>
          <a:prstGeom prst="rect">
            <a:avLst/>
          </a:prstGeom>
          <a:noFill/>
        </p:spPr>
      </p:pic>
      <p:pic>
        <p:nvPicPr>
          <p:cNvPr id="12294" name="Picture 6" descr="E:\школьная форма\сингапур.gif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660232" y="3140968"/>
            <a:ext cx="636860" cy="426697"/>
          </a:xfrm>
          <a:prstGeom prst="rect">
            <a:avLst/>
          </a:prstGeom>
          <a:noFill/>
        </p:spPr>
      </p:pic>
      <p:pic>
        <p:nvPicPr>
          <p:cNvPr id="12296" name="Picture 8" descr="E:\школьная форма\южная африка.gif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499992" y="3861048"/>
            <a:ext cx="636860" cy="420328"/>
          </a:xfrm>
          <a:prstGeom prst="rect">
            <a:avLst/>
          </a:prstGeom>
          <a:noFill/>
        </p:spPr>
      </p:pic>
      <p:pic>
        <p:nvPicPr>
          <p:cNvPr id="12300" name="Picture 12" descr="E:\школьная форма\flag.gif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635896" y="1397952"/>
            <a:ext cx="602951" cy="363544"/>
          </a:xfrm>
          <a:prstGeom prst="rect">
            <a:avLst/>
          </a:prstGeom>
          <a:noFill/>
        </p:spPr>
      </p:pic>
      <p:pic>
        <p:nvPicPr>
          <p:cNvPr id="15" name="Picture 2" descr="E:\картини про школу\tetradi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99592" y="4149080"/>
            <a:ext cx="7569619" cy="2198834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1115616" y="4437112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Segoe Script" pitchFamily="34" charset="0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Segoe Script" pitchFamily="34" charset="0"/>
              </a:rPr>
              <a:t>История создания школьной формы и ее развития противоречива . Но одно точно: школьная одежда должна оставаться только школьной одеждой. </a:t>
            </a:r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413 -0.27315 C 0.59774 -0.26991 0.42135 -0.26644 0.31458 -0.21297 C 0.20781 -0.1595 0.18628 0.0118 0.13385 0.04722 C 0.08142 0.08263 0.02204 0.00786 -8.33333E-6 -7.03704E-6 " pathEditMode="relative" ptsTypes="aa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2674 0.21944 C -0.53855 0.18704 -0.25035 0.15486 -0.11546 0.11829 C 0.01944 0.08171 -0.03368 0.01968 -0.01702 7.40741E-7 " pathEditMode="relative" rAng="0" ptsTypes="aaA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59 -0.37268 C -0.63837 -0.31574 -0.52066 -0.2588 -0.47361 -0.17037 C -0.42656 -0.08218 -0.51146 0.06782 -0.47361 0.15671 C -0.43576 0.2456 -0.30173 0.37732 -0.24687 0.36343 C -0.19062 0.34954 -0.18229 0.13287 -0.13976 0.07292 C -0.09722 0.0125 -0.01285 0.01458 0.00868 0.0037 C 0.03021 -0.00671 0.00972 0.00069 -0.01076 0.00787 " pathEditMode="relative" rAng="0" ptsTypes="aaaaaaA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" y="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948 0.44051 C 0.47552 0.41436 0.25156 0.3882 0.15746 0.34584 C 0.06337 0.30348 0.15052 0.23449 0.13489 0.18681 C 0.11927 0.13912 0.05278 0.10764 0.06389 0.05996 C 0.075 0.01227 0.17812 -0.07268 0.20104 -0.0993 " pathEditMode="relative" ptsTypes="aaaaA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61 0.15722 C 0.19149 0.21757 0.05937 0.27791 0.00538 0.25179 C -0.04862 0.22566 0.00121 0.04069 -5.27778E-6 -7.51445E-6 " pathEditMode="relative" ptsTypes="aaA">
                                      <p:cBhvr>
                                        <p:cTn id="4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8 -0.36069 C 0.11076 -0.26497 0.23437 -0.16902 0.23645 -0.1089 C 0.23854 -0.04878 0.03941 -0.01826 8.33333E-7 -2.89017E-7 " pathEditMode="relative" ptsTypes="aaA">
                                      <p:cBhvr>
                                        <p:cTn id="5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319 0.11422 C -0.62291 0.20925 -0.48246 0.30428 -0.40503 0.32255 C -0.32812 0.34081 -0.34635 0.25434 -0.29947 0.22313 C -0.25277 0.19191 -0.17413 0.17295 -0.12326 0.13596 C -0.07274 0.09896 -0.01562 0.02382 0.00573 0.00047 " pathEditMode="relative" rAng="0" ptsTypes="aaaaA">
                                      <p:cBhvr>
                                        <p:cTn id="6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0.41157 C 0.07691 0.33873 0.16302 0.26613 0.15816 0.22266 C 0.1533 0.1792 -0.0118 0.18729 -0.03819 0.15006 C -0.06458 0.11284 -0.03229 0.05642 -2.77778E-6 -2.42775E-6 " pathEditMode="relative" ptsTypes="aaaA">
                                      <p:cBhvr>
                                        <p:cTn id="79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56 0.23884 C -0.33733 0.24763 -0.2441 0.25665 -0.18907 0.22428 C -0.13386 0.19191 -0.12448 0.06404 -0.09966 0.04508 C -0.07483 0.02612 -0.05678 0.11861 -0.03976 0.11052 C -0.02275 0.10243 -0.01042 0.04948 0.00208 -0.00324 " pathEditMode="relative" rAng="0" ptsTypes="aaaaA">
                                      <p:cBhvr>
                                        <p:cTn id="89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-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артини про школу\tetradi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10000"/>
            </a:blip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 rot="173426">
            <a:off x="3702369" y="1203129"/>
            <a:ext cx="66602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b="1" i="1" dirty="0" smtClean="0">
                <a:solidFill>
                  <a:srgbClr val="7030A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сем детям должно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  быть в школе комфортно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   независимо от   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            национальности,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 вероисповедания и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            тем более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 от достатка родителей.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  <p:pic>
        <p:nvPicPr>
          <p:cNvPr id="3074" name="Picture 2" descr="E:\картини про школу\0012-033-SHkolnye-pravila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4236">
            <a:off x="4209733" y="3421663"/>
            <a:ext cx="4253892" cy="352599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5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артини про школу\tetradi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10000"/>
            </a:blip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 rot="176459">
            <a:off x="4837422" y="3849780"/>
            <a:ext cx="303078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40C0C"/>
                </a:solidFill>
                <a:latin typeface="Segoe Script" pitchFamily="34" charset="0"/>
              </a:rPr>
              <a:t>В такой одежде </a:t>
            </a:r>
          </a:p>
          <a:p>
            <a:r>
              <a:rPr lang="ru-RU" sz="2000" b="1" i="1" dirty="0" smtClean="0">
                <a:solidFill>
                  <a:srgbClr val="C40C0C"/>
                </a:solidFill>
                <a:latin typeface="Segoe Script" pitchFamily="34" charset="0"/>
              </a:rPr>
              <a:t>         очень удобно</a:t>
            </a:r>
            <a:endParaRPr lang="ru-RU" sz="2000" b="1" i="1" dirty="0">
              <a:solidFill>
                <a:srgbClr val="C40C0C"/>
              </a:solidFill>
              <a:latin typeface="Segoe Scrip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20341">
            <a:off x="5072066" y="1695385"/>
            <a:ext cx="2214578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40C0C"/>
                </a:solidFill>
                <a:latin typeface="Segoe Script" pitchFamily="34" charset="0"/>
              </a:rPr>
              <a:t>Спортивный </a:t>
            </a:r>
          </a:p>
          <a:p>
            <a:r>
              <a:rPr lang="ru-RU" sz="2000" b="1" i="1" dirty="0" smtClean="0">
                <a:solidFill>
                  <a:srgbClr val="C40C0C"/>
                </a:solidFill>
                <a:latin typeface="Segoe Script" pitchFamily="34" charset="0"/>
              </a:rPr>
              <a:t>костюм, </a:t>
            </a:r>
          </a:p>
          <a:p>
            <a:r>
              <a:rPr lang="ru-RU" sz="2000" b="1" i="1" dirty="0" smtClean="0">
                <a:solidFill>
                  <a:srgbClr val="C40C0C"/>
                </a:solidFill>
                <a:latin typeface="Segoe Script" pitchFamily="34" charset="0"/>
              </a:rPr>
              <a:t>джинсы</a:t>
            </a:r>
            <a:endParaRPr lang="ru-RU" sz="2000" b="1" i="1" dirty="0">
              <a:solidFill>
                <a:srgbClr val="C40C0C"/>
              </a:solidFill>
              <a:latin typeface="Segoe Script" pitchFamily="34" charset="0"/>
            </a:endParaRPr>
          </a:p>
        </p:txBody>
      </p:sp>
      <p:pic>
        <p:nvPicPr>
          <p:cNvPr id="1027" name="Picture 3" descr="C:\Users\пк\Desktop\14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3767403" y="700138"/>
            <a:ext cx="1876167" cy="30860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55585">
            <a:off x="5241339" y="5074702"/>
            <a:ext cx="33357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Segoe Script" pitchFamily="34" charset="0"/>
              </a:rPr>
              <a:t>Вопрос  о привитии вкуса  остается злободневным!</a:t>
            </a:r>
            <a:endParaRPr lang="ru-RU" sz="2000" b="1" i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pic>
        <p:nvPicPr>
          <p:cNvPr id="6" name="Picture 4" descr="E:\картини про школу\69490747_0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8576" flipH="1">
            <a:off x="4201655" y="4828228"/>
            <a:ext cx="718712" cy="1307051"/>
          </a:xfrm>
          <a:prstGeom prst="rect">
            <a:avLst/>
          </a:prstGeom>
          <a:noFill/>
        </p:spPr>
      </p:pic>
      <p:pic>
        <p:nvPicPr>
          <p:cNvPr id="1026" name="Picture 2" descr="C:\Users\пк\Desktop\13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 rot="766297" flipH="1">
            <a:off x="7152386" y="795682"/>
            <a:ext cx="2384150" cy="317886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E:\картини про школу\tetradi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442034">
            <a:off x="237319" y="-6100"/>
            <a:ext cx="8660375" cy="6863991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/>
        </p:nvGraphicFramePr>
        <p:xfrm>
          <a:off x="3923928" y="1124744"/>
          <a:ext cx="476436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20480" y="4941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Segoe Script" pitchFamily="34" charset="0"/>
              </a:rPr>
              <a:t>Выглядеть красиво, стильно и модно хотел бы практически каждый ученик</a:t>
            </a:r>
            <a:endParaRPr lang="ru-RU" b="1" i="1" dirty="0">
              <a:solidFill>
                <a:srgbClr val="7030A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артини про школу\tetradi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10000"/>
            </a:blip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 rot="206910">
            <a:off x="4282159" y="1124892"/>
            <a:ext cx="46261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40C0C"/>
                </a:solidFill>
                <a:latin typeface="Segoe Script" pitchFamily="34" charset="0"/>
              </a:rPr>
              <a:t>“Элегантность” </a:t>
            </a:r>
            <a:r>
              <a:rPr lang="ru-RU" sz="2800" b="1" i="1" dirty="0" smtClean="0">
                <a:solidFill>
                  <a:srgbClr val="7030A0"/>
                </a:solidFill>
                <a:latin typeface="Segoe Script" pitchFamily="34" charset="0"/>
              </a:rPr>
              <a:t>означает уместность применения одежды в конкретных обстоятельствах, её соответствия занятиям человека, событию, 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Segoe Script" pitchFamily="34" charset="0"/>
              </a:rPr>
              <a:t>ситуации и т.п.</a:t>
            </a:r>
            <a:endParaRPr lang="ru-RU" sz="2800" b="1" i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pic>
        <p:nvPicPr>
          <p:cNvPr id="5" name="Picture 4" descr="E:\картини про школу\69490747_0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391424">
            <a:off x="7773969" y="5063214"/>
            <a:ext cx="846846" cy="154007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артини про школу\tetradi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10000"/>
            </a:blip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6228184" y="4365104"/>
            <a:ext cx="129234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40C0C"/>
                </a:solidFill>
                <a:latin typeface="Segoe Script" pitchFamily="34" charset="0"/>
              </a:rPr>
              <a:t>«</a:t>
            </a:r>
            <a:r>
              <a:rPr lang="ru-RU" b="1" i="1" dirty="0" err="1" smtClean="0">
                <a:solidFill>
                  <a:srgbClr val="C40C0C"/>
                </a:solidFill>
                <a:latin typeface="Segoe Script" pitchFamily="34" charset="0"/>
              </a:rPr>
              <a:t>фрик</a:t>
            </a:r>
            <a:r>
              <a:rPr lang="ru-RU" b="1" i="1" dirty="0" smtClean="0">
                <a:solidFill>
                  <a:srgbClr val="C40C0C"/>
                </a:solidFill>
                <a:latin typeface="Segoe Script" pitchFamily="34" charset="0"/>
              </a:rPr>
              <a:t>» </a:t>
            </a:r>
            <a:endParaRPr lang="ru-RU" b="1" i="1" dirty="0">
              <a:solidFill>
                <a:srgbClr val="C40C0C"/>
              </a:solidFill>
              <a:latin typeface="Segoe Scrip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2564904"/>
            <a:ext cx="246253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C40C0C"/>
                </a:solidFill>
                <a:latin typeface="Segoe Script" pitchFamily="34" charset="0"/>
              </a:rPr>
              <a:t>«спортивный» </a:t>
            </a:r>
            <a:endParaRPr lang="ru-RU" sz="2000" b="1" i="1" dirty="0">
              <a:solidFill>
                <a:srgbClr val="C40C0C"/>
              </a:solidFill>
              <a:latin typeface="Segoe Script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 rot="155219">
            <a:off x="3998968" y="1367215"/>
            <a:ext cx="48978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7030A0"/>
                </a:solidFill>
                <a:latin typeface="Segoe Script" pitchFamily="34" charset="0"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меть носить одежду –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7030A0"/>
                </a:solidFill>
                <a:latin typeface="Segoe Script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начит, правильно выбрать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свой стиль.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  <p:pic>
        <p:nvPicPr>
          <p:cNvPr id="4" name="Picture 2" descr="E:\картини про школу\69490753_0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830626" y="4581128"/>
            <a:ext cx="701813" cy="148266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64088" y="3212976"/>
            <a:ext cx="1152128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40C0C"/>
                </a:solidFill>
                <a:latin typeface="Segoe Script" pitchFamily="34" charset="0"/>
              </a:rPr>
              <a:t>«</a:t>
            </a:r>
            <a:r>
              <a:rPr lang="ru-RU" sz="2000" b="1" i="1" dirty="0" err="1" smtClean="0">
                <a:solidFill>
                  <a:srgbClr val="C40C0C"/>
                </a:solidFill>
                <a:latin typeface="Segoe Script" pitchFamily="34" charset="0"/>
              </a:rPr>
              <a:t>эмо</a:t>
            </a:r>
            <a:r>
              <a:rPr lang="ru-RU" sz="2000" b="1" i="1" dirty="0" smtClean="0">
                <a:solidFill>
                  <a:srgbClr val="C40C0C"/>
                </a:solidFill>
                <a:latin typeface="Segoe Script" pitchFamily="34" charset="0"/>
              </a:rPr>
              <a:t>»</a:t>
            </a:r>
            <a:endParaRPr lang="ru-RU" sz="2000" b="1" i="1" dirty="0">
              <a:solidFill>
                <a:srgbClr val="C40C0C"/>
              </a:solidFill>
              <a:latin typeface="Segoe Scrip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3717032"/>
            <a:ext cx="1519968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C40C0C"/>
                </a:solidFill>
                <a:latin typeface="Segoe Script" pitchFamily="34" charset="0"/>
              </a:rPr>
              <a:t>«</a:t>
            </a:r>
            <a:r>
              <a:rPr lang="ru-RU" sz="2000" b="1" i="1" dirty="0" err="1" smtClean="0">
                <a:solidFill>
                  <a:srgbClr val="C40C0C"/>
                </a:solidFill>
                <a:latin typeface="Segoe Script" pitchFamily="34" charset="0"/>
              </a:rPr>
              <a:t>гранж</a:t>
            </a:r>
            <a:r>
              <a:rPr lang="ru-RU" sz="2000" b="1" i="1" dirty="0" smtClean="0">
                <a:solidFill>
                  <a:srgbClr val="C40C0C"/>
                </a:solidFill>
                <a:latin typeface="Segoe Script" pitchFamily="34" charset="0"/>
              </a:rPr>
              <a:t>»</a:t>
            </a:r>
            <a:endParaRPr lang="ru-RU" sz="2000" b="1" i="1" dirty="0">
              <a:solidFill>
                <a:srgbClr val="C40C0C"/>
              </a:solidFill>
              <a:latin typeface="Segoe Script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3212976"/>
            <a:ext cx="1027845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C40C0C"/>
                </a:solidFill>
                <a:latin typeface="Segoe Script" pitchFamily="34" charset="0"/>
              </a:rPr>
              <a:t>«реп»</a:t>
            </a:r>
            <a:endParaRPr lang="ru-RU" sz="2000" b="1" i="1" dirty="0">
              <a:solidFill>
                <a:srgbClr val="C40C0C"/>
              </a:solidFill>
              <a:latin typeface="Segoe Script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3717032"/>
            <a:ext cx="181171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C40C0C"/>
                </a:solidFill>
                <a:latin typeface="Segoe Script" pitchFamily="34" charset="0"/>
              </a:rPr>
              <a:t>«</a:t>
            </a:r>
            <a:r>
              <a:rPr lang="ru-RU" sz="2000" b="1" i="1" dirty="0" err="1" smtClean="0">
                <a:solidFill>
                  <a:srgbClr val="C40C0C"/>
                </a:solidFill>
                <a:latin typeface="Segoe Script" pitchFamily="34" charset="0"/>
              </a:rPr>
              <a:t>хип-хоп</a:t>
            </a:r>
            <a:r>
              <a:rPr lang="ru-RU" sz="2000" b="1" i="1" dirty="0" smtClean="0">
                <a:solidFill>
                  <a:srgbClr val="C40C0C"/>
                </a:solidFill>
                <a:latin typeface="Segoe Script" pitchFamily="34" charset="0"/>
              </a:rPr>
              <a:t>»</a:t>
            </a:r>
            <a:endParaRPr lang="ru-RU" sz="2000" b="1" i="1" dirty="0">
              <a:solidFill>
                <a:srgbClr val="C40C0C"/>
              </a:solidFill>
              <a:latin typeface="Segoe Scrip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4365104"/>
            <a:ext cx="161133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C40C0C"/>
                </a:solidFill>
                <a:latin typeface="Segoe Script" pitchFamily="34" charset="0"/>
              </a:rPr>
              <a:t>«сафари»</a:t>
            </a:r>
            <a:endParaRPr lang="ru-RU" sz="2000" b="1" i="1" dirty="0">
              <a:solidFill>
                <a:srgbClr val="C40C0C"/>
              </a:solidFill>
              <a:latin typeface="Segoe Script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31824" y="5085184"/>
            <a:ext cx="4012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Segoe Script" pitchFamily="34" charset="0"/>
              </a:rPr>
              <a:t>Деловой стиль –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Segoe Script" pitchFamily="34" charset="0"/>
              </a:rPr>
              <a:t>это также модный стиль.</a:t>
            </a:r>
            <a:endParaRPr lang="ru-RU" sz="2400" b="1" i="1" dirty="0">
              <a:solidFill>
                <a:srgbClr val="7030A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картини про школу\tetradi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email">
              <a:lum bright="-10000" contrast="-10000"/>
            </a:blip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644008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55053">
            <a:off x="4278326" y="1370281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latin typeface="Segoe Script" pitchFamily="34" charset="0"/>
              </a:rPr>
              <a:t>    </a:t>
            </a:r>
            <a:r>
              <a:rPr lang="ru-RU" sz="3200" b="1" i="1" dirty="0" smtClean="0">
                <a:solidFill>
                  <a:srgbClr val="7030A0"/>
                </a:solidFill>
                <a:latin typeface="Segoe Script" pitchFamily="34" charset="0"/>
              </a:rPr>
              <a:t>С </a:t>
            </a:r>
            <a:r>
              <a:rPr lang="ru-RU" sz="3200" b="1" i="1" dirty="0">
                <a:solidFill>
                  <a:srgbClr val="7030A0"/>
                </a:solidFill>
                <a:latin typeface="Segoe Script" pitchFamily="34" charset="0"/>
              </a:rPr>
              <a:t>сентября 2013 года </a:t>
            </a:r>
            <a:r>
              <a:rPr lang="ru-RU" sz="3200" b="1" i="1" dirty="0" smtClean="0">
                <a:solidFill>
                  <a:srgbClr val="7030A0"/>
                </a:solidFill>
                <a:latin typeface="Segoe Script" pitchFamily="34" charset="0"/>
              </a:rPr>
              <a:t>во </a:t>
            </a:r>
            <a:r>
              <a:rPr lang="ru-RU" sz="3200" b="1" i="1" dirty="0">
                <a:solidFill>
                  <a:srgbClr val="7030A0"/>
                </a:solidFill>
                <a:latin typeface="Segoe Script" pitchFamily="34" charset="0"/>
              </a:rPr>
              <a:t>всех школах </a:t>
            </a:r>
            <a:r>
              <a:rPr lang="ru-RU" sz="3200" b="1" i="1" dirty="0" smtClean="0">
                <a:solidFill>
                  <a:srgbClr val="7030A0"/>
                </a:solidFill>
                <a:latin typeface="Segoe Script" pitchFamily="34" charset="0"/>
              </a:rPr>
              <a:t>России </a:t>
            </a:r>
          </a:p>
          <a:p>
            <a:r>
              <a:rPr lang="ru-RU" sz="3200" b="1" i="1" dirty="0" smtClean="0">
                <a:solidFill>
                  <a:srgbClr val="7030A0"/>
                </a:solidFill>
                <a:latin typeface="Segoe Script" pitchFamily="34" charset="0"/>
              </a:rPr>
              <a:t>введена </a:t>
            </a:r>
            <a:r>
              <a:rPr lang="ru-RU" sz="3200" b="1" i="1" dirty="0">
                <a:solidFill>
                  <a:srgbClr val="7030A0"/>
                </a:solidFill>
                <a:latin typeface="Segoe Script" pitchFamily="34" charset="0"/>
              </a:rPr>
              <a:t>обязательная школьная форма</a:t>
            </a:r>
          </a:p>
        </p:txBody>
      </p:sp>
      <p:pic>
        <p:nvPicPr>
          <p:cNvPr id="8" name="Picture 2" descr="E:\картини про школу\69490753_0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342182" y="4509120"/>
            <a:ext cx="1046241" cy="169868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артини про школу\tetradi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10000"/>
            </a:blip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 rot="164342">
            <a:off x="4377958" y="1238016"/>
            <a:ext cx="40015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Segoe Script" pitchFamily="34" charset="0"/>
              </a:rPr>
              <a:t>В наших школах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Segoe Script" pitchFamily="34" charset="0"/>
              </a:rPr>
              <a:t>форму просто заменили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Segoe Script" pitchFamily="34" charset="0"/>
              </a:rPr>
              <a:t>деловым стилем одежды </a:t>
            </a:r>
            <a:endParaRPr lang="ru-RU" sz="2000" b="1" i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87889">
            <a:off x="4308609" y="5180975"/>
            <a:ext cx="4153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Segoe Script" pitchFamily="34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Segoe Script" pitchFamily="34" charset="0"/>
              </a:rPr>
              <a:t>Основное решение-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Segoe Script" pitchFamily="34" charset="0"/>
              </a:rPr>
              <a:t>определиться с единым    цветом в одежде </a:t>
            </a:r>
            <a:endParaRPr lang="ru-RU" sz="2000" b="1" i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pic>
        <p:nvPicPr>
          <p:cNvPr id="1026" name="Picture 2" descr="C:\Users\пк\Desktop\33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 rot="159829">
            <a:off x="4342026" y="2441043"/>
            <a:ext cx="3655959" cy="248532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 rot="183479">
            <a:off x="4357686" y="5429264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Segoe Script" pitchFamily="34" charset="0"/>
              </a:rPr>
              <a:t>Они выбрали серый цвет</a:t>
            </a:r>
            <a:endParaRPr lang="ru-RU" b="1" dirty="0">
              <a:solidFill>
                <a:srgbClr val="7030A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артини про школу\tetradi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10000"/>
            </a:blip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 rot="178265">
            <a:off x="4375898" y="118935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Segoe Script" pitchFamily="34" charset="0"/>
              </a:rPr>
              <a:t>Для участия в эксперименте пригласила своих одноклассниц </a:t>
            </a:r>
            <a:endParaRPr lang="ru-RU" sz="2000" b="1" i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80575">
            <a:off x="4174377" y="536584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Segoe Script" pitchFamily="34" charset="0"/>
              </a:rPr>
              <a:t>Серый цвет идет почти всем, невзирая на возраст, фигуру и тип внешности </a:t>
            </a:r>
            <a:endParaRPr lang="ru-RU" sz="2000" b="1" i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pic>
        <p:nvPicPr>
          <p:cNvPr id="1026" name="Picture 2" descr="C:\Users\пк\Desktop\цвет форма\Новая папка\зеленый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0000"/>
          </a:blip>
          <a:srcRect/>
          <a:stretch>
            <a:fillRect/>
          </a:stretch>
        </p:blipFill>
        <p:spPr bwMode="auto">
          <a:xfrm rot="201376">
            <a:off x="3788636" y="2429436"/>
            <a:ext cx="4978559" cy="2670180"/>
          </a:xfrm>
          <a:prstGeom prst="rect">
            <a:avLst/>
          </a:prstGeom>
          <a:noFill/>
        </p:spPr>
      </p:pic>
      <p:pic>
        <p:nvPicPr>
          <p:cNvPr id="1027" name="Picture 3" descr="C:\Users\пк\Desktop\цвет форма\Новая папка\коричневый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0000"/>
          </a:blip>
          <a:srcRect/>
          <a:stretch>
            <a:fillRect/>
          </a:stretch>
        </p:blipFill>
        <p:spPr bwMode="auto">
          <a:xfrm rot="225750">
            <a:off x="3726084" y="2447504"/>
            <a:ext cx="5010832" cy="2687490"/>
          </a:xfrm>
          <a:prstGeom prst="rect">
            <a:avLst/>
          </a:prstGeom>
          <a:noFill/>
        </p:spPr>
      </p:pic>
      <p:pic>
        <p:nvPicPr>
          <p:cNvPr id="1028" name="Picture 4" descr="C:\Users\пк\Desktop\цвет форма\Новая папка\серый2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10000" contrast="10000"/>
          </a:blip>
          <a:srcRect/>
          <a:stretch>
            <a:fillRect/>
          </a:stretch>
        </p:blipFill>
        <p:spPr bwMode="auto">
          <a:xfrm rot="198579">
            <a:off x="3717473" y="2429887"/>
            <a:ext cx="5063340" cy="2715651"/>
          </a:xfrm>
          <a:prstGeom prst="rect">
            <a:avLst/>
          </a:prstGeom>
          <a:noFill/>
        </p:spPr>
      </p:pic>
      <p:pic>
        <p:nvPicPr>
          <p:cNvPr id="1029" name="Picture 5" descr="C:\Users\пк\Desktop\цвет форма\Новая папка\красный2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0000"/>
          </a:blip>
          <a:srcRect/>
          <a:stretch>
            <a:fillRect/>
          </a:stretch>
        </p:blipFill>
        <p:spPr bwMode="auto">
          <a:xfrm rot="205928">
            <a:off x="3719758" y="2434547"/>
            <a:ext cx="5043938" cy="2705245"/>
          </a:xfrm>
          <a:prstGeom prst="rect">
            <a:avLst/>
          </a:prstGeom>
          <a:noFill/>
        </p:spPr>
      </p:pic>
      <p:pic>
        <p:nvPicPr>
          <p:cNvPr id="1030" name="Picture 6" descr="C:\Users\пк\Desktop\цвет форма\Новая папка\синий2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 rot="224792">
            <a:off x="3707921" y="2448520"/>
            <a:ext cx="5065248" cy="2770721"/>
          </a:xfrm>
          <a:prstGeom prst="rect">
            <a:avLst/>
          </a:prstGeom>
          <a:noFill/>
        </p:spPr>
      </p:pic>
      <p:pic>
        <p:nvPicPr>
          <p:cNvPr id="1031" name="Picture 7" descr="C:\Users\пк\Desktop\цвет форма\Новая папка\серый2.pn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10000" contrast="10000"/>
          </a:blip>
          <a:srcRect/>
          <a:stretch>
            <a:fillRect/>
          </a:stretch>
        </p:blipFill>
        <p:spPr bwMode="auto">
          <a:xfrm rot="211181">
            <a:off x="3723839" y="2438962"/>
            <a:ext cx="5068786" cy="277932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E:\картини про школу\tetradi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442034">
            <a:off x="237501" y="-1529"/>
            <a:ext cx="8605173" cy="6863991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/>
        </p:nvGraphicFramePr>
        <p:xfrm>
          <a:off x="3707904" y="1772816"/>
          <a:ext cx="4896544" cy="4800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427984" y="1052736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40C0C"/>
                </a:solidFill>
                <a:latin typeface="Segoe Script" pitchFamily="34" charset="0"/>
              </a:rPr>
              <a:t>Нравится ли вам </a:t>
            </a:r>
          </a:p>
          <a:p>
            <a:r>
              <a:rPr lang="ru-RU" sz="2400" b="1" i="1" dirty="0" smtClean="0">
                <a:solidFill>
                  <a:srgbClr val="C40C0C"/>
                </a:solidFill>
                <a:latin typeface="Segoe Script" pitchFamily="34" charset="0"/>
              </a:rPr>
              <a:t>цвет нашей формы?</a:t>
            </a:r>
            <a:endParaRPr lang="ru-RU" sz="2400" b="1" i="1" dirty="0">
              <a:solidFill>
                <a:srgbClr val="C40C0C"/>
              </a:solidFill>
              <a:latin typeface="Segoe Script" pitchFamily="34" charset="0"/>
            </a:endParaRPr>
          </a:p>
        </p:txBody>
      </p:sp>
      <p:pic>
        <p:nvPicPr>
          <p:cNvPr id="6" name="Picture 2" descr="E:\картини про школу\69490753_05.png"/>
          <p:cNvPicPr>
            <a:picLocks noChangeAspect="1" noChangeArrowheads="1"/>
          </p:cNvPicPr>
          <p:nvPr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 bwMode="auto">
          <a:xfrm flipH="1">
            <a:off x="7812360" y="4869160"/>
            <a:ext cx="792088" cy="145556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артини про школу\tetradi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10000"/>
            </a:blip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28" name="Picture 4" descr="C:\Users\пк\Desktop\16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>
            <a:off x="6876256" y="2795779"/>
            <a:ext cx="2743168" cy="36575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55032">
            <a:off x="4289568" y="1093955"/>
            <a:ext cx="45865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40C0C"/>
                </a:solidFill>
                <a:latin typeface="Segoe Script" pitchFamily="34" charset="0"/>
              </a:rPr>
              <a:t>Красивая форма </a:t>
            </a:r>
          </a:p>
          <a:p>
            <a:r>
              <a:rPr lang="ru-RU" sz="2400" b="1" i="1" dirty="0" smtClean="0">
                <a:solidFill>
                  <a:srgbClr val="C40C0C"/>
                </a:solidFill>
                <a:latin typeface="Segoe Script" pitchFamily="34" charset="0"/>
              </a:rPr>
              <a:t>              прививает вкус</a:t>
            </a:r>
            <a:endParaRPr lang="ru-RU" sz="2400" b="1" i="1" dirty="0">
              <a:solidFill>
                <a:srgbClr val="C40C0C"/>
              </a:solidFill>
              <a:latin typeface="Segoe Scrip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71611">
            <a:off x="4834179" y="2076666"/>
            <a:ext cx="35685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Segoe Script" pitchFamily="34" charset="0"/>
              </a:rPr>
              <a:t>Привитие хороших манер обязательно пойдет на пользу нынешним ученикам</a:t>
            </a:r>
            <a:endParaRPr lang="ru-RU" sz="2400" b="1" i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pic>
        <p:nvPicPr>
          <p:cNvPr id="1027" name="Picture 3" descr="C:\Users\пк\Desktop\15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 rot="279817" flipH="1">
            <a:off x="2780380" y="2685846"/>
            <a:ext cx="2903904" cy="387187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артини про школу\tetradi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10000"/>
            </a:blip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 rot="155032">
            <a:off x="4514297" y="1346299"/>
            <a:ext cx="352807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40C0C"/>
                </a:solidFill>
                <a:latin typeface="Segoe Script" pitchFamily="34" charset="0"/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  <a:latin typeface="Segoe Script" pitchFamily="34" charset="0"/>
              </a:rPr>
              <a:t>Школьная форма  - это символ  нашего детства, и мы только начинаем к ней привыкать.  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Segoe Script" pitchFamily="34" charset="0"/>
              </a:rPr>
              <a:t> </a:t>
            </a:r>
          </a:p>
          <a:p>
            <a:endParaRPr lang="ru-RU" sz="2400" b="1" i="1" dirty="0">
              <a:solidFill>
                <a:srgbClr val="C40C0C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essons_learn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00430" y="1556792"/>
            <a:ext cx="57961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Segoe Script" pitchFamily="34" charset="0"/>
              </a:rPr>
              <a:t>  </a:t>
            </a:r>
            <a:r>
              <a:rPr lang="ru-RU" sz="4400" b="1" i="1" dirty="0" smtClean="0">
                <a:solidFill>
                  <a:srgbClr val="FFFF00"/>
                </a:solidFill>
                <a:latin typeface="Segoe Script" pitchFamily="34" charset="0"/>
              </a:rPr>
              <a:t>Спасибо </a:t>
            </a:r>
          </a:p>
          <a:p>
            <a:r>
              <a:rPr lang="ru-RU" sz="4400" b="1" i="1" dirty="0" smtClean="0">
                <a:solidFill>
                  <a:srgbClr val="FFFF00"/>
                </a:solidFill>
                <a:latin typeface="Segoe Script" pitchFamily="34" charset="0"/>
              </a:rPr>
              <a:t>     за внимание!</a:t>
            </a:r>
            <a:endParaRPr lang="ru-RU" sz="4400" b="1" i="1" dirty="0">
              <a:solidFill>
                <a:srgbClr val="FFFF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картини про школу\tetradi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email">
              <a:lum bright="-10000" contrast="-10000"/>
            </a:blip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644008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55053">
            <a:off x="4538456" y="200173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latin typeface="Segoe Script" pitchFamily="34" charset="0"/>
              </a:rPr>
              <a:t>      </a:t>
            </a:r>
            <a:endParaRPr lang="ru-RU" sz="2000" b="1" i="1" dirty="0">
              <a:latin typeface="Segoe Scrip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53292">
            <a:off x="4306890" y="990252"/>
            <a:ext cx="2547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C40C0C"/>
                </a:solidFill>
                <a:latin typeface="Segoe Script" pitchFamily="34" charset="0"/>
              </a:rPr>
              <a:t>Гипотеза:</a:t>
            </a:r>
            <a:endParaRPr lang="ru-RU" sz="3200" b="1" i="1" dirty="0">
              <a:solidFill>
                <a:srgbClr val="C40C0C"/>
              </a:solidFill>
              <a:latin typeface="Segoe Script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85102">
            <a:off x="4245259" y="1888258"/>
            <a:ext cx="439859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Segoe Script" pitchFamily="34" charset="0"/>
              </a:rPr>
              <a:t>если школьная форма вводится в повседневную жизнь современных детей, значит, для этого существуют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Segoe Script" pitchFamily="34" charset="0"/>
              </a:rPr>
              <a:t> определенные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Segoe Script" pitchFamily="34" charset="0"/>
              </a:rPr>
              <a:t> социальные 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Segoe Script" pitchFamily="34" charset="0"/>
              </a:rPr>
              <a:t>предпосылки.</a:t>
            </a:r>
            <a:r>
              <a:rPr lang="ru-RU" sz="3200" b="1" i="1" dirty="0" smtClean="0">
                <a:solidFill>
                  <a:srgbClr val="7030A0"/>
                </a:solidFill>
                <a:latin typeface="Segoe Script" pitchFamily="34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Segoe Script" pitchFamily="34" charset="0"/>
              </a:rPr>
              <a:t> </a:t>
            </a:r>
            <a:endParaRPr lang="ru-RU" sz="3200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pic>
        <p:nvPicPr>
          <p:cNvPr id="7171" name="Picture 3" descr="E:\картини про школу\69490760_0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2584" y="4653136"/>
            <a:ext cx="938709" cy="155162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картини про школу\tetradi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email">
              <a:lum bright="-10000" contrast="-10000"/>
            </a:blip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 rot="163660">
            <a:off x="4358735" y="1351221"/>
            <a:ext cx="4522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rgbClr val="C40C0C"/>
                </a:solidFill>
                <a:latin typeface="Segoe Script" pitchFamily="34" charset="0"/>
              </a:rPr>
              <a:t>Цель </a:t>
            </a:r>
            <a:r>
              <a:rPr lang="ru-RU" sz="3200" b="1" i="1" dirty="0" smtClean="0">
                <a:solidFill>
                  <a:srgbClr val="C40C0C"/>
                </a:solidFill>
                <a:latin typeface="Segoe Script" pitchFamily="34" charset="0"/>
              </a:rPr>
              <a:t>исследования</a:t>
            </a:r>
            <a:r>
              <a:rPr lang="ru-RU" sz="3200" b="1" i="1" dirty="0">
                <a:solidFill>
                  <a:srgbClr val="C40C0C"/>
                </a:solidFill>
                <a:latin typeface="Segoe Script" pitchFamily="34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 rot="155053">
            <a:off x="4389038" y="199703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74398">
            <a:off x="4226752" y="2174491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7030A0"/>
                </a:solidFill>
                <a:latin typeface="Segoe Script" pitchFamily="34" charset="0"/>
              </a:rPr>
              <a:t>т</a:t>
            </a:r>
            <a:r>
              <a:rPr lang="ru-RU" sz="3200" b="1" i="1" dirty="0" smtClean="0">
                <a:solidFill>
                  <a:srgbClr val="7030A0"/>
                </a:solidFill>
                <a:latin typeface="Segoe Script" pitchFamily="34" charset="0"/>
              </a:rPr>
              <a:t>еоретически </a:t>
            </a:r>
            <a:r>
              <a:rPr lang="ru-RU" sz="3200" b="1" i="1" dirty="0">
                <a:solidFill>
                  <a:srgbClr val="7030A0"/>
                </a:solidFill>
                <a:latin typeface="Segoe Script" pitchFamily="34" charset="0"/>
              </a:rPr>
              <a:t>обосновать необходимость </a:t>
            </a:r>
            <a:r>
              <a:rPr lang="ru-RU" sz="3200" b="1" i="1" dirty="0" smtClean="0">
                <a:solidFill>
                  <a:srgbClr val="7030A0"/>
                </a:solidFill>
                <a:latin typeface="Segoe Script" pitchFamily="34" charset="0"/>
              </a:rPr>
              <a:t>введения </a:t>
            </a:r>
            <a:r>
              <a:rPr lang="ru-RU" sz="3200" b="1" i="1" dirty="0">
                <a:solidFill>
                  <a:srgbClr val="7030A0"/>
                </a:solidFill>
                <a:latin typeface="Segoe Script" pitchFamily="34" charset="0"/>
              </a:rPr>
              <a:t>школьной формы в современном обществе. </a:t>
            </a:r>
          </a:p>
        </p:txBody>
      </p:sp>
      <p:pic>
        <p:nvPicPr>
          <p:cNvPr id="9" name="Picture 4" descr="E:\картини про школу\69490747_0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92748" y="4581128"/>
            <a:ext cx="1334707" cy="177069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картини про школу\tetradi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4" cstate="email">
              <a:lum bright="-10000" contrast="-10000"/>
            </a:blip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 rot="163660">
            <a:off x="4415580" y="1412776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40C0C"/>
                </a:solidFill>
                <a:latin typeface="Segoe Script" pitchFamily="34" charset="0"/>
              </a:rPr>
              <a:t>Задачи исследования</a:t>
            </a:r>
            <a:r>
              <a:rPr lang="ru-RU" sz="2400" b="1" i="1" dirty="0">
                <a:solidFill>
                  <a:srgbClr val="C40C0C"/>
                </a:solidFill>
                <a:latin typeface="Segoe Script" pitchFamily="34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 rot="155053">
            <a:off x="4389038" y="199703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74398">
            <a:off x="4248472" y="26577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smtClean="0">
                <a:solidFill>
                  <a:srgbClr val="7030A0"/>
                </a:solidFill>
                <a:latin typeface="Segoe Script" pitchFamily="34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pic>
        <p:nvPicPr>
          <p:cNvPr id="9" name="Picture 4" descr="E:\картини про школу\69490747_0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12360" y="5085184"/>
            <a:ext cx="939207" cy="124600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 rot="157892">
            <a:off x="4294845" y="1925609"/>
            <a:ext cx="36038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i="1" dirty="0" smtClean="0">
                <a:solidFill>
                  <a:srgbClr val="7030A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изучить историю школьной формы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в России и определить закономерности ее введения;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b="1" i="1" dirty="0" smtClean="0">
              <a:solidFill>
                <a:srgbClr val="7030A0"/>
              </a:solidFill>
              <a:latin typeface="Segoe Script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-изучить материалы, связанные со школьной формой за рубежом;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7030A0"/>
              </a:solidFill>
              <a:latin typeface="Segoe Script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-выявить причины возврата к школьной форме в России;</a:t>
            </a:r>
            <a:endParaRPr lang="ru-RU" b="1" i="1" dirty="0" smtClean="0">
              <a:solidFill>
                <a:srgbClr val="7030A0"/>
              </a:solidFill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06582">
            <a:off x="4272716" y="2015626"/>
            <a:ext cx="34260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b="1" i="1" dirty="0" smtClean="0">
                <a:solidFill>
                  <a:srgbClr val="7030A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изучить мнение специалистов в области моды и составить ряд рекомендаций для сверстников;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7030A0"/>
              </a:solidFill>
              <a:latin typeface="Segoe Script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-проанализировать общественное мнение по данному вопросу;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7030A0"/>
              </a:solidFill>
              <a:latin typeface="Segoe Script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-провести дизайнерские эксперименты и доказать школьникам, что форма- это одно из направлений детской моды.</a:t>
            </a:r>
            <a:endParaRPr lang="ru-RU" b="1" i="1" dirty="0" smtClean="0">
              <a:solidFill>
                <a:srgbClr val="7030A0"/>
              </a:solidFill>
              <a:latin typeface="Segoe Script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картини про школу\tetradi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email">
              <a:lum bright="-10000" contrast="-10000"/>
            </a:blip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 rot="163660">
            <a:off x="6208538" y="1412776"/>
            <a:ext cx="308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Segoe Script" pitchFamily="34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55053">
            <a:off x="4389038" y="199703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pic>
        <p:nvPicPr>
          <p:cNvPr id="9" name="Picture 4" descr="E:\картини про школу\69490747_0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56376" y="5229200"/>
            <a:ext cx="936104" cy="1241888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 rot="202242">
            <a:off x="4276871" y="1297006"/>
            <a:ext cx="462090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40C0C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Объект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C40C0C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40C0C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исследования:</a:t>
            </a:r>
            <a:r>
              <a:rPr lang="ru-RU" sz="2400" b="1" i="1" dirty="0" smtClean="0">
                <a:solidFill>
                  <a:srgbClr val="C40C0C"/>
                </a:solidFill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материалы, связанные с историей школьной формы, </a:t>
            </a:r>
            <a:r>
              <a:rPr lang="ru-RU" sz="2400" b="1" i="1" dirty="0" smtClean="0">
                <a:solidFill>
                  <a:srgbClr val="7030A0"/>
                </a:solidFill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источники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информации общественного мнения по данному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вопросу, </a:t>
            </a:r>
            <a:r>
              <a:rPr lang="ru-RU" sz="2400" b="1" i="1" dirty="0" smtClean="0">
                <a:solidFill>
                  <a:srgbClr val="7030A0"/>
                </a:solidFill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изайнерские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решения, требования современного общества и  его культурные ценности.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картини про школу\tetradi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email">
              <a:lum bright="-10000" contrast="-10000"/>
            </a:blip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 rot="163660">
            <a:off x="6208538" y="1412776"/>
            <a:ext cx="308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Segoe Script" pitchFamily="34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55053">
            <a:off x="4389038" y="199703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pic>
        <p:nvPicPr>
          <p:cNvPr id="9" name="Picture 4" descr="E:\картини про школу\69490747_0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02098" y="5157192"/>
            <a:ext cx="990382" cy="1313896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 rot="202242">
            <a:off x="3815899" y="1129459"/>
            <a:ext cx="5195971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40C0C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Методы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C40C0C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40C0C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исследования: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C40C0C"/>
              </a:solidFill>
              <a:effectLst/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изучение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опрос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э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Script" pitchFamily="34" charset="0"/>
                <a:cs typeface="Times New Roman" pitchFamily="18" charset="0"/>
              </a:rPr>
              <a:t>ксперимент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наблюдение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анализ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статистика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solidFill>
                <a:srgbClr val="C40C0C"/>
              </a:solidFill>
              <a:latin typeface="Segoe Script" pitchFamily="34" charset="0"/>
              <a:cs typeface="Times New Roman" pitchFamily="18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40C0C"/>
              </a:solidFill>
              <a:effectLst/>
              <a:latin typeface="Segoe Script" pitchFamily="34" charset="0"/>
              <a:cs typeface="Times New Roman" pitchFamily="18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артини про школу\tetradi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email">
              <a:lum bright="-10000" contrast="-10000"/>
            </a:blip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27" name="Picture 3" descr="D:\Последний звонок\IMG_11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948671">
            <a:off x="712460" y="1164062"/>
            <a:ext cx="3645908" cy="248590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3" name="Прямоугольник 2"/>
          <p:cNvSpPr/>
          <p:nvPr/>
        </p:nvSpPr>
        <p:spPr>
          <a:xfrm rot="191956">
            <a:off x="4499992" y="1340768"/>
            <a:ext cx="35189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  <a:latin typeface="Segoe Script" pitchFamily="34" charset="0"/>
              </a:rPr>
              <a:t>Что </a:t>
            </a:r>
            <a:r>
              <a:rPr lang="ru-RU" sz="2400" b="1" i="1" dirty="0" smtClean="0">
                <a:solidFill>
                  <a:srgbClr val="7030A0"/>
                </a:solidFill>
                <a:latin typeface="Segoe Script" pitchFamily="34" charset="0"/>
              </a:rPr>
              <a:t>это? Дань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Segoe Script" pitchFamily="34" charset="0"/>
              </a:rPr>
              <a:t>современной моде? </a:t>
            </a:r>
            <a:endParaRPr lang="ru-RU" sz="2400" b="1" i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93202">
            <a:off x="4393376" y="5257899"/>
            <a:ext cx="4046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Segoe Script" pitchFamily="34" charset="0"/>
              </a:rPr>
              <a:t>Это </a:t>
            </a:r>
            <a:r>
              <a:rPr lang="ru-RU" sz="2400" b="1" i="1" dirty="0">
                <a:solidFill>
                  <a:srgbClr val="7030A0"/>
                </a:solidFill>
                <a:latin typeface="Segoe Script" pitchFamily="34" charset="0"/>
              </a:rPr>
              <a:t>символ детства, </a:t>
            </a:r>
            <a:endParaRPr lang="ru-RU" sz="2400" b="1" i="1" dirty="0" smtClean="0">
              <a:solidFill>
                <a:srgbClr val="7030A0"/>
              </a:solidFill>
              <a:latin typeface="Segoe Script" pitchFamily="34" charset="0"/>
            </a:endParaRPr>
          </a:p>
        </p:txBody>
      </p:sp>
      <p:pic>
        <p:nvPicPr>
          <p:cNvPr id="1026" name="Picture 2" descr="D:\Последний звонок\IMG_113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21342">
            <a:off x="4436067" y="2257059"/>
            <a:ext cx="3944996" cy="261659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 rot="208196">
            <a:off x="4376948" y="5724758"/>
            <a:ext cx="3712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Segoe Script" pitchFamily="34" charset="0"/>
              </a:rPr>
              <a:t>красивая традиция</a:t>
            </a:r>
            <a:endParaRPr lang="ru-RU" sz="2400" b="1" i="1" dirty="0">
              <a:solidFill>
                <a:srgbClr val="7030A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артини про школу\tetradi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email">
              <a:lum bright="-10000" contrast="-10000"/>
            </a:blip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 rot="163601">
            <a:off x="4355976" y="1305338"/>
            <a:ext cx="45849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  <a:latin typeface="Segoe Script" pitchFamily="34" charset="0"/>
              </a:rPr>
              <a:t>1834 </a:t>
            </a:r>
            <a:r>
              <a:rPr lang="ru-RU" sz="2400" b="1" i="1" dirty="0" smtClean="0">
                <a:solidFill>
                  <a:srgbClr val="7030A0"/>
                </a:solidFill>
                <a:latin typeface="Segoe Script" pitchFamily="34" charset="0"/>
              </a:rPr>
              <a:t>году введена форма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Segoe Script" pitchFamily="34" charset="0"/>
              </a:rPr>
              <a:t>для мальчиков</a:t>
            </a:r>
            <a:endParaRPr lang="ru-RU" sz="2400" b="1" i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47635">
            <a:off x="5076056" y="5459561"/>
            <a:ext cx="25523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Segoe Script" pitchFamily="34" charset="0"/>
              </a:rPr>
              <a:t>Для девочек –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Segoe Script" pitchFamily="34" charset="0"/>
              </a:rPr>
              <a:t>в 1896 году </a:t>
            </a:r>
            <a:endParaRPr lang="ru-RU" sz="2400" b="1" i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pic>
        <p:nvPicPr>
          <p:cNvPr id="8194" name="Picture 2" descr="1(2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635246">
            <a:off x="2093173" y="658316"/>
            <a:ext cx="2354344" cy="3700671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195" name="Picture 3" descr="sap_gimn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6914">
            <a:off x="4635693" y="2564904"/>
            <a:ext cx="3536707" cy="254937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285728"/>
            <a:ext cx="24625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У мальчиков форма менялась:</a:t>
            </a:r>
            <a:endParaRPr lang="ru-RU" b="1" i="1" dirty="0">
              <a:solidFill>
                <a:srgbClr val="7030A0"/>
              </a:solidFill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196752"/>
            <a:ext cx="138371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1855</a:t>
            </a:r>
            <a:endParaRPr lang="ru-RU" sz="3200" b="1" dirty="0">
              <a:solidFill>
                <a:srgbClr val="7030A0"/>
              </a:solidFill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2060848"/>
            <a:ext cx="138371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1868</a:t>
            </a:r>
            <a:endParaRPr lang="ru-RU" sz="3200" b="1" dirty="0">
              <a:solidFill>
                <a:srgbClr val="7030A0"/>
              </a:solidFill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2852936"/>
            <a:ext cx="138371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1896</a:t>
            </a:r>
            <a:endParaRPr lang="ru-RU" sz="3200" b="1" dirty="0">
              <a:solidFill>
                <a:srgbClr val="7030A0"/>
              </a:solidFill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3645024"/>
            <a:ext cx="138371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1913</a:t>
            </a:r>
            <a:endParaRPr lang="ru-RU" sz="3200" b="1" dirty="0">
              <a:solidFill>
                <a:srgbClr val="7030A0"/>
              </a:solidFill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4437112"/>
            <a:ext cx="138371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1962</a:t>
            </a:r>
            <a:endParaRPr lang="ru-RU" sz="3200" b="1" dirty="0">
              <a:solidFill>
                <a:srgbClr val="7030A0"/>
              </a:solidFill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5229200"/>
            <a:ext cx="138371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1973</a:t>
            </a:r>
            <a:endParaRPr lang="ru-RU" sz="3200" b="1" dirty="0">
              <a:solidFill>
                <a:srgbClr val="7030A0"/>
              </a:solidFill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6021288"/>
            <a:ext cx="138371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1980</a:t>
            </a:r>
            <a:endParaRPr lang="ru-RU" sz="3200" b="1" dirty="0">
              <a:solidFill>
                <a:srgbClr val="7030A0"/>
              </a:solidFill>
              <a:latin typeface="Segoe Scrip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536</Words>
  <Application>Microsoft Office PowerPoint</Application>
  <PresentationFormat>Экран (4:3)</PresentationFormat>
  <Paragraphs>126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point</dc:creator>
  <cp:lastModifiedBy>point</cp:lastModifiedBy>
  <cp:revision>240</cp:revision>
  <dcterms:created xsi:type="dcterms:W3CDTF">2013-12-02T08:20:30Z</dcterms:created>
  <dcterms:modified xsi:type="dcterms:W3CDTF">2015-02-22T16:29:12Z</dcterms:modified>
</cp:coreProperties>
</file>