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47C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EA5A2-BBF9-4A66-989E-CF48C419AA13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0C845-B93B-4BDC-B976-D602FCB82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65F42-D72A-410B-BC2E-CEC74F4D6691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CEAB-C2CA-438D-851A-014529288B13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18373-C25E-4AA6-821C-EF9F6030CDE8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B0EB-1BEA-485C-B52A-D3C48E91F771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2598-3178-4DC0-9039-E21119C9BF3E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7DCB-211E-4E93-BEE0-AA5F63E9B1DB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AB82-A15F-4D8A-A80C-13C6D3589588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B346-EFF0-48E4-B907-FEA094CF3C23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0E80-81AA-4B22-8A26-1E087E50BE10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AD2A2-D093-47F5-96EE-3E9975B57E2E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6304-800D-4DDF-AEAB-73D5018C23D6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43D4-D57D-41A5-8B0C-53F5083188AD}" type="datetime1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365A-88D2-424C-9AB6-DDA2E80F5C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736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Интерактивные задания по теме «Химические свойства оксидов»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3429000"/>
            <a:ext cx="4543412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Автор: Миронюк Ирина Владимировна, учитель МОУ «Средняя школа 2»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г. Балаково Саратовской области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868" y="385762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321468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185736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0496" y="257174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</a:rPr>
              <a:t>Д А 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9. Оксид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кальция взаимодействует с каждым из трёх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веществ: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905648"/>
            <a:ext cx="757242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Кислород, вода, серная кислота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571744"/>
            <a:ext cx="757242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2) Соляная кислота, углекислый газ, вода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214686"/>
            <a:ext cx="757242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3) Оксид магния, оксид серы (</a:t>
            </a:r>
            <a:r>
              <a:rPr lang="en-US" sz="2800" b="1" dirty="0" smtClean="0">
                <a:solidFill>
                  <a:schemeClr val="tx1"/>
                </a:solidFill>
              </a:rPr>
              <a:t>IV</a:t>
            </a:r>
            <a:r>
              <a:rPr lang="ru-RU" sz="2800" b="1" dirty="0" smtClean="0">
                <a:solidFill>
                  <a:schemeClr val="tx1"/>
                </a:solidFill>
              </a:rPr>
              <a:t>), аммиак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857628"/>
            <a:ext cx="757242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4) Железо, азотная кислота, оксид фосфора (</a:t>
            </a:r>
            <a:r>
              <a:rPr lang="en-US" sz="2800" b="1" dirty="0" smtClean="0">
                <a:solidFill>
                  <a:schemeClr val="tx1"/>
                </a:solidFill>
              </a:rPr>
              <a:t>V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4572008"/>
            <a:ext cx="3929058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CaO+2HCl=CaCl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  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CaO+CO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=CaCO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↓     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CaO+H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O=Ca(OH)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143372" y="385762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321468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Д А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257174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192880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 Окислительные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оксид серы (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проявляет в реакции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1928802"/>
            <a:ext cx="471490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</a:t>
            </a:r>
            <a:r>
              <a:rPr lang="en-US" sz="2800" b="1" dirty="0" smtClean="0">
                <a:solidFill>
                  <a:schemeClr val="tx1"/>
                </a:solidFill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+NaOH=NaHSO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2571744"/>
            <a:ext cx="471490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2) 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+Br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+2H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O=H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+2HBr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3214686"/>
            <a:ext cx="471490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3) 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+2H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S=3S+2H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3857628"/>
            <a:ext cx="471490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4) 2SO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=2SO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6215074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6512" y="3181649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86512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15074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321468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4343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 Установите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соответствие между реагирующими веществами и продуктами их взаимодействия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50017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Реагирующие вещества     </a:t>
            </a:r>
            <a:r>
              <a:rPr lang="en-US" sz="2400" b="1" dirty="0" smtClean="0"/>
              <a:t>              </a:t>
            </a:r>
            <a:r>
              <a:rPr lang="ru-RU" sz="2400" b="1" dirty="0" smtClean="0"/>
              <a:t>Продукты взаимодействия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143116"/>
            <a:ext cx="32147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</a:t>
            </a:r>
            <a:r>
              <a:rPr lang="en-US" sz="2400" b="1" dirty="0" smtClean="0"/>
              <a:t>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r>
              <a:rPr lang="ru-RU" sz="2400" b="1" baseline="-25000" dirty="0" smtClean="0"/>
              <a:t>3</a:t>
            </a:r>
            <a:r>
              <a:rPr lang="en-US" sz="2400" b="1" dirty="0" smtClean="0"/>
              <a:t> +H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O→</a:t>
            </a:r>
          </a:p>
          <a:p>
            <a:r>
              <a:rPr lang="ru-RU" sz="2400" b="1" dirty="0" smtClean="0"/>
              <a:t>Б) </a:t>
            </a:r>
            <a:r>
              <a:rPr lang="en-US" sz="2400" b="1" dirty="0" smtClean="0"/>
              <a:t>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r>
              <a:rPr lang="en-US" sz="2400" b="1" baseline="-25000" dirty="0" smtClean="0"/>
              <a:t>5</a:t>
            </a:r>
            <a:r>
              <a:rPr lang="ru-RU" sz="2400" b="1" baseline="-25000" dirty="0" smtClean="0"/>
              <a:t> </a:t>
            </a:r>
            <a:r>
              <a:rPr lang="ru-RU" sz="2400" b="1" dirty="0" smtClean="0"/>
              <a:t> +</a:t>
            </a:r>
            <a:r>
              <a:rPr lang="en-US" sz="2400" b="1" dirty="0" smtClean="0"/>
              <a:t>H</a:t>
            </a:r>
            <a:r>
              <a:rPr lang="en-US" sz="2400" b="1" baseline="-25000" dirty="0" smtClean="0"/>
              <a:t>2 </a:t>
            </a:r>
            <a:r>
              <a:rPr lang="en-US" sz="2400" b="1" dirty="0" smtClean="0"/>
              <a:t>O→</a:t>
            </a:r>
          </a:p>
          <a:p>
            <a:r>
              <a:rPr lang="ru-RU" sz="2400" b="1" dirty="0" smtClean="0"/>
              <a:t>В) </a:t>
            </a:r>
            <a:r>
              <a:rPr lang="en-US" sz="2400" b="1" dirty="0" smtClean="0"/>
              <a:t>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r>
              <a:rPr lang="en-US" sz="2400" b="1" baseline="-25000" dirty="0" smtClean="0"/>
              <a:t>5</a:t>
            </a:r>
            <a:r>
              <a:rPr lang="ru-RU" sz="2400" b="1" baseline="-25000" dirty="0" smtClean="0"/>
              <a:t> </a:t>
            </a:r>
            <a:r>
              <a:rPr lang="ru-RU" sz="2400" b="1" dirty="0" smtClean="0"/>
              <a:t> +</a:t>
            </a:r>
            <a:r>
              <a:rPr lang="en-US" sz="2400" b="1" dirty="0" err="1" smtClean="0"/>
              <a:t>MgO</a:t>
            </a:r>
            <a:r>
              <a:rPr lang="en-US" sz="2400" b="1" dirty="0" smtClean="0"/>
              <a:t>→</a:t>
            </a:r>
          </a:p>
          <a:p>
            <a:r>
              <a:rPr lang="ru-RU" sz="2400" b="1" dirty="0" smtClean="0"/>
              <a:t>Г)</a:t>
            </a:r>
            <a:r>
              <a:rPr lang="en-US" sz="2400" b="1" dirty="0" smtClean="0"/>
              <a:t> P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r>
              <a:rPr lang="en-US" sz="2400" b="1" baseline="-25000" dirty="0" smtClean="0"/>
              <a:t>5 </a:t>
            </a:r>
            <a:r>
              <a:rPr lang="en-US" sz="2400" b="1" dirty="0" smtClean="0"/>
              <a:t> +Mg(OH)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→</a:t>
            </a:r>
            <a:endParaRPr lang="ru-RU" sz="24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2214554"/>
            <a:ext cx="1285884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PO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2681583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3181649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PO</a:t>
            </a:r>
            <a:r>
              <a:rPr lang="en-US" sz="2400" b="1" baseline="-25000" dirty="0" smtClean="0"/>
              <a:t>4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1455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Mg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(PO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15140" y="3214686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Mg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(PO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</a:t>
            </a:r>
            <a:endParaRPr lang="ru-RU" sz="2400" b="1" dirty="0" smtClean="0"/>
          </a:p>
          <a:p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2714620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Mg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(PO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)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 +H</a:t>
            </a:r>
            <a:r>
              <a:rPr lang="en-US" sz="2400" b="1" baseline="-25000" dirty="0" smtClean="0"/>
              <a:t>2</a:t>
            </a:r>
            <a:endParaRPr lang="ru-RU" sz="2400" b="1" dirty="0" smtClean="0"/>
          </a:p>
          <a:p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072066" y="2681583"/>
            <a:ext cx="1285884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H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PO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3438" y="2181517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6512" y="2181517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6512" y="2681583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3438" y="3181649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2910" y="4286256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           Г</a:t>
            </a:r>
            <a:endParaRPr lang="ru-RU" sz="2400" b="1" dirty="0"/>
          </a:p>
        </p:txBody>
      </p:sp>
      <p:sp>
        <p:nvSpPr>
          <p:cNvPr id="48" name="Нижний колонтитул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назад 49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3658 0.296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1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1375 0.223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08872 0.3689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1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6 L 0.13958 0.2231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11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0" grpId="0" animBg="1"/>
      <p:bldP spid="8" grpId="0" animBg="1"/>
      <p:bldP spid="22" grpId="0" animBg="1"/>
      <p:bldP spid="26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6000760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28992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72198" y="4143380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6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57554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5786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48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00760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Д 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 Установите 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соответствие между названиями оксидов и перечнем веществ, с которыми они могут взаимодействавать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1785926"/>
            <a:ext cx="32147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Оксид кремния (</a:t>
            </a:r>
            <a:r>
              <a:rPr lang="en-US" sz="2400" b="1" dirty="0" smtClean="0"/>
              <a:t>IV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r>
              <a:rPr lang="ru-RU" sz="2400" b="1" dirty="0" smtClean="0"/>
              <a:t>Б) Оксид азота (</a:t>
            </a:r>
            <a:r>
              <a:rPr lang="en-US" sz="2400" b="1" dirty="0" smtClean="0"/>
              <a:t>IV</a:t>
            </a:r>
            <a:r>
              <a:rPr lang="ru-RU" sz="2400" b="1" dirty="0" smtClean="0"/>
              <a:t>)</a:t>
            </a:r>
            <a:endParaRPr lang="en-US" sz="2400" b="1" dirty="0" smtClean="0"/>
          </a:p>
          <a:p>
            <a:r>
              <a:rPr lang="ru-RU" sz="2400" b="1" dirty="0" smtClean="0"/>
              <a:t>В) Оксид  бария</a:t>
            </a:r>
            <a:endParaRPr lang="en-US" sz="2400" b="1" dirty="0" smtClean="0"/>
          </a:p>
          <a:p>
            <a:r>
              <a:rPr lang="ru-RU" sz="2400" b="1" dirty="0" smtClean="0"/>
              <a:t>Г)</a:t>
            </a:r>
            <a:r>
              <a:rPr lang="en-US" sz="2400" b="1" dirty="0" smtClean="0"/>
              <a:t> </a:t>
            </a:r>
            <a:r>
              <a:rPr lang="ru-RU" sz="2400" b="1" dirty="0" smtClean="0"/>
              <a:t>Оксид железа (</a:t>
            </a:r>
            <a:r>
              <a:rPr lang="en-US" sz="2400" b="1" dirty="0" smtClean="0"/>
              <a:t>III</a:t>
            </a:r>
            <a:r>
              <a:rPr lang="ru-RU" sz="2400" b="1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643314"/>
            <a:ext cx="2071702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Al, HNO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, CO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3643314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C,KOH,CaCO</a:t>
            </a:r>
            <a:r>
              <a:rPr lang="en-US" sz="2400" b="1" baseline="-25000" dirty="0" smtClean="0"/>
              <a:t>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20" y="3643314"/>
            <a:ext cx="1928826" cy="47380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FeO,CO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,H</a:t>
            </a:r>
            <a:r>
              <a:rPr lang="en-US" sz="2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</a:rPr>
              <a:t>O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3643314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4143380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8992" y="4143380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5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72198" y="3643314"/>
            <a:ext cx="500066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348" y="5072074"/>
            <a:ext cx="800105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                            Б                            В                            Г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14414" y="414338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NaOH,H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O,CaO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57620" y="414338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O,SO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,H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PO</a:t>
            </a:r>
            <a:r>
              <a:rPr lang="en-US" sz="2400" b="1" baseline="-25000" dirty="0" smtClean="0"/>
              <a:t>4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00826" y="414338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O,HNO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,Ca(OH)</a:t>
            </a:r>
            <a:r>
              <a:rPr lang="en-US" sz="2400" b="1" baseline="-25000" dirty="0" smtClean="0"/>
              <a:t>2</a:t>
            </a:r>
            <a:endParaRPr lang="ru-RU" sz="2400" b="1" dirty="0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74914 0.26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13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51424 0.2606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13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0.29931 0.18889 " pathEditMode="relative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22829 0.18889 " pathEditMode="relative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0" grpId="0" animBg="1"/>
      <p:bldP spid="8" grpId="0" animBg="1"/>
      <p:bldP spid="22" grpId="0" animBg="1"/>
      <p:bldP spid="26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786182" y="364331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6182" y="300037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235743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Д 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171448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3643314"/>
            <a:ext cx="407196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4) </a:t>
            </a:r>
            <a:r>
              <a:rPr lang="ru-RU" sz="2800" b="1" dirty="0" err="1" smtClean="0">
                <a:solidFill>
                  <a:schemeClr val="tx1"/>
                </a:solidFill>
              </a:rPr>
              <a:t>Хлороводородом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3000372"/>
            <a:ext cx="407196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3) Серной кислотой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2357430"/>
            <a:ext cx="407196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2) Оксидом углерода (</a:t>
            </a:r>
            <a:r>
              <a:rPr lang="en-US" sz="2800" b="1" dirty="0" smtClean="0">
                <a:solidFill>
                  <a:schemeClr val="tx1"/>
                </a:solidFill>
              </a:rPr>
              <a:t>II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1714488"/>
            <a:ext cx="407196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Гидроксидом натрия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 Оксид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железа (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проявляет окислительные свойства при взаимодействии с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20" name="Управляющая кнопка: домой 19">
            <a:hlinkClick r:id="" action="ppaction://hlinkshowjump?jump=firstslide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Hom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8072462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Используемая литература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85852" y="1571612"/>
            <a:ext cx="6500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/>
              <a:t>Единый государственный экзамен 2010. Химия. Универсальные материалы для подготовки учащихся/ ФИПИ. -М.: Интеллект-Центр, </a:t>
            </a:r>
            <a:r>
              <a:rPr lang="ru-RU" dirty="0" smtClean="0"/>
              <a:t>2013.-</a:t>
            </a:r>
            <a:r>
              <a:rPr lang="ru-RU" dirty="0" smtClean="0"/>
              <a:t>288 с.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Самое полное издание типовых вариантов заданий ЕГЭ: </a:t>
            </a:r>
            <a:r>
              <a:rPr lang="ru-RU" dirty="0" smtClean="0"/>
              <a:t>2013: </a:t>
            </a:r>
            <a:r>
              <a:rPr lang="ru-RU" dirty="0" smtClean="0"/>
              <a:t>Химия/авт.-сост. А. А. Каверина, Д. Ю. </a:t>
            </a:r>
            <a:r>
              <a:rPr lang="ru-RU" dirty="0" err="1" smtClean="0"/>
              <a:t>Добротин</a:t>
            </a:r>
            <a:r>
              <a:rPr lang="ru-RU" dirty="0" smtClean="0"/>
              <a:t>, А. С. </a:t>
            </a:r>
            <a:r>
              <a:rPr lang="ru-RU" dirty="0" err="1" smtClean="0"/>
              <a:t>Корощенко</a:t>
            </a:r>
            <a:r>
              <a:rPr lang="ru-RU" dirty="0" smtClean="0"/>
              <a:t>, М. Г. </a:t>
            </a:r>
            <a:r>
              <a:rPr lang="ru-RU" dirty="0" err="1" smtClean="0"/>
              <a:t>Снастина</a:t>
            </a:r>
            <a:r>
              <a:rPr lang="ru-RU" dirty="0" smtClean="0"/>
              <a:t>.- М.: АСТ: </a:t>
            </a:r>
            <a:r>
              <a:rPr lang="ru-RU" dirty="0" err="1" smtClean="0"/>
              <a:t>Астель</a:t>
            </a:r>
            <a:r>
              <a:rPr lang="ru-RU" dirty="0" smtClean="0"/>
              <a:t>, 2011. -186, </a:t>
            </a:r>
            <a:r>
              <a:rPr lang="en-US" dirty="0" smtClean="0"/>
              <a:t>[6] c/- (</a:t>
            </a:r>
            <a:r>
              <a:rPr lang="ru-RU" dirty="0" smtClean="0"/>
              <a:t>Федеральный институт педагогических измерений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714744" y="235743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ВЕРНО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3174" y="2357430"/>
            <a:ext cx="3786214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1) </a:t>
            </a:r>
            <a:r>
              <a:rPr lang="en-US" sz="3200" b="1" dirty="0" smtClean="0">
                <a:solidFill>
                  <a:schemeClr val="tx1"/>
                </a:solidFill>
              </a:rPr>
              <a:t>CO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, Mn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7</a:t>
            </a:r>
            <a:r>
              <a:rPr lang="en-US" sz="3200" b="1" dirty="0" smtClean="0">
                <a:solidFill>
                  <a:schemeClr val="tx1"/>
                </a:solidFill>
              </a:rPr>
              <a:t>,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9058" y="45598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9058" y="39290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29058" y="321468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Только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кислотные оксиды расположены в ряду: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43174" y="3071810"/>
            <a:ext cx="3786214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</a:rPr>
              <a:t>2) </a:t>
            </a:r>
            <a:r>
              <a:rPr lang="en-US" sz="3200" b="1" dirty="0" err="1" smtClean="0">
                <a:solidFill>
                  <a:schemeClr val="tx1"/>
                </a:solidFill>
              </a:rPr>
              <a:t>CrO</a:t>
            </a:r>
            <a:r>
              <a:rPr lang="en-US" sz="3200" b="1" dirty="0" smtClean="0">
                <a:solidFill>
                  <a:schemeClr val="tx1"/>
                </a:solidFill>
              </a:rPr>
              <a:t>,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CaO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4" y="3786190"/>
            <a:ext cx="3786214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chemeClr val="tx1"/>
                </a:solidFill>
              </a:rPr>
              <a:t>3) </a:t>
            </a:r>
            <a:r>
              <a:rPr lang="en-US" sz="3200" b="1" dirty="0" smtClean="0">
                <a:solidFill>
                  <a:schemeClr val="tx1"/>
                </a:solidFill>
              </a:rPr>
              <a:t>Na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O, SiO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 , Cr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           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4487299"/>
            <a:ext cx="3786214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tx1"/>
                </a:solidFill>
              </a:rPr>
              <a:t>4) </a:t>
            </a:r>
            <a:r>
              <a:rPr lang="en-US" sz="3200" b="1" dirty="0" err="1" smtClean="0">
                <a:solidFill>
                  <a:schemeClr val="tx1"/>
                </a:solidFill>
              </a:rPr>
              <a:t>CuO</a:t>
            </a:r>
            <a:r>
              <a:rPr lang="en-US" sz="3200" b="1" dirty="0" smtClean="0">
                <a:solidFill>
                  <a:schemeClr val="tx1"/>
                </a:solidFill>
              </a:rPr>
              <a:t>, Al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FeO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3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7256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К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амфотерным оксидам относится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421481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ВЕРНО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364331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29289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НЕВЕРНО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3558605"/>
            <a:ext cx="1857388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chemeClr val="tx1"/>
                </a:solidFill>
              </a:rPr>
              <a:t>3) CrO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3306" y="2143116"/>
            <a:ext cx="1857388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1)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2857496"/>
            <a:ext cx="1857388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2) CO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4272985"/>
            <a:ext cx="1857388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4) Cr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43306" y="464344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400050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ДА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335756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271462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4643446"/>
            <a:ext cx="478634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4) Оба утверждения неверны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4000504"/>
            <a:ext cx="478634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3) Верны оба утверждения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3357562"/>
            <a:ext cx="478634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2) Верно только Б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2714620"/>
            <a:ext cx="478634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Верно только 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Верны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 следующие утверждения об основных оксидах?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71612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А. Основным оксидам соответствуют основания.</a:t>
            </a:r>
          </a:p>
          <a:p>
            <a:pPr algn="ctr"/>
            <a:r>
              <a:rPr lang="ru-RU" sz="2800" b="1" dirty="0" smtClean="0"/>
              <a:t>Б. Основные оксиды образуют только металлы.</a:t>
            </a:r>
            <a:endParaRPr lang="ru-RU" sz="2800" b="1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Среди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перечисленных оксидов определите основные, кислотные и амфотерные: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643050"/>
          <a:ext cx="8358246" cy="326828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85884"/>
                <a:gridCol w="714380"/>
                <a:gridCol w="642942"/>
                <a:gridCol w="714380"/>
                <a:gridCol w="714380"/>
                <a:gridCol w="755003"/>
                <a:gridCol w="745195"/>
                <a:gridCol w="714380"/>
                <a:gridCol w="714380"/>
                <a:gridCol w="687457"/>
                <a:gridCol w="669865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Оксиды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CuO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6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Амфо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терные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5009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Основные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Кислотные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57356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43900" y="1857364"/>
            <a:ext cx="642942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CrO</a:t>
            </a:r>
            <a:r>
              <a:rPr lang="en-US" sz="1600" b="1" baseline="-25000" dirty="0" smtClean="0"/>
              <a:t>3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1876000"/>
            <a:ext cx="642942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CaO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1928802"/>
            <a:ext cx="642942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ZnO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00958" y="1857364"/>
            <a:ext cx="571504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CrO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1467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0029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21533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50095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16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43636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5781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64343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2905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21467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500298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57356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857356" y="2714620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143636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78657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0095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21533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21533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0095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16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143636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5781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4343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929058" y="3500438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50029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21467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92905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64343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357818" y="4286256"/>
            <a:ext cx="500066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ru-RU" sz="2000" b="1" dirty="0"/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Нижний колонтитул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51" name="Управляющая кнопка: назад 50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00496" y="257174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9058" y="385762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450057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328612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 А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285728"/>
            <a:ext cx="8929718" cy="143985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В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перечне веществ: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BaO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В)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</a:t>
            </a:r>
            <a:r>
              <a:rPr lang="en-US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Г)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CaO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Д)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</a:t>
            </a:r>
            <a:r>
              <a:rPr lang="en-US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E) CO</a:t>
            </a:r>
            <a:r>
              <a:rPr lang="en-US" sz="32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928802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 основным оксидам относятся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2571744"/>
            <a:ext cx="150019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АВЕ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3214686"/>
            <a:ext cx="150019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2) АБГ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3857628"/>
            <a:ext cx="150019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3) БГД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4500570"/>
            <a:ext cx="1500198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4) ВДЕ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зад 15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143240" y="4071942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 Е Т </a:t>
            </a:r>
            <a:endParaRPr lang="ru-RU" sz="2000" b="1" dirty="0">
              <a:ln w="19050">
                <a:noFill/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4071942"/>
            <a:ext cx="69294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4) Фосфорной кислотой и водородом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3500438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 Е Т </a:t>
            </a:r>
            <a:endParaRPr lang="ru-RU" sz="2000" b="1" dirty="0">
              <a:ln w="19050">
                <a:noFill/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3429000"/>
            <a:ext cx="69294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3) </a:t>
            </a:r>
            <a:r>
              <a:rPr lang="ru-RU" sz="2800" b="1" dirty="0" smtClean="0">
                <a:solidFill>
                  <a:schemeClr val="tx1"/>
                </a:solidFill>
              </a:rPr>
              <a:t>Сульфатом калия и гидроксидом калия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1802" y="2857496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0">
                  <a:noFill/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 Е Т </a:t>
            </a:r>
            <a:endParaRPr lang="ru-RU" sz="2000" b="1" dirty="0">
              <a:ln w="19050">
                <a:noFill/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786058"/>
            <a:ext cx="69294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2) Кислородом и оксидом серы (</a:t>
            </a:r>
            <a:r>
              <a:rPr lang="en-US" sz="2800" b="1" dirty="0" smtClean="0">
                <a:solidFill>
                  <a:schemeClr val="tx1"/>
                </a:solidFill>
              </a:rPr>
              <a:t>IV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2214554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9050">
                  <a:noFill/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ДА</a:t>
            </a:r>
            <a:endParaRPr lang="ru-RU" sz="2000" b="1" dirty="0">
              <a:ln w="19050">
                <a:noFill/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143116"/>
            <a:ext cx="69294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Водой и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гидроксидом натрия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Оксид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углерода (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IV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реагирует с каждым из двух веществ: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000636"/>
            <a:ext cx="835824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+H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O↔H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      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+2NaOH=Na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+H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14744" y="200024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264318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328612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Д 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392906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 Е 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 Между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собой взаимодействуют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1977086"/>
            <a:ext cx="33575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1) SiO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 и</a:t>
            </a:r>
            <a:r>
              <a:rPr lang="en-US" sz="2800" b="1" dirty="0" smtClean="0">
                <a:solidFill>
                  <a:schemeClr val="tx1"/>
                </a:solidFill>
              </a:rPr>
              <a:t>   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2620028"/>
            <a:ext cx="33575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2) CO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 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и   </a:t>
            </a:r>
            <a:r>
              <a:rPr lang="en-US" sz="2800" b="1" dirty="0" smtClean="0">
                <a:solidFill>
                  <a:schemeClr val="tx1"/>
                </a:solidFill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SO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3262970"/>
            <a:ext cx="33575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3) CO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 и </a:t>
            </a:r>
            <a:r>
              <a:rPr lang="en-US" sz="2800" b="1" dirty="0" smtClean="0">
                <a:solidFill>
                  <a:schemeClr val="tx1"/>
                </a:solidFill>
              </a:rPr>
              <a:t> Ca(OH)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3905912"/>
            <a:ext cx="335758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4) Na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    </a:t>
            </a:r>
            <a:r>
              <a:rPr lang="ru-RU" sz="2800" b="1" dirty="0" smtClean="0">
                <a:solidFill>
                  <a:schemeClr val="tx1"/>
                </a:solidFill>
              </a:rPr>
              <a:t>и</a:t>
            </a:r>
            <a:r>
              <a:rPr lang="en-US" sz="2800" b="1" dirty="0" smtClean="0">
                <a:solidFill>
                  <a:schemeClr val="tx1"/>
                </a:solidFill>
              </a:rPr>
              <a:t>  Ca(OH)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4786322"/>
            <a:ext cx="550072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+Ca(OH)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=CaCO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↓</a:t>
            </a:r>
            <a:r>
              <a:rPr lang="ru-RU" sz="2800" b="1" dirty="0" smtClean="0">
                <a:solidFill>
                  <a:schemeClr val="tx1"/>
                </a:solidFill>
              </a:rPr>
              <a:t>+</a:t>
            </a:r>
            <a:r>
              <a:rPr lang="en-US" sz="2800" b="1" dirty="0" smtClean="0">
                <a:solidFill>
                  <a:schemeClr val="tx1"/>
                </a:solidFill>
              </a:rPr>
              <a:t>H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00496" y="292893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357187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Д А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905780"/>
            <a:ext cx="621510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2) Кислород и оксид магния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3548722"/>
            <a:ext cx="621510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3) Оксид кальция и гидроксид натрия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496" y="228599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421481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 Е 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 Оксид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серы (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взаимодействует с каждым из двух веществ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2262838"/>
            <a:ext cx="621510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 Вода и соляная кислота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4191664"/>
            <a:ext cx="6215106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4) Вода и медь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5143512"/>
            <a:ext cx="8429684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+CaO=CaSO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         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+2NaOH=Na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SO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+H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Дистанционная подготовка к ЕГЭ-2014</a:t>
            </a:r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ForwardNex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8143900" y="6429396"/>
            <a:ext cx="500066" cy="428604"/>
          </a:xfrm>
          <a:prstGeom prst="actionButtonBackPreviou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rgbClr val="B8CE88"/>
      </a:lt1>
      <a:dk2>
        <a:srgbClr val="1F497D"/>
      </a:dk2>
      <a:lt2>
        <a:srgbClr val="EEECE1"/>
      </a:lt2>
      <a:accent1>
        <a:srgbClr val="4F81BD"/>
      </a:accent1>
      <a:accent2>
        <a:srgbClr val="D8563C"/>
      </a:accent2>
      <a:accent3>
        <a:srgbClr val="9BBB59"/>
      </a:accent3>
      <a:accent4>
        <a:srgbClr val="78923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815</Words>
  <Application>Microsoft Office PowerPoint</Application>
  <PresentationFormat>Экран (4:3)</PresentationFormat>
  <Paragraphs>218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Интерактивные задания по теме «Химические свойства оксидов»</vt:lpstr>
      <vt:lpstr>1. Только кислотные оксиды расположены в ряду:</vt:lpstr>
      <vt:lpstr>2. К амфотерным оксидам относится</vt:lpstr>
      <vt:lpstr>3. Верны ли следующие утверждения об основных оксидах?</vt:lpstr>
      <vt:lpstr>4. Среди перечисленных оксидов определите основные, кислотные и амфотерные:</vt:lpstr>
      <vt:lpstr>  5. В перечне веществ:   А) BaO     Б) Na2O     В) P2O5      Г) CaO     Д) SO3    E) CO2     </vt:lpstr>
      <vt:lpstr>6. Оксид углерода (IV) реагирует с каждым из двух веществ:</vt:lpstr>
      <vt:lpstr>7. Между собой взаимодействуют</vt:lpstr>
      <vt:lpstr>8. Оксид серы (VI) взаимодействует с каждым из двух веществ</vt:lpstr>
      <vt:lpstr>9. Оксид кальция взаимодействует с каждым из трёх веществ:</vt:lpstr>
      <vt:lpstr>10. Окислительные свойства оксид серы (IV) проявляет в реакции</vt:lpstr>
      <vt:lpstr>11. Установите соответствие между реагирующими веществами и продуктами их взаимодействия</vt:lpstr>
      <vt:lpstr>12. Установите соответствие между названиями оксидов и перечнем веществ, с которыми они могут взаимодействавать</vt:lpstr>
      <vt:lpstr>13. Оксид железа (III) проявляет окислительные свойства при взаимодействии с</vt:lpstr>
      <vt:lpstr>Используемая 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задания по теме «Химические свойства оксидов»</dc:title>
  <dc:creator>User</dc:creator>
  <cp:lastModifiedBy>User</cp:lastModifiedBy>
  <cp:revision>63</cp:revision>
  <dcterms:created xsi:type="dcterms:W3CDTF">2012-01-04T09:36:08Z</dcterms:created>
  <dcterms:modified xsi:type="dcterms:W3CDTF">2013-11-01T08:25:02Z</dcterms:modified>
</cp:coreProperties>
</file>