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58" r:id="rId4"/>
    <p:sldId id="260" r:id="rId5"/>
    <p:sldId id="263" r:id="rId6"/>
    <p:sldId id="300" r:id="rId7"/>
    <p:sldId id="301" r:id="rId8"/>
    <p:sldId id="261" r:id="rId9"/>
    <p:sldId id="262" r:id="rId10"/>
    <p:sldId id="264" r:id="rId11"/>
    <p:sldId id="267" r:id="rId12"/>
    <p:sldId id="271" r:id="rId13"/>
    <p:sldId id="270" r:id="rId14"/>
    <p:sldId id="274" r:id="rId15"/>
    <p:sldId id="287" r:id="rId16"/>
    <p:sldId id="298" r:id="rId17"/>
    <p:sldId id="297" r:id="rId18"/>
    <p:sldId id="284" r:id="rId19"/>
    <p:sldId id="283" r:id="rId20"/>
    <p:sldId id="303" r:id="rId21"/>
    <p:sldId id="306" r:id="rId22"/>
    <p:sldId id="307" r:id="rId23"/>
    <p:sldId id="30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5" autoAdjust="0"/>
    <p:restoredTop sz="94660"/>
  </p:normalViewPr>
  <p:slideViewPr>
    <p:cSldViewPr>
      <p:cViewPr>
        <p:scale>
          <a:sx n="50" d="100"/>
          <a:sy n="50" d="100"/>
        </p:scale>
        <p:origin x="-1674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322E0-BAA1-4CF2-B5EF-D3A91968DE2D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39A39-423C-4CCE-A10C-AAB13439C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70016-52A7-4B38-84D5-E525D777E126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F6782-F615-46EA-9B94-174516838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9B02C-77E5-45F7-9FBC-2BAAF7996B82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9D5AD-F6EA-4CA8-9874-B4175E42C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51262-9734-4CC9-B4A4-BDE07B31ADE1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B0F2C-22EB-4C5F-B35B-CB52527DF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87A30-B465-4BE3-9FA6-E4A3BC93F5C7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87EC5-2230-481E-A9E0-5136FACA3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2A48E-DD0D-48D3-B7E1-66BBB6E94A38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5C051-B897-4E39-93E8-FC1E2E0C4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A330-2207-46B6-AB5B-1B6427D1CCFE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0C40A-D452-4CB1-A7A1-41CA12610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40DC5-36F8-4878-95B0-36AB3A41544E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6BA65-3F6B-4023-AC9E-75D3694A3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76B8E-2830-4F3B-8B4F-D09A5712E5E3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757B9-233C-465C-8DFD-98792CED8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85940-2B8E-4175-B25F-DD2D98D5BCAE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DFD13-5BBB-40A3-A5E3-3C81FD575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25854-0146-4111-8F4E-5CFE87697757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1BCA0-B845-4B5C-9D02-1AAE4EBBD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97EEBA-E373-46B9-90BA-95F79F8DE0C8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99AD84-EBF9-4263-8B1F-B1555EE13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7%D0%B8%D0%BC%D0%BD%D0%B8%D0%B5_%D0%9F%D0%B0%D1%80%D0%B0%D0%BB%D0%B8%D0%BC%D0%BF%D0%B8%D0%B9%D1%81%D0%BA%D0%B8%D0%B5_%D0%B8%D0%B3%D1%80%D1%8B_201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5%D0%B4%D0%B5%D1%80%D0%B0%D1%86%D0%B8%D1%8F_%D1%85%D0%BE%D0%BA%D0%BA%D0%B5%D1%8F_%D0%A0%D0%BE%D1%81%D1%81%D0%B8%D0%B8" TargetMode="External"/><Relationship Id="rId3" Type="http://schemas.openxmlformats.org/officeDocument/2006/relationships/image" Target="../media/image21.jpeg"/><Relationship Id="rId7" Type="http://schemas.openxmlformats.org/officeDocument/2006/relationships/hyperlink" Target="http://ru.wikipedia.org/wiki/%D0%92%D1%80%D0%B0%D1%82%D0%B0%D1%80%D1%8C#.D0.A5.D0.BE.D0.BA.D0.BA.D0.B5.D0.B9_.D1.81_.D1.88.D0.B0.D0.B9.D0.B1.D0.BE.D0.B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5%D0%BE%D0%BA%D0%BA%D0%B5%D0%B9_%D1%81_%D1%88%D0%B0%D0%B9%D0%B1%D0%BE%D0%B9" TargetMode="External"/><Relationship Id="rId5" Type="http://schemas.openxmlformats.org/officeDocument/2006/relationships/hyperlink" Target="http://ru.wikipedia.org/wiki/%D0%A1%D0%A1%D0%A1%D0%A0" TargetMode="External"/><Relationship Id="rId4" Type="http://schemas.openxmlformats.org/officeDocument/2006/relationships/image" Target="../media/image22.jpeg"/><Relationship Id="rId9" Type="http://schemas.openxmlformats.org/officeDocument/2006/relationships/hyperlink" Target="http://ru.wikipedia.org/wiki/%D0%A4%D0%B8%D0%B3%D1%83%D1%80%D0%BD%D0%BE%D0%B5_%D0%BA%D0%B0%D1%82%D0%B0%D0%BD%D0%B8%D0%B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E%D0%BB%D0%B8%D0%BC%D0%BF%D0%B8%D0%B9%D1%81%D0%BA%D0%B8%D0%B5_%D0%B8%D0%B3%D1%80%D1%8B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4" descr="http://timesofindia.indiatimes.com/photo/15028251.c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8600">
            <a:off x="884238" y="831850"/>
            <a:ext cx="6524625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620713"/>
            <a:ext cx="7772400" cy="14700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ОЛИМПИЙСКИЕ ИГРЫ</a:t>
            </a:r>
            <a:r>
              <a:rPr lang="ru-RU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4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«Быстрее, выше, сильнее»</a:t>
            </a:r>
            <a:r>
              <a:rPr lang="ru-RU" sz="4800" smtClean="0">
                <a:solidFill>
                  <a:srgbClr val="FF0000"/>
                </a:solidFill>
              </a:rPr>
              <a:t/>
            </a:r>
            <a:br>
              <a:rPr lang="ru-RU" sz="4800" smtClean="0">
                <a:solidFill>
                  <a:srgbClr val="FF0000"/>
                </a:solidFill>
              </a:rPr>
            </a:br>
            <a:endParaRPr lang="ru-RU" sz="4800" smtClean="0">
              <a:solidFill>
                <a:srgbClr val="FF0000"/>
              </a:solidFill>
            </a:endParaRP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3851275" y="5445125"/>
            <a:ext cx="50593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Выполнила: учитель технологии и экономики,</a:t>
            </a:r>
          </a:p>
          <a:p>
            <a:r>
              <a:rPr lang="ru-RU"/>
              <a:t>Классный руководитель 5 «Б» класса</a:t>
            </a:r>
          </a:p>
          <a:p>
            <a:r>
              <a:rPr lang="ru-RU"/>
              <a:t>Карева Светлана Александровна.</a:t>
            </a:r>
          </a:p>
          <a:p>
            <a:r>
              <a:rPr lang="ru-RU"/>
              <a:t>МБОУ СОШ № 6 Г.Мытищи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Флаг</a:t>
            </a:r>
            <a:r>
              <a:rPr lang="ru-RU" b="1" i="1" smtClean="0"/>
              <a:t> </a:t>
            </a: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Олимпийских игр: </a:t>
            </a:r>
            <a:endParaRPr lang="ru-RU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2" name="Picture 2" descr="http://img1.liveinternet.ru/images/attach/c/1/56/527/56527517_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8090" y="1636704"/>
            <a:ext cx="6143668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Олимпийские талисманы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/>
              <a:t>   Миссия олимпийского талисмана —          отразить дух страны-хозяйки  игр, принести удачу спортсменам и накалить праздничную атмосферу. </a:t>
            </a:r>
          </a:p>
        </p:txBody>
      </p:sp>
      <p:pic>
        <p:nvPicPr>
          <p:cNvPr id="22544" name="Picture 16" descr="http://im5-tub-ru.yandex.net/i?id=387314768-50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46241" y="3650942"/>
            <a:ext cx="5091111" cy="3200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Б</a:t>
            </a:r>
            <a:r>
              <a:rPr lang="en-US" b="1" smtClean="0">
                <a:solidFill>
                  <a:srgbClr val="FF0000"/>
                </a:solidFill>
              </a:rPr>
              <a:t>елый </a:t>
            </a:r>
            <a:r>
              <a:rPr lang="ru-RU" b="1" smtClean="0">
                <a:solidFill>
                  <a:srgbClr val="FF0000"/>
                </a:solidFill>
              </a:rPr>
              <a:t>М</a:t>
            </a:r>
            <a:r>
              <a:rPr lang="en-US" b="1" smtClean="0">
                <a:solidFill>
                  <a:srgbClr val="FF0000"/>
                </a:solidFill>
              </a:rPr>
              <a:t>ишка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0" y="1500188"/>
            <a:ext cx="8686800" cy="43402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/>
              <a:t>     </a:t>
            </a:r>
            <a:r>
              <a:rPr lang="en-US" b="1" smtClean="0"/>
              <a:t>Белый мишка с раннего детства воспитывался полярниками. </a:t>
            </a:r>
            <a:endParaRPr lang="ru-RU" b="1" smtClean="0"/>
          </a:p>
          <a:p>
            <a:pPr eaLnBrk="1" hangingPunct="1">
              <a:buFont typeface="Arial" charset="0"/>
              <a:buNone/>
            </a:pPr>
            <a:r>
              <a:rPr lang="ru-RU" b="1" smtClean="0"/>
              <a:t>     </a:t>
            </a:r>
            <a:r>
              <a:rPr lang="en-US" b="1" smtClean="0"/>
              <a:t>Именно они научили его кататься на лыжах, бегать на коньках</a:t>
            </a:r>
            <a:endParaRPr lang="ru-RU" b="1" smtClean="0"/>
          </a:p>
          <a:p>
            <a:pPr eaLnBrk="1" hangingPunct="1">
              <a:buFont typeface="Arial" charset="0"/>
              <a:buNone/>
            </a:pPr>
            <a:r>
              <a:rPr lang="ru-RU" b="1" smtClean="0"/>
              <a:t>    </a:t>
            </a:r>
            <a:r>
              <a:rPr lang="en-US" b="1" smtClean="0"/>
              <a:t> и играть в керлинг. </a:t>
            </a:r>
            <a:endParaRPr lang="ru-RU" b="1" smtClean="0"/>
          </a:p>
          <a:p>
            <a:pPr eaLnBrk="1" hangingPunct="1">
              <a:buFont typeface="Arial" charset="0"/>
              <a:buNone/>
            </a:pPr>
            <a:r>
              <a:rPr lang="ru-RU" b="1" smtClean="0"/>
              <a:t>    </a:t>
            </a:r>
            <a:r>
              <a:rPr lang="en-US" b="1" smtClean="0"/>
              <a:t>Но больше всего белому мишке </a:t>
            </a:r>
            <a:endParaRPr lang="ru-RU" b="1" smtClean="0"/>
          </a:p>
          <a:p>
            <a:pPr eaLnBrk="1" hangingPunct="1">
              <a:buFont typeface="Arial" charset="0"/>
              <a:buNone/>
            </a:pPr>
            <a:r>
              <a:rPr lang="ru-RU" b="1" smtClean="0"/>
              <a:t>    </a:t>
            </a:r>
            <a:r>
              <a:rPr lang="en-US" b="1" smtClean="0"/>
              <a:t>понравилось кататься </a:t>
            </a:r>
            <a:endParaRPr lang="ru-RU" b="1" smtClean="0"/>
          </a:p>
          <a:p>
            <a:pPr eaLnBrk="1" hangingPunct="1">
              <a:buFont typeface="Arial" charset="0"/>
              <a:buNone/>
            </a:pPr>
            <a:r>
              <a:rPr lang="ru-RU" b="1" smtClean="0"/>
              <a:t>    </a:t>
            </a:r>
            <a:r>
              <a:rPr lang="en-US" b="1" smtClean="0"/>
              <a:t>на спортивных санках. </a:t>
            </a:r>
            <a:endParaRPr lang="ru-RU" b="1" smtClean="0"/>
          </a:p>
        </p:txBody>
      </p:sp>
      <p:pic>
        <p:nvPicPr>
          <p:cNvPr id="24580" name="Picture 2" descr="&amp;Bcy;&amp;iecy;&amp;lcy;&amp;ycy;&amp;jcy; &amp;mcy;&amp;icy;&amp;shcy;&amp;k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2708275"/>
            <a:ext cx="34925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0000"/>
                </a:solidFill>
              </a:rPr>
              <a:t>Зайка</a:t>
            </a:r>
            <a:endParaRPr lang="ru-RU" sz="4000" smtClean="0">
              <a:solidFill>
                <a:srgbClr val="FF0000"/>
              </a:solidFill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0" y="981075"/>
            <a:ext cx="8686800" cy="51450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/>
              <a:t>	</a:t>
            </a:r>
            <a:r>
              <a:rPr lang="en-US" b="1" smtClean="0"/>
              <a:t>Зайка – самая активная жительница зимнего леса. Е</a:t>
            </a:r>
            <a:r>
              <a:rPr lang="ru-RU" b="1" smtClean="0"/>
              <a:t>ё</a:t>
            </a:r>
            <a:r>
              <a:rPr lang="en-US" b="1" smtClean="0"/>
              <a:t> друзья всегда удивляются – и как она все успевает!? Ведь Зайка не только успевает учиться в Лесной Академии на «отлично», помогать маме в семейном ресторанчике «Лесная запруда», но и участвовать в различных </a:t>
            </a:r>
            <a:endParaRPr lang="ru-RU" b="1" smtClean="0"/>
          </a:p>
          <a:p>
            <a:pPr eaLnBrk="1" hangingPunct="1">
              <a:buFont typeface="Arial" charset="0"/>
              <a:buNone/>
            </a:pPr>
            <a:r>
              <a:rPr lang="ru-RU" b="1" smtClean="0"/>
              <a:t>   </a:t>
            </a:r>
            <a:r>
              <a:rPr lang="en-US" b="1" smtClean="0"/>
              <a:t>спортивных соревнованиях. </a:t>
            </a:r>
            <a:endParaRPr lang="ru-RU" b="1" smtClean="0"/>
          </a:p>
        </p:txBody>
      </p:sp>
      <p:pic>
        <p:nvPicPr>
          <p:cNvPr id="25604" name="Picture 2" descr="&amp;Zcy;&amp;acy;&amp;jcy;&amp;kcy;&amp;acy; "/>
          <p:cNvPicPr>
            <a:picLocks noChangeAspect="1" noChangeArrowheads="1"/>
          </p:cNvPicPr>
          <p:nvPr/>
        </p:nvPicPr>
        <p:blipFill>
          <a:blip r:embed="rId3"/>
          <a:srcRect r="17207"/>
          <a:stretch>
            <a:fillRect/>
          </a:stretch>
        </p:blipFill>
        <p:spPr bwMode="auto">
          <a:xfrm>
            <a:off x="5435600" y="2708275"/>
            <a:ext cx="3097213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льпинист Леопард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2916238" y="1125538"/>
            <a:ext cx="5770562" cy="54721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	</a:t>
            </a:r>
            <a:r>
              <a:rPr lang="ru-RU" b="1" smtClean="0"/>
              <a:t>Горный спасатель-альпинист Леопард живет в кроне огромного дерева, 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/>
              <a:t>    которое растет на самой высокой скале в заснеженных горах Кавказа. 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/>
              <a:t>    Он всегда готов прийти на помощь и не раз спасал расположенную неподалеку деревню от лавин.</a:t>
            </a:r>
          </a:p>
          <a:p>
            <a:pPr eaLnBrk="1" hangingPunct="1"/>
            <a:endParaRPr lang="ru-RU" smtClean="0"/>
          </a:p>
        </p:txBody>
      </p:sp>
      <p:pic>
        <p:nvPicPr>
          <p:cNvPr id="26628" name="Picture 2" descr="&amp;Lcy;&amp;iecy;&amp;ocy;&amp;pcy;&amp;acy;&amp;rcy;&amp;d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5038"/>
            <a:ext cx="349250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762"/>
          </a:xfrm>
          <a:ln>
            <a:solidFill>
              <a:srgbClr val="0000FF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Талисманами </a:t>
            </a:r>
            <a:r>
              <a:rPr lang="ru-RU" smtClean="0">
                <a:hlinkClick r:id="rId3" tooltip="Зимние Паралимпийские игры 2014"/>
              </a:rPr>
              <a:t>зимних Паралимпийских игр 2014 года</a:t>
            </a:r>
            <a:r>
              <a:rPr lang="ru-RU" smtClean="0"/>
              <a:t> стали Лучик и Снежинка. </a:t>
            </a:r>
          </a:p>
        </p:txBody>
      </p:sp>
      <p:pic>
        <p:nvPicPr>
          <p:cNvPr id="27651" name="Picture 6" descr="x_e725b7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3187700"/>
            <a:ext cx="381635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Эмблема Олимпийских игр</a:t>
            </a:r>
            <a:r>
              <a:rPr lang="ru-RU" smtClean="0"/>
              <a:t> :</a:t>
            </a:r>
          </a:p>
        </p:txBody>
      </p:sp>
      <p:pic>
        <p:nvPicPr>
          <p:cNvPr id="28675" name="Picture 6" descr="i?id=62414707-5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852738"/>
            <a:ext cx="388778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7" descr="i?id=674628994-39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773238"/>
            <a:ext cx="33480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b="1" smtClean="0"/>
              <a:t>Олимпийский огонь:</a:t>
            </a:r>
          </a:p>
        </p:txBody>
      </p:sp>
      <p:pic>
        <p:nvPicPr>
          <p:cNvPr id="29699" name="Picture 6" descr="Олимпийский факе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076700"/>
            <a:ext cx="32400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 descr="i?id=4768626-02-16f-51740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3644900"/>
            <a:ext cx="359886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250825" y="904875"/>
            <a:ext cx="8569325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800" b="1"/>
              <a:t>   Чашу на Олимпийских играх в Сочи зажгли Владислав Третьяк (выдающийся </a:t>
            </a:r>
            <a:r>
              <a:rPr lang="ru-RU" sz="2800" b="1">
                <a:hlinkClick r:id="rId5" tooltip="СССР"/>
              </a:rPr>
              <a:t>советский</a:t>
            </a:r>
            <a:r>
              <a:rPr lang="ru-RU" sz="2800" b="1"/>
              <a:t> </a:t>
            </a:r>
            <a:r>
              <a:rPr lang="ru-RU" sz="2800" b="1">
                <a:hlinkClick r:id="rId6" tooltip="Хоккей с шайбой"/>
              </a:rPr>
              <a:t>хоккеист</a:t>
            </a:r>
            <a:r>
              <a:rPr lang="ru-RU" sz="2800" b="1"/>
              <a:t>, </a:t>
            </a:r>
            <a:r>
              <a:rPr lang="ru-RU" sz="2800" b="1">
                <a:hlinkClick r:id="rId7" tooltip="Вратарь"/>
              </a:rPr>
              <a:t>вратарь</a:t>
            </a:r>
            <a:r>
              <a:rPr lang="ru-RU" sz="2800" b="1"/>
              <a:t>, тренер, с 2006 года — президент </a:t>
            </a:r>
            <a:r>
              <a:rPr lang="ru-RU" sz="2800" b="1">
                <a:hlinkClick r:id="rId8" tooltip="Федерация хоккея России"/>
              </a:rPr>
              <a:t>Федерации хоккея России</a:t>
            </a:r>
            <a:r>
              <a:rPr lang="ru-RU" sz="2800" b="1"/>
              <a:t>), и Ирина Роднина (</a:t>
            </a:r>
            <a:r>
              <a:rPr lang="ru-RU" sz="2800" b="1">
                <a:hlinkClick r:id="rId5" tooltip="СССР"/>
              </a:rPr>
              <a:t>советская</a:t>
            </a:r>
            <a:r>
              <a:rPr lang="ru-RU" sz="2800" b="1"/>
              <a:t> </a:t>
            </a:r>
            <a:r>
              <a:rPr lang="ru-RU" sz="2800" b="1">
                <a:hlinkClick r:id="rId9" tooltip="Фигурное катание"/>
              </a:rPr>
              <a:t>фигуристка</a:t>
            </a:r>
            <a:r>
              <a:rPr lang="ru-RU" sz="2800" b="1"/>
              <a:t>, трёхкратная олимпийская чемпионка, десятикратная чемпионка мира).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Олимпийский факел</a:t>
            </a:r>
            <a:r>
              <a:rPr lang="ru-RU" smtClean="0"/>
              <a:t> :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0" y="1125538"/>
            <a:ext cx="6300788" cy="4175125"/>
          </a:xfrm>
        </p:spPr>
        <p:txBody>
          <a:bodyPr/>
          <a:lstStyle/>
          <a:p>
            <a:pPr marL="171450" indent="0" algn="ctr" eaLnBrk="1" hangingPunct="1">
              <a:buFont typeface="Arial" charset="0"/>
              <a:buNone/>
            </a:pPr>
            <a:r>
              <a:rPr lang="ru-RU" smtClean="0"/>
              <a:t>Алюминиевое «Перо Жар-Птицы» </a:t>
            </a:r>
          </a:p>
          <a:p>
            <a:pPr marL="171450" indent="0" algn="ctr" eaLnBrk="1" hangingPunct="1">
              <a:buFont typeface="Arial" charset="0"/>
              <a:buNone/>
            </a:pPr>
            <a:r>
              <a:rPr lang="ru-RU" smtClean="0"/>
              <a:t>На «перо» по всему его внутреннему контуру, а   также со стороны сопла и ручки, нанесен цветовой фон, причем для Олимпийского факела данный фон представлен </a:t>
            </a:r>
            <a:r>
              <a:rPr lang="ru-RU" b="1" smtClean="0"/>
              <a:t>в красной цветовой гамме</a:t>
            </a:r>
            <a:r>
              <a:rPr lang="ru-RU" smtClean="0"/>
              <a:t>, </a:t>
            </a:r>
          </a:p>
          <a:p>
            <a:pPr marL="171450" indent="0" algn="ctr" eaLnBrk="1" hangingPunct="1">
              <a:buFont typeface="Arial" charset="0"/>
              <a:buNone/>
            </a:pPr>
            <a:r>
              <a:rPr lang="ru-RU" smtClean="0"/>
              <a:t>а факел Паралимпиады выполнен </a:t>
            </a:r>
            <a:r>
              <a:rPr lang="ru-RU" b="1" smtClean="0"/>
              <a:t>в небесноголубом цвете</a:t>
            </a:r>
            <a:r>
              <a:rPr lang="ru-RU" smtClean="0"/>
              <a:t>. </a:t>
            </a:r>
            <a:endParaRPr lang="ru-RU" b="1" smtClean="0"/>
          </a:p>
          <a:p>
            <a:pPr marL="171450" indent="0" algn="ctr" eaLnBrk="1" hangingPunct="1">
              <a:buFont typeface="Arial" charset="0"/>
              <a:buNone/>
            </a:pPr>
            <a:r>
              <a:rPr lang="ru-RU" sz="2400" b="1" smtClean="0"/>
              <a:t>     </a:t>
            </a:r>
          </a:p>
        </p:txBody>
      </p:sp>
      <p:pic>
        <p:nvPicPr>
          <p:cNvPr id="30724" name="Picture 6" descr="i?id=515874859-04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1989138"/>
            <a:ext cx="2376487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7" descr="fakel-vodyanov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4703763"/>
            <a:ext cx="2520950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Олимпийская клятва:</a:t>
            </a:r>
            <a:r>
              <a:rPr lang="ru-RU" smtClean="0"/>
              <a:t>  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539750" y="1196975"/>
            <a:ext cx="8229600" cy="28082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 Традиционный ритуал на церемонии открытия </a:t>
            </a:r>
            <a:r>
              <a:rPr lang="ru-RU" smtClean="0">
                <a:hlinkClick r:id="rId3" tooltip="Олимпийские игры"/>
              </a:rPr>
              <a:t>Олимпийских игр</a:t>
            </a:r>
            <a:r>
              <a:rPr lang="ru-RU" smtClean="0"/>
              <a:t>, один из важнейших атрибутов Олимпийских игр, выражающий идею объединения молодёжи на спортивном мероприятии.</a:t>
            </a:r>
          </a:p>
        </p:txBody>
      </p:sp>
      <p:pic>
        <p:nvPicPr>
          <p:cNvPr id="31748" name="Picture 6" descr="4618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3789363"/>
            <a:ext cx="3744913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Классный час: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4294967295"/>
          </p:nvPr>
        </p:nvSpPr>
        <p:spPr>
          <a:xfrm>
            <a:off x="395288" y="765175"/>
            <a:ext cx="8229600" cy="40941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b="1" smtClean="0"/>
              <a:t>Цель:   </a:t>
            </a:r>
            <a:r>
              <a:rPr lang="ru-RU" sz="2400" smtClean="0"/>
              <a:t>знакомство школьников с историей  и культурой        	проведения Олимпийских игр.</a:t>
            </a:r>
            <a:endParaRPr lang="en-US" sz="2400" b="1" smtClean="0"/>
          </a:p>
          <a:p>
            <a:pPr>
              <a:buFont typeface="Arial" charset="0"/>
              <a:buNone/>
            </a:pPr>
            <a:r>
              <a:rPr lang="en-US" sz="2400" b="1" smtClean="0"/>
              <a:t>Задачи:</a:t>
            </a:r>
            <a:endParaRPr lang="ru-RU" sz="2400" smtClean="0"/>
          </a:p>
          <a:p>
            <a:r>
              <a:rPr lang="ru-RU" sz="2400" smtClean="0"/>
              <a:t>Развитие интереса учащихся к проведению крупнейших спортивных состязаний.</a:t>
            </a:r>
          </a:p>
          <a:p>
            <a:r>
              <a:rPr lang="ru-RU" sz="2400" smtClean="0"/>
              <a:t>Показать учащимся, что Олимпийские игры - не просто крупнейшее спортивное событие, это мероприятие укрепления спортивного духа, национальной гордости и упрочения мира на земле.</a:t>
            </a:r>
          </a:p>
          <a:p>
            <a:r>
              <a:rPr lang="ru-RU" sz="2400" smtClean="0"/>
              <a:t>Сформировать положительное отношение к здоровому образу жизни.</a:t>
            </a:r>
          </a:p>
          <a:p>
            <a:r>
              <a:rPr lang="ru-RU" sz="2400" smtClean="0"/>
              <a:t>Воспитание патриотических чувств, гордость за свой город, свою страну, свой народ.</a:t>
            </a:r>
          </a:p>
          <a:p>
            <a:r>
              <a:rPr lang="ru-RU" sz="2400" smtClean="0"/>
              <a:t>Формирование дружеских отношений, уважения между всеми членами классного коллектива.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Медали олимпиады 2014:  </a:t>
            </a:r>
          </a:p>
        </p:txBody>
      </p:sp>
      <p:pic>
        <p:nvPicPr>
          <p:cNvPr id="32771" name="Picture 7" descr="img_gb121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484313"/>
            <a:ext cx="61214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641475"/>
          </a:xfrm>
        </p:spPr>
        <p:txBody>
          <a:bodyPr/>
          <a:lstStyle/>
          <a:p>
            <a:pPr eaLnBrk="1" hangingPunct="1"/>
            <a:r>
              <a:rPr lang="ru-RU" smtClean="0"/>
              <a:t>Медали паралимпиады 2014:  </a:t>
            </a:r>
          </a:p>
        </p:txBody>
      </p:sp>
      <p:pic>
        <p:nvPicPr>
          <p:cNvPr id="33795" name="Picture 5" descr="5cdf235b76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636713"/>
            <a:ext cx="5976938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ru-RU" sz="4000" smtClean="0"/>
              <a:t>Мы болеем за наших спортсменов!!! </a:t>
            </a: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900113" y="836613"/>
            <a:ext cx="784860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800">
              <a:solidFill>
                <a:srgbClr val="FF0000"/>
              </a:solidFill>
            </a:endParaRPr>
          </a:p>
          <a:p>
            <a:r>
              <a:rPr lang="ru-RU" sz="2800">
                <a:solidFill>
                  <a:srgbClr val="FF0000"/>
                </a:solidFill>
              </a:rPr>
              <a:t>Как звучит  красиво: «Олимпиада в Сочи!»</a:t>
            </a:r>
            <a:br>
              <a:rPr lang="ru-RU" sz="2800">
                <a:solidFill>
                  <a:srgbClr val="FF0000"/>
                </a:solidFill>
              </a:rPr>
            </a:br>
            <a:r>
              <a:rPr lang="ru-RU" sz="2800">
                <a:solidFill>
                  <a:srgbClr val="FF0000"/>
                </a:solidFill>
              </a:rPr>
              <a:t>   Зимняя, веселая. Здорово все очень!</a:t>
            </a:r>
            <a:br>
              <a:rPr lang="ru-RU" sz="2800">
                <a:solidFill>
                  <a:srgbClr val="FF0000"/>
                </a:solidFill>
              </a:rPr>
            </a:br>
            <a:r>
              <a:rPr lang="ru-RU" sz="2800">
                <a:solidFill>
                  <a:srgbClr val="FF0000"/>
                </a:solidFill>
              </a:rPr>
              <a:t>А для спортсменов наших – это  тренировка,</a:t>
            </a:r>
            <a:br>
              <a:rPr lang="ru-RU" sz="2800">
                <a:solidFill>
                  <a:srgbClr val="FF0000"/>
                </a:solidFill>
              </a:rPr>
            </a:br>
            <a:r>
              <a:rPr lang="ru-RU" sz="2800">
                <a:solidFill>
                  <a:srgbClr val="FF0000"/>
                </a:solidFill>
              </a:rPr>
              <a:t>   Долгая, упорная, большая подготовка.</a:t>
            </a:r>
            <a:r>
              <a:rPr lang="ru-RU" sz="3200">
                <a:solidFill>
                  <a:srgbClr val="FF0000"/>
                </a:solidFill>
              </a:rPr>
              <a:t> </a:t>
            </a:r>
          </a:p>
          <a:p>
            <a:endParaRPr lang="ru-RU" sz="3200">
              <a:solidFill>
                <a:srgbClr val="FF0000"/>
              </a:solidFill>
            </a:endParaRPr>
          </a:p>
          <a:p>
            <a:endParaRPr lang="ru-RU" sz="3200">
              <a:solidFill>
                <a:srgbClr val="FF0000"/>
              </a:solidFill>
            </a:endParaRPr>
          </a:p>
          <a:p>
            <a:r>
              <a:rPr lang="ru-RU" sz="2800"/>
              <a:t>   </a:t>
            </a:r>
            <a:r>
              <a:rPr lang="ru-RU" sz="2800">
                <a:solidFill>
                  <a:srgbClr val="FF0000"/>
                </a:solidFill>
              </a:rPr>
              <a:t>Живет страна, в победы веря славные,</a:t>
            </a:r>
            <a:br>
              <a:rPr lang="ru-RU" sz="2800">
                <a:solidFill>
                  <a:srgbClr val="FF0000"/>
                </a:solidFill>
              </a:rPr>
            </a:br>
            <a:r>
              <a:rPr lang="ru-RU" sz="2800">
                <a:solidFill>
                  <a:srgbClr val="FF0000"/>
                </a:solidFill>
              </a:rPr>
              <a:t>             Олимпиады настал наш год!</a:t>
            </a:r>
            <a:br>
              <a:rPr lang="ru-RU" sz="2800">
                <a:solidFill>
                  <a:srgbClr val="FF0000"/>
                </a:solidFill>
              </a:rPr>
            </a:br>
            <a:r>
              <a:rPr lang="ru-RU" sz="2800">
                <a:solidFill>
                  <a:srgbClr val="FF0000"/>
                </a:solidFill>
              </a:rPr>
              <a:t>    Мы все желаем олимпийцам главного –</a:t>
            </a:r>
            <a:br>
              <a:rPr lang="ru-RU" sz="2800">
                <a:solidFill>
                  <a:srgbClr val="FF0000"/>
                </a:solidFill>
              </a:rPr>
            </a:br>
            <a:r>
              <a:rPr lang="ru-RU" sz="2800">
                <a:solidFill>
                  <a:srgbClr val="FF0000"/>
                </a:solidFill>
              </a:rPr>
              <a:t>            Вперед за золотом, вперед! </a:t>
            </a:r>
            <a:br>
              <a:rPr lang="ru-RU" sz="2800">
                <a:solidFill>
                  <a:srgbClr val="FF0000"/>
                </a:solidFill>
              </a:rPr>
            </a:br>
            <a:endParaRPr lang="ru-RU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ru-RU" sz="4000" smtClean="0"/>
              <a:t>Спасибо за внимание!</a:t>
            </a:r>
          </a:p>
        </p:txBody>
      </p:sp>
      <p:pic>
        <p:nvPicPr>
          <p:cNvPr id="35843" name="Picture 6" descr="9765325901_fu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341438"/>
            <a:ext cx="6408738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Возникновение Олимпийских игр</a:t>
            </a:r>
          </a:p>
        </p:txBody>
      </p:sp>
      <p:pic>
        <p:nvPicPr>
          <p:cNvPr id="5" name="il_fi" descr="http://lh4.ggpht.com/_NkffXgkQPM0/TTVc4QwxE7I/AAAAAAAABb8/Xs1cvuv3w3w/img238718515159d168886c6100b7cb945d.jpg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357551" y="4622799"/>
            <a:ext cx="5214974" cy="2228851"/>
          </a:xfrm>
          <a:effectLst>
            <a:softEdge rad="112500"/>
          </a:effectLst>
        </p:spPr>
      </p:pic>
      <p:pic>
        <p:nvPicPr>
          <p:cNvPr id="6" name="il_fi" descr="http://olimp-history.ru/files/ancient_olympics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4632" y="1276340"/>
            <a:ext cx="3143250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Прямоугольник 6"/>
          <p:cNvSpPr>
            <a:spLocks noChangeArrowheads="1"/>
          </p:cNvSpPr>
          <p:nvPr/>
        </p:nvSpPr>
        <p:spPr bwMode="auto">
          <a:xfrm>
            <a:off x="3779838" y="1052513"/>
            <a:ext cx="5221287" cy="38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   </a:t>
            </a:r>
            <a:r>
              <a:rPr lang="ru-RU" sz="3200" b="1">
                <a:latin typeface="Calibri" pitchFamily="34" charset="0"/>
              </a:rPr>
              <a:t>В 776 году до н.э.  </a:t>
            </a:r>
            <a:r>
              <a:rPr lang="ru-RU" sz="3200" b="1"/>
              <a:t>    </a:t>
            </a:r>
            <a:r>
              <a:rPr lang="ru-RU" sz="3200" b="1">
                <a:latin typeface="Calibri" pitchFamily="34" charset="0"/>
              </a:rPr>
              <a:t>Олимпийский праздник получил общегреческое  признание. </a:t>
            </a:r>
            <a:endParaRPr lang="ru-RU" sz="3200" b="1"/>
          </a:p>
          <a:p>
            <a:r>
              <a:rPr lang="ru-RU" sz="3200" b="1"/>
              <a:t>   </a:t>
            </a:r>
            <a:r>
              <a:rPr lang="ru-RU" sz="3200" b="1">
                <a:latin typeface="Calibri" pitchFamily="34" charset="0"/>
              </a:rPr>
              <a:t>Этот год явился первой летописной страницей Олимпийских игр.</a:t>
            </a:r>
            <a:endParaRPr lang="ru-RU" sz="3200" b="1" i="1">
              <a:latin typeface="Calibri" pitchFamily="34" charset="0"/>
            </a:endParaRPr>
          </a:p>
          <a:p>
            <a:endParaRPr lang="ru-RU" sz="2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Запрет Олимпийских игр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0" y="1196975"/>
            <a:ext cx="9001125" cy="49291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/>
              <a:t>   </a:t>
            </a:r>
            <a:r>
              <a:rPr lang="ru-RU" b="1" smtClean="0">
                <a:latin typeface="Arial" charset="0"/>
              </a:rPr>
              <a:t>   </a:t>
            </a:r>
            <a:r>
              <a:rPr lang="ru-RU" b="1" smtClean="0"/>
              <a:t>Римляне, ставшие к 390 г. н.э. христианами, посчитали эти спортивные состязания языческим фестивалем. </a:t>
            </a:r>
            <a:endParaRPr lang="ru-RU" b="1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b="1" smtClean="0">
                <a:latin typeface="Arial" charset="0"/>
              </a:rPr>
              <a:t>     </a:t>
            </a:r>
            <a:r>
              <a:rPr lang="ru-RU" b="1" smtClean="0"/>
              <a:t>В 394 г. н.э. император Римской империи Феодосий </a:t>
            </a:r>
            <a:r>
              <a:rPr lang="en-US" b="1" smtClean="0"/>
              <a:t>I</a:t>
            </a:r>
            <a:r>
              <a:rPr lang="ru-RU" b="1" smtClean="0"/>
              <a:t> запретил  проведение</a:t>
            </a:r>
            <a:r>
              <a:rPr lang="ru-RU" b="1" smtClean="0">
                <a:latin typeface="Arial" charset="0"/>
              </a:rPr>
              <a:t> </a:t>
            </a:r>
            <a:r>
              <a:rPr lang="ru-RU" b="1" smtClean="0"/>
              <a:t>Олимпийских игр</a:t>
            </a:r>
            <a:r>
              <a:rPr lang="ru-RU" b="1" smtClean="0">
                <a:latin typeface="Arial" charset="0"/>
              </a:rPr>
              <a:t>.</a:t>
            </a:r>
          </a:p>
        </p:txBody>
      </p:sp>
      <p:pic>
        <p:nvPicPr>
          <p:cNvPr id="16388" name="Picture 7" descr="%D0%9E%D0%BB%D0%B8%D0%BC%D0%BF%D0%B8%D0%B9%D1%81%D0%BA%D0%B8%D0%B5-%D0%B8%D0%B3%D1%80%D1%8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836988"/>
            <a:ext cx="381635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6937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Возрождение</a:t>
            </a:r>
            <a:r>
              <a:rPr lang="ru-RU" sz="4000" smtClean="0"/>
              <a:t>  </a:t>
            </a:r>
            <a:r>
              <a:rPr lang="ru-RU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Олимпийских игр</a:t>
            </a:r>
            <a:endParaRPr lang="ru-RU" sz="4000" smtClean="0"/>
          </a:p>
        </p:txBody>
      </p:sp>
      <p:pic>
        <p:nvPicPr>
          <p:cNvPr id="6" name="Picture 2" descr="http://olimp-history.ru/files/pierre_de_couberti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862515" y="1417631"/>
            <a:ext cx="3810000" cy="4076700"/>
          </a:xfrm>
          <a:effectLst>
            <a:softEdge rad="112500"/>
          </a:effectLst>
        </p:spPr>
      </p:pic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539750" y="1033463"/>
            <a:ext cx="4176713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/>
              <a:t>Пьер де Кубертен</a:t>
            </a:r>
          </a:p>
          <a:p>
            <a:r>
              <a:rPr lang="ru-RU" sz="3200"/>
              <a:t>Основал Международный олимпийский комитет в 1894 году и первые современные Олимпийские игры были проведены два года спустя, в 1896 году в Афинах.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549275"/>
            <a:ext cx="8229600" cy="287338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Олимпиада 2014</a:t>
            </a:r>
            <a:r>
              <a:rPr lang="ru-RU" b="1" smtClean="0">
                <a:solidFill>
                  <a:srgbClr val="FF0000"/>
                </a:solidFill>
              </a:rPr>
              <a:t> года </a:t>
            </a:r>
            <a:br>
              <a:rPr lang="ru-RU" b="1" smtClean="0">
                <a:solidFill>
                  <a:srgbClr val="FF0000"/>
                </a:solidFill>
              </a:rPr>
            </a:br>
            <a:endParaRPr lang="ru-RU" b="1" smtClean="0">
              <a:solidFill>
                <a:srgbClr val="FF0000"/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4294967295"/>
          </p:nvPr>
        </p:nvSpPr>
        <p:spPr>
          <a:xfrm>
            <a:off x="0" y="765175"/>
            <a:ext cx="5580063" cy="57594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/>
              <a:t>    Заявки на проведение                                  олимпиады подавали шесть городов : 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/>
              <a:t>    Зальцбург (Австрия), 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/>
              <a:t>    София (Болгария),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/>
              <a:t>    Хака (Испания), 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/>
              <a:t>    Бакуриани (Грузия), 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/>
              <a:t>    Пьен-Чонг (Корея),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/>
              <a:t>    Алма-Ата (Казахстан) и 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/>
              <a:t>    </a:t>
            </a:r>
            <a:r>
              <a:rPr lang="ru-RU" b="1" smtClean="0">
                <a:solidFill>
                  <a:srgbClr val="FF0000"/>
                </a:solidFill>
              </a:rPr>
              <a:t>Сочи (Россия)</a:t>
            </a:r>
            <a:r>
              <a:rPr lang="ru-RU" b="1" smtClean="0"/>
              <a:t>.</a:t>
            </a:r>
          </a:p>
          <a:p>
            <a:pPr eaLnBrk="1" hangingPunct="1"/>
            <a:endParaRPr lang="ru-RU" smtClean="0"/>
          </a:p>
        </p:txBody>
      </p:sp>
      <p:pic>
        <p:nvPicPr>
          <p:cNvPr id="6146" name="Picture 2" descr="http://www.gloria.tv/thumbnail/2011-09/media-193431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80276" y="1420800"/>
            <a:ext cx="4017291" cy="4879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://pics.kz/s2/21/62/36/01/21623601048a65db543e2d0bfd5946e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2" y="500042"/>
            <a:ext cx="3071834" cy="3886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88" y="2143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Сочи – олимпийская  столица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8" name="Picture 4" descr="http://img.mota.ru/upload/wallpapers/2010/02/28/12/04/21500/mota_ru_0022812-1280x7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52" y="3714752"/>
            <a:ext cx="3143248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1" name="Содержимое 2"/>
          <p:cNvSpPr>
            <a:spLocks noGrp="1"/>
          </p:cNvSpPr>
          <p:nvPr>
            <p:ph idx="4294967295"/>
          </p:nvPr>
        </p:nvSpPr>
        <p:spPr>
          <a:xfrm>
            <a:off x="142875" y="1125538"/>
            <a:ext cx="5292725" cy="53276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/>
              <a:t>	  Россия – это страна,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/>
              <a:t>    где зимние виды спорта являются национальными. 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/>
              <a:t>	Россия, как страна,  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/>
              <a:t>    давшая миру 600 олимпийских чемпионов, заслуживает принять зимнюю </a:t>
            </a:r>
            <a:r>
              <a:rPr lang="en-US" b="1" smtClean="0"/>
              <a:t>олимпиаду! </a:t>
            </a:r>
            <a:endParaRPr lang="ru-RU" b="1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Символ Олимпийских игр: </a:t>
            </a: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2" descr="http://nname.org/wp-content/uploads/2008/07/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098105">
            <a:off x="3129807" y="2487269"/>
            <a:ext cx="582544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4" name="Содержимое 2"/>
          <p:cNvSpPr>
            <a:spLocks noGrp="1"/>
          </p:cNvSpPr>
          <p:nvPr>
            <p:ph idx="1"/>
          </p:nvPr>
        </p:nvSpPr>
        <p:spPr>
          <a:xfrm>
            <a:off x="250825" y="1600200"/>
            <a:ext cx="8435975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</a:t>
            </a:r>
            <a:r>
              <a:rPr lang="ru-RU" smtClean="0">
                <a:latin typeface="Arial" charset="0"/>
              </a:rPr>
              <a:t> </a:t>
            </a:r>
            <a:r>
              <a:rPr lang="ru-RU" b="1" smtClean="0">
                <a:latin typeface="Arial" charset="0"/>
              </a:rPr>
              <a:t>П</a:t>
            </a:r>
            <a:r>
              <a:rPr lang="ru-RU" b="1" smtClean="0"/>
              <a:t>ять скреплённых колец, символизирующих                                       объединение пяти                                                       кантинентов в 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/>
              <a:t>    олимпийском                                                      движении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smtClean="0">
                <a:solidFill>
                  <a:srgbClr val="FF0000"/>
                </a:solidFill>
              </a:rPr>
              <a:t>Девиз</a:t>
            </a: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Олимпийских игр: </a:t>
            </a:r>
            <a:endParaRPr lang="ru-RU" smtClean="0"/>
          </a:p>
        </p:txBody>
      </p:sp>
      <p:pic>
        <p:nvPicPr>
          <p:cNvPr id="9218" name="Picture 2" descr="http://www.dribin.by/wp-content/uploads/2011/09/P-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714488"/>
            <a:ext cx="4500594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/>
              <a:t>                                               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/>
              <a:t>    </a:t>
            </a:r>
          </a:p>
          <a:p>
            <a:pPr eaLnBrk="1" hangingPunct="1">
              <a:buFont typeface="Arial" charset="0"/>
              <a:buNone/>
            </a:pPr>
            <a:endParaRPr lang="ru-RU" b="1" smtClean="0"/>
          </a:p>
          <a:p>
            <a:pPr eaLnBrk="1" hangingPunct="1">
              <a:buFont typeface="Arial" charset="0"/>
              <a:buNone/>
            </a:pPr>
            <a:endParaRPr lang="ru-RU" b="1" smtClean="0"/>
          </a:p>
          <a:p>
            <a:pPr eaLnBrk="1" hangingPunct="1">
              <a:buFont typeface="Arial" charset="0"/>
              <a:buNone/>
            </a:pPr>
            <a:endParaRPr lang="ru-RU" b="1" smtClean="0"/>
          </a:p>
          <a:p>
            <a:pPr eaLnBrk="1" hangingPunct="1">
              <a:buFont typeface="Arial" charset="0"/>
              <a:buNone/>
            </a:pPr>
            <a:endParaRPr lang="ru-RU" b="1" smtClean="0"/>
          </a:p>
          <a:p>
            <a:pPr eaLnBrk="1" hangingPunct="1">
              <a:buFont typeface="Arial" charset="0"/>
              <a:buNone/>
            </a:pPr>
            <a:r>
              <a:rPr lang="ru-RU" b="1" smtClean="0"/>
              <a:t>     </a:t>
            </a:r>
            <a:r>
              <a:rPr lang="en-US" sz="4000" b="1" i="1" smtClean="0">
                <a:solidFill>
                  <a:srgbClr val="FF0000"/>
                </a:solidFill>
              </a:rPr>
              <a:t>Citius, Altius, Fortius</a:t>
            </a:r>
            <a:endParaRPr lang="ru-RU" sz="4000" b="1" i="1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b="1" i="1" smtClean="0">
                <a:solidFill>
                  <a:srgbClr val="FF0000"/>
                </a:solidFill>
              </a:rPr>
              <a:t>«Быстрее, выше, сильнее»</a:t>
            </a:r>
            <a:r>
              <a:rPr lang="ru-RU" smtClean="0"/>
              <a:t> </a:t>
            </a:r>
          </a:p>
        </p:txBody>
      </p:sp>
      <p:pic>
        <p:nvPicPr>
          <p:cNvPr id="1026" name="Picture 2" descr="http://img-fotki.yandex.ru/get/5704/na-blyudatel.6e/0_56078_279355ab_X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74" y="2857496"/>
            <a:ext cx="2513490" cy="3537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536</Words>
  <Application>Microsoft Office PowerPoint</Application>
  <PresentationFormat>Экран (4:3)</PresentationFormat>
  <Paragraphs>85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Book Antiqua</vt:lpstr>
      <vt:lpstr>Тема Office</vt:lpstr>
      <vt:lpstr>ОЛИМПИЙСКИЕ ИГРЫ «Быстрее, выше, сильнее» </vt:lpstr>
      <vt:lpstr>Классный час:</vt:lpstr>
      <vt:lpstr>Возникновение Олимпийских игр</vt:lpstr>
      <vt:lpstr>Запрет Олимпийских игр</vt:lpstr>
      <vt:lpstr>Возрождение  Олимпийских игр</vt:lpstr>
      <vt:lpstr>Олимпиада 2014 года  </vt:lpstr>
      <vt:lpstr>Сочи – олимпийская  столица</vt:lpstr>
      <vt:lpstr>Символ Олимпийских игр: </vt:lpstr>
      <vt:lpstr>Девиз Олимпийских игр: </vt:lpstr>
      <vt:lpstr>Флаг Олимпийских игр: </vt:lpstr>
      <vt:lpstr>Олимпийские талисманы </vt:lpstr>
      <vt:lpstr>Белый Мишка</vt:lpstr>
      <vt:lpstr>Зайка</vt:lpstr>
      <vt:lpstr>Альпинист Леопард </vt:lpstr>
      <vt:lpstr>Талисманами зимних Паралимпийских игр 2014 года стали Лучик и Снежинка. </vt:lpstr>
      <vt:lpstr>Эмблема Олимпийских игр :</vt:lpstr>
      <vt:lpstr>Олимпийский огонь:</vt:lpstr>
      <vt:lpstr>Олимпийский факел :</vt:lpstr>
      <vt:lpstr>Олимпийская клятва:  </vt:lpstr>
      <vt:lpstr>Медали олимпиады 2014:  </vt:lpstr>
      <vt:lpstr>Медали паралимпиады 2014:  </vt:lpstr>
      <vt:lpstr>Мы болеем за наших спортсменов!!!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ОЛИМПИЙСКИЕ ИГРЫ</dc:title>
  <dc:creator>Пользователь</dc:creator>
  <cp:lastModifiedBy>USER</cp:lastModifiedBy>
  <cp:revision>13</cp:revision>
  <dcterms:created xsi:type="dcterms:W3CDTF">2013-02-14T13:12:42Z</dcterms:created>
  <dcterms:modified xsi:type="dcterms:W3CDTF">2014-02-13T13:31:15Z</dcterms:modified>
</cp:coreProperties>
</file>