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9" r:id="rId3"/>
    <p:sldMasterId id="2147483722" r:id="rId4"/>
    <p:sldMasterId id="2147483735" r:id="rId5"/>
    <p:sldMasterId id="2147483748" r:id="rId6"/>
    <p:sldMasterId id="2147483761" r:id="rId7"/>
    <p:sldMasterId id="2147483774" r:id="rId8"/>
    <p:sldMasterId id="2147483787" r:id="rId9"/>
    <p:sldMasterId id="2147483800" r:id="rId10"/>
  </p:sldMasterIdLst>
  <p:notesMasterIdLst>
    <p:notesMasterId r:id="rId52"/>
  </p:notesMasterIdLst>
  <p:sldIdLst>
    <p:sldId id="277" r:id="rId11"/>
    <p:sldId id="278" r:id="rId12"/>
    <p:sldId id="283" r:id="rId13"/>
    <p:sldId id="260" r:id="rId14"/>
    <p:sldId id="274" r:id="rId15"/>
    <p:sldId id="285" r:id="rId16"/>
    <p:sldId id="286" r:id="rId17"/>
    <p:sldId id="284" r:id="rId18"/>
    <p:sldId id="288" r:id="rId19"/>
    <p:sldId id="275" r:id="rId20"/>
    <p:sldId id="289" r:id="rId21"/>
    <p:sldId id="291" r:id="rId22"/>
    <p:sldId id="292" r:id="rId23"/>
    <p:sldId id="290" r:id="rId24"/>
    <p:sldId id="280" r:id="rId25"/>
    <p:sldId id="293" r:id="rId26"/>
    <p:sldId id="294" r:id="rId27"/>
    <p:sldId id="295" r:id="rId28"/>
    <p:sldId id="296" r:id="rId29"/>
    <p:sldId id="281" r:id="rId30"/>
    <p:sldId id="297" r:id="rId31"/>
    <p:sldId id="298" r:id="rId32"/>
    <p:sldId id="299" r:id="rId33"/>
    <p:sldId id="300" r:id="rId34"/>
    <p:sldId id="304" r:id="rId35"/>
    <p:sldId id="279" r:id="rId36"/>
    <p:sldId id="303" r:id="rId37"/>
    <p:sldId id="302" r:id="rId38"/>
    <p:sldId id="301" r:id="rId39"/>
    <p:sldId id="306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05" r:id="rId50"/>
    <p:sldId id="307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100" d="100"/>
          <a:sy n="100" d="100"/>
        </p:scale>
        <p:origin x="-2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5479-8EAB-4743-B0F2-472E68FBCCB9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7036-D7E4-4DF3-83E6-B212494AA8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3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7036-D7E4-4DF3-83E6-B212494AA8D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7036-D7E4-4DF3-83E6-B212494AA8D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34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7036-D7E4-4DF3-83E6-B212494AA8D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34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7036-D7E4-4DF3-83E6-B212494AA8D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34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7036-D7E4-4DF3-83E6-B212494AA8D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34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7036-D7E4-4DF3-83E6-B212494AA8D9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34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20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7953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BD1E-8F98-4FF9-AECB-F9E0349AFA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447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9538-9BFB-4B8D-B781-89E632C914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706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C7FD-D55B-46E8-91CF-53598CD46A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138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AACE-7113-4C44-9699-6EFF4FF40C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2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5ECE-426B-40FB-9D4C-C33715B5B9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520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B60-60BE-4C21-8AF2-2932FD7D7B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703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104A-2A9E-4E61-AB43-1C3094A47E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091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891E-3267-4AEA-80EF-F6560C94E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15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854A-5493-4DD5-9470-77AB1FFF2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531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4BD7-B561-4EE5-99EE-2DD5B2E496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9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5400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0A88-0A5F-4F52-AAE1-D189A40643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025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6626-15E0-4BAD-A6D6-DB4B712B07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303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BD1E-8F98-4FF9-AECB-F9E0349AFA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3531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9538-9BFB-4B8D-B781-89E632C914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134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C7FD-D55B-46E8-91CF-53598CD46A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532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AACE-7113-4C44-9699-6EFF4FF40C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357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5ECE-426B-40FB-9D4C-C33715B5B9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020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B60-60BE-4C21-8AF2-2932FD7D7B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494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104A-2A9E-4E61-AB43-1C3094A47E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351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891E-3267-4AEA-80EF-F6560C94E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59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854A-5493-4DD5-9470-77AB1FFF2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8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4BD7-B561-4EE5-99EE-2DD5B2E496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0A88-0A5F-4F52-AAE1-D189A40643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98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6626-15E0-4BAD-A6D6-DB4B712B07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5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BD1E-8F98-4FF9-AECB-F9E0349AFA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49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9538-9BFB-4B8D-B781-89E632C914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6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C7FD-D55B-46E8-91CF-53598CD46A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30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AACE-7113-4C44-9699-6EFF4FF40C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7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595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5ECE-426B-40FB-9D4C-C33715B5B9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43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B60-60BE-4C21-8AF2-2932FD7D7B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7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104A-2A9E-4E61-AB43-1C3094A47E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30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891E-3267-4AEA-80EF-F6560C94E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99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854A-5493-4DD5-9470-77AB1FFF2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49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4BD7-B561-4EE5-99EE-2DD5B2E496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10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0A88-0A5F-4F52-AAE1-D189A40643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22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6626-15E0-4BAD-A6D6-DB4B712B07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82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BD1E-8F98-4FF9-AECB-F9E0349AFA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7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9538-9BFB-4B8D-B781-89E632C914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8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129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C7FD-D55B-46E8-91CF-53598CD46A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60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AACE-7113-4C44-9699-6EFF4FF40C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3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5ECE-426B-40FB-9D4C-C33715B5B9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8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B60-60BE-4C21-8AF2-2932FD7D7B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66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104A-2A9E-4E61-AB43-1C3094A47E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64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891E-3267-4AEA-80EF-F6560C94E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71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854A-5493-4DD5-9470-77AB1FFF2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8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4BD7-B561-4EE5-99EE-2DD5B2E496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6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0A88-0A5F-4F52-AAE1-D189A40643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11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6626-15E0-4BAD-A6D6-DB4B712B07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2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021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BD1E-8F98-4FF9-AECB-F9E0349AFA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78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9538-9BFB-4B8D-B781-89E632C914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81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C7FD-D55B-46E8-91CF-53598CD46A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27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AACE-7113-4C44-9699-6EFF4FF40C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1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5ECE-426B-40FB-9D4C-C33715B5B9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41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B60-60BE-4C21-8AF2-2932FD7D7B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59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104A-2A9E-4E61-AB43-1C3094A47E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09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891E-3267-4AEA-80EF-F6560C94E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22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854A-5493-4DD5-9470-77AB1FFF2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92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4BD7-B561-4EE5-99EE-2DD5B2E496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2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214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0A88-0A5F-4F52-AAE1-D189A40643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883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6626-15E0-4BAD-A6D6-DB4B712B07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59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BD1E-8F98-4FF9-AECB-F9E0349AFA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03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9538-9BFB-4B8D-B781-89E632C914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47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C7FD-D55B-46E8-91CF-53598CD46A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58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AACE-7113-4C44-9699-6EFF4FF40C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87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5ECE-426B-40FB-9D4C-C33715B5B9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386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B60-60BE-4C21-8AF2-2932FD7D7B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37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104A-2A9E-4E61-AB43-1C3094A47E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65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891E-3267-4AEA-80EF-F6560C94E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0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0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854A-5493-4DD5-9470-77AB1FFF2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343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4BD7-B561-4EE5-99EE-2DD5B2E496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360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0A88-0A5F-4F52-AAE1-D189A40643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114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6626-15E0-4BAD-A6D6-DB4B712B07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977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BD1E-8F98-4FF9-AECB-F9E0349AFA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753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9538-9BFB-4B8D-B781-89E632C914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38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C7FD-D55B-46E8-91CF-53598CD46A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55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AACE-7113-4C44-9699-6EFF4FF40C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06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5ECE-426B-40FB-9D4C-C33715B5B9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052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B60-60BE-4C21-8AF2-2932FD7D7B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9515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104A-2A9E-4E61-AB43-1C3094A47E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99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891E-3267-4AEA-80EF-F6560C94E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668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854A-5493-4DD5-9470-77AB1FFF2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078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4BD7-B561-4EE5-99EE-2DD5B2E496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178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0A88-0A5F-4F52-AAE1-D189A40643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444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6626-15E0-4BAD-A6D6-DB4B712B07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573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BD1E-8F98-4FF9-AECB-F9E0349AFA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19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9538-9BFB-4B8D-B781-89E632C914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68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C7FD-D55B-46E8-91CF-53598CD46A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93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AACE-7113-4C44-9699-6EFF4FF40C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5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1828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5ECE-426B-40FB-9D4C-C33715B5B9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712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B60-60BE-4C21-8AF2-2932FD7D7B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256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104A-2A9E-4E61-AB43-1C3094A47E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376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891E-3267-4AEA-80EF-F6560C94E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778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854A-5493-4DD5-9470-77AB1FFF2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000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4BD7-B561-4EE5-99EE-2DD5B2E496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71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0A88-0A5F-4F52-AAE1-D189A40643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32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6626-15E0-4BAD-A6D6-DB4B712B07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07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BD1E-8F98-4FF9-AECB-F9E0349AFA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723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9538-9BFB-4B8D-B781-89E632C914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7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3520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C7FD-D55B-46E8-91CF-53598CD46A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855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AACE-7113-4C44-9699-6EFF4FF40C7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13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15ECE-426B-40FB-9D4C-C33715B5B9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617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B60-60BE-4C21-8AF2-2932FD7D7B1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405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104A-2A9E-4E61-AB43-1C3094A47E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950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891E-3267-4AEA-80EF-F6560C94E9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457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854A-5493-4DD5-9470-77AB1FFF2D1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91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C4BD7-B561-4EE5-99EE-2DD5B2E496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388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00A88-0A5F-4F52-AAE1-D189A40643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083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6626-15E0-4BAD-A6D6-DB4B712B07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9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52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35254-F18E-446E-A47C-C14C973BB72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98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35254-F18E-446E-A47C-C14C973BB72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059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35254-F18E-446E-A47C-C14C973BB72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828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35254-F18E-446E-A47C-C14C973BB72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016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35254-F18E-446E-A47C-C14C973BB72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120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35254-F18E-446E-A47C-C14C973BB72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399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35254-F18E-446E-A47C-C14C973BB72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477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35254-F18E-446E-A47C-C14C973BB72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209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35254-F18E-446E-A47C-C14C973BB72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99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emf"/><Relationship Id="rId5" Type="http://schemas.openxmlformats.org/officeDocument/2006/relationships/slide" Target="slide4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em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em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emf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emf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em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png"/><Relationship Id="rId4" Type="http://schemas.openxmlformats.org/officeDocument/2006/relationships/image" Target="../media/image9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emf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emf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emf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emf"/><Relationship Id="rId4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emf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1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19.gif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2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2.gif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2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4.gif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25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122.gif"/><Relationship Id="rId18" Type="http://schemas.openxmlformats.org/officeDocument/2006/relationships/slide" Target="slide27.xml"/><Relationship Id="rId3" Type="http://schemas.openxmlformats.org/officeDocument/2006/relationships/image" Target="../media/image110.gif"/><Relationship Id="rId7" Type="http://schemas.openxmlformats.org/officeDocument/2006/relationships/image" Target="../media/image114.gif"/><Relationship Id="rId12" Type="http://schemas.openxmlformats.org/officeDocument/2006/relationships/slide" Target="slide8.xml"/><Relationship Id="rId17" Type="http://schemas.openxmlformats.org/officeDocument/2006/relationships/image" Target="../media/image126.gif"/><Relationship Id="rId2" Type="http://schemas.openxmlformats.org/officeDocument/2006/relationships/slide" Target="slide2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114.xml"/><Relationship Id="rId6" Type="http://schemas.openxmlformats.org/officeDocument/2006/relationships/slide" Target="slide15.xml"/><Relationship Id="rId11" Type="http://schemas.openxmlformats.org/officeDocument/2006/relationships/image" Target="../media/image120.gif"/><Relationship Id="rId5" Type="http://schemas.openxmlformats.org/officeDocument/2006/relationships/image" Target="../media/image112.gif"/><Relationship Id="rId15" Type="http://schemas.openxmlformats.org/officeDocument/2006/relationships/image" Target="../media/image124.gif"/><Relationship Id="rId10" Type="http://schemas.openxmlformats.org/officeDocument/2006/relationships/slide" Target="slide3.xml"/><Relationship Id="rId4" Type="http://schemas.openxmlformats.org/officeDocument/2006/relationships/slide" Target="slide26.xml"/><Relationship Id="rId9" Type="http://schemas.openxmlformats.org/officeDocument/2006/relationships/image" Target="../media/image116.gif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2.xml"/><Relationship Id="rId3" Type="http://schemas.openxmlformats.org/officeDocument/2006/relationships/slide" Target="slide6.xml"/><Relationship Id="rId21" Type="http://schemas.openxmlformats.org/officeDocument/2006/relationships/slide" Target="slide25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2" Type="http://schemas.openxmlformats.org/officeDocument/2006/relationships/slide" Target="slide5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8.xml"/><Relationship Id="rId5" Type="http://schemas.openxmlformats.org/officeDocument/2006/relationships/slide" Target="slide8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10" Type="http://schemas.openxmlformats.org/officeDocument/2006/relationships/slide" Target="slide13.xml"/><Relationship Id="rId19" Type="http://schemas.openxmlformats.org/officeDocument/2006/relationships/slide" Target="slide2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8.xml"/><Relationship Id="rId22" Type="http://schemas.openxmlformats.org/officeDocument/2006/relationships/slide" Target="slide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" Target="slide4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png"/><Relationship Id="rId7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Игра 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«Я знаю всё»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0" y="635200"/>
            <a:ext cx="2179255" cy="214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016763" cy="30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" y="3068960"/>
            <a:ext cx="3811915" cy="369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306445" cy="221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36725"/>
            <a:ext cx="2513856" cy="188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26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0871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u="sng" dirty="0" smtClean="0">
                <a:solidFill>
                  <a:srgbClr val="0070C0"/>
                </a:solidFill>
              </a:rPr>
              <a:t>100</a:t>
            </a:r>
            <a:r>
              <a:rPr lang="ru-RU" sz="4000" b="1" dirty="0" smtClean="0">
                <a:solidFill>
                  <a:srgbClr val="0070C0"/>
                </a:solidFill>
              </a:rPr>
              <a:t>.  </a:t>
            </a:r>
            <a:r>
              <a:rPr lang="ru-RU" sz="4000" b="1" u="sng" dirty="0" smtClean="0">
                <a:solidFill>
                  <a:srgbClr val="0070C0"/>
                </a:solidFill>
              </a:rPr>
              <a:t>3</a:t>
            </a:r>
            <a:r>
              <a:rPr lang="ru-RU" sz="4000" b="1" dirty="0" smtClean="0">
                <a:solidFill>
                  <a:srgbClr val="0070C0"/>
                </a:solidFill>
              </a:rPr>
              <a:t>    -  назвать </a:t>
            </a:r>
            <a:r>
              <a:rPr lang="ru-RU" sz="4000" b="1" dirty="0">
                <a:solidFill>
                  <a:srgbClr val="0070C0"/>
                </a:solidFill>
              </a:rPr>
              <a:t>числитель и 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           </a:t>
            </a:r>
            <a:r>
              <a:rPr lang="ru-RU" sz="4000" b="1" dirty="0">
                <a:solidFill>
                  <a:srgbClr val="0070C0"/>
                </a:solidFill>
              </a:rPr>
              <a:t>8</a:t>
            </a:r>
            <a:r>
              <a:rPr lang="ru-RU" sz="4000" b="1" dirty="0" smtClean="0">
                <a:solidFill>
                  <a:srgbClr val="0070C0"/>
                </a:solidFill>
              </a:rPr>
              <a:t>         знаменатель  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                        обыкновенной  дроби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182332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73"/>
            <a:ext cx="1800200" cy="19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05" y="3501008"/>
            <a:ext cx="2112433" cy="199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6578" y="5072074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5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56234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0871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u="sng" dirty="0" smtClean="0">
                <a:solidFill>
                  <a:srgbClr val="00B0F0"/>
                </a:solidFill>
              </a:rPr>
              <a:t>200</a:t>
            </a:r>
            <a:r>
              <a:rPr lang="ru-RU" sz="4000" b="1" dirty="0" smtClean="0">
                <a:solidFill>
                  <a:srgbClr val="00B0F0"/>
                </a:solidFill>
              </a:rPr>
              <a:t>.Назвать правильные , неправильные дроби   </a:t>
            </a:r>
            <a:r>
              <a:rPr lang="ru-RU" sz="4000" b="1" u="sng" dirty="0" smtClean="0">
                <a:solidFill>
                  <a:srgbClr val="00B0F0"/>
                </a:solidFill>
              </a:rPr>
              <a:t>4</a:t>
            </a:r>
            <a:r>
              <a:rPr lang="ru-RU" sz="4000" b="1" dirty="0" smtClean="0">
                <a:solidFill>
                  <a:srgbClr val="00B0F0"/>
                </a:solidFill>
              </a:rPr>
              <a:t>, </a:t>
            </a:r>
            <a:r>
              <a:rPr lang="ru-RU" sz="4000" b="1" u="sng" dirty="0" smtClean="0">
                <a:solidFill>
                  <a:srgbClr val="00B0F0"/>
                </a:solidFill>
              </a:rPr>
              <a:t>7</a:t>
            </a:r>
            <a:r>
              <a:rPr lang="ru-RU" sz="4000" b="1" dirty="0" smtClean="0">
                <a:solidFill>
                  <a:srgbClr val="00B0F0"/>
                </a:solidFill>
              </a:rPr>
              <a:t>, </a:t>
            </a:r>
            <a:r>
              <a:rPr lang="ru-RU" sz="4000" b="1" u="sng" dirty="0" smtClean="0">
                <a:solidFill>
                  <a:srgbClr val="00B0F0"/>
                </a:solidFill>
              </a:rPr>
              <a:t>5</a:t>
            </a:r>
            <a:r>
              <a:rPr lang="ru-RU" sz="4000" b="1" dirty="0" smtClean="0">
                <a:solidFill>
                  <a:srgbClr val="00B0F0"/>
                </a:solidFill>
              </a:rPr>
              <a:t>, </a:t>
            </a:r>
            <a:r>
              <a:rPr lang="ru-RU" sz="4000" b="1" u="sng" dirty="0" smtClean="0">
                <a:solidFill>
                  <a:srgbClr val="00B0F0"/>
                </a:solidFill>
              </a:rPr>
              <a:t>10</a:t>
            </a:r>
            <a:r>
              <a:rPr lang="ru-RU" sz="4000" b="1" dirty="0" smtClean="0">
                <a:solidFill>
                  <a:srgbClr val="00B0F0"/>
                </a:solidFill>
              </a:rPr>
              <a:t>, </a:t>
            </a:r>
            <a:r>
              <a:rPr lang="ru-RU" sz="4000" b="1" u="sng" dirty="0" smtClean="0">
                <a:solidFill>
                  <a:srgbClr val="00B0F0"/>
                </a:solidFill>
              </a:rPr>
              <a:t>14</a:t>
            </a:r>
            <a:r>
              <a:rPr lang="ru-RU" sz="4000" b="1" dirty="0" smtClean="0">
                <a:solidFill>
                  <a:srgbClr val="00B0F0"/>
                </a:solidFill>
              </a:rPr>
              <a:t/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4000" b="1" dirty="0" smtClean="0">
                <a:solidFill>
                  <a:srgbClr val="00B0F0"/>
                </a:solidFill>
              </a:rPr>
              <a:t>                                             3  9  5   13   9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0877"/>
            <a:ext cx="2562393" cy="256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6578" y="5072074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3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3464"/>
            <a:ext cx="3888433" cy="23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6745"/>
            <a:ext cx="1963852" cy="271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65" y="5373216"/>
            <a:ext cx="594042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9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0871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u="sng" dirty="0" smtClean="0">
                <a:solidFill>
                  <a:srgbClr val="00B050"/>
                </a:solidFill>
              </a:rPr>
              <a:t>300</a:t>
            </a:r>
            <a:r>
              <a:rPr lang="ru-RU" sz="4000" b="1" dirty="0" smtClean="0">
                <a:solidFill>
                  <a:srgbClr val="00B050"/>
                </a:solidFill>
              </a:rPr>
              <a:t>. Найти  </a:t>
            </a:r>
            <a:r>
              <a:rPr lang="ru-RU" sz="4000" b="1" u="sng" dirty="0">
                <a:solidFill>
                  <a:srgbClr val="00B050"/>
                </a:solidFill>
              </a:rPr>
              <a:t>2</a:t>
            </a:r>
            <a:r>
              <a:rPr lang="ru-RU" sz="4000" b="1" u="sng" dirty="0" smtClean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 от  36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>
                <a:solidFill>
                  <a:srgbClr val="00B050"/>
                </a:solidFill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                      9               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06" y="569987"/>
            <a:ext cx="2950343" cy="152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8138"/>
            <a:ext cx="2016224" cy="203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768" y="5143512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4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87383"/>
            <a:ext cx="37670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23" y="1864295"/>
            <a:ext cx="1958310" cy="319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43567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2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0871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u="sng" dirty="0" smtClean="0">
                <a:solidFill>
                  <a:srgbClr val="7030A0"/>
                </a:solidFill>
              </a:rPr>
              <a:t>400</a:t>
            </a:r>
            <a:r>
              <a:rPr lang="ru-RU" sz="4000" b="1" dirty="0" smtClean="0">
                <a:solidFill>
                  <a:srgbClr val="7030A0"/>
                </a:solidFill>
              </a:rPr>
              <a:t>. Чем отличается обыкновенная дробь от смешанного числа?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86578" y="5000636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6" y="4009191"/>
            <a:ext cx="3312368" cy="238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1440160" cy="107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67999"/>
            <a:ext cx="2272910" cy="166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9993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75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0871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u="sng" dirty="0" smtClean="0"/>
              <a:t>500</a:t>
            </a:r>
            <a:r>
              <a:rPr lang="ru-RU" sz="4000" b="1" dirty="0" smtClean="0"/>
              <a:t>. Сравнить  дроби: </a:t>
            </a:r>
            <a:r>
              <a:rPr lang="ru-RU" sz="4000" b="1" u="sng" dirty="0" smtClean="0"/>
              <a:t>3</a:t>
            </a:r>
            <a:r>
              <a:rPr lang="ru-RU" sz="4000" b="1" dirty="0" smtClean="0"/>
              <a:t>  и  </a:t>
            </a:r>
            <a:r>
              <a:rPr lang="ru-RU" sz="4000" b="1" u="sng" dirty="0" smtClean="0"/>
              <a:t>7</a:t>
            </a:r>
            <a:r>
              <a:rPr lang="ru-RU" sz="4000" b="1" dirty="0" smtClean="0"/>
              <a:t>,  </a:t>
            </a:r>
            <a:r>
              <a:rPr lang="ru-RU" sz="4000" b="1" u="sng" dirty="0" smtClean="0"/>
              <a:t>6</a:t>
            </a:r>
            <a:r>
              <a:rPr lang="ru-RU" sz="4000" b="1" dirty="0" smtClean="0"/>
              <a:t> и </a:t>
            </a:r>
            <a:r>
              <a:rPr lang="ru-RU" sz="4000" b="1" u="sng" dirty="0" smtClean="0"/>
              <a:t>6</a:t>
            </a:r>
            <a:r>
              <a:rPr lang="ru-RU" sz="4000" b="1" dirty="0"/>
              <a:t>.</a:t>
            </a: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ru-RU" sz="4000" b="1" dirty="0"/>
              <a:t> </a:t>
            </a:r>
            <a:r>
              <a:rPr lang="ru-RU" sz="4000" b="1" dirty="0" smtClean="0"/>
              <a:t>                                          9       9   </a:t>
            </a:r>
            <a:r>
              <a:rPr lang="ru-RU" sz="4000" b="1" dirty="0"/>
              <a:t>7</a:t>
            </a:r>
            <a:r>
              <a:rPr lang="ru-RU" sz="4000" b="1" dirty="0" smtClean="0"/>
              <a:t>   10</a:t>
            </a:r>
            <a:br>
              <a:rPr lang="ru-RU" sz="4000" b="1" dirty="0" smtClean="0"/>
            </a:b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00892" y="5072074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2903"/>
            <a:ext cx="2244477" cy="254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2848170" cy="215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3600400" cy="254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17" y="1196752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0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942" y="266457"/>
            <a:ext cx="8229600" cy="52425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b="1" u="sng" dirty="0" smtClean="0">
                <a:solidFill>
                  <a:srgbClr val="00B050"/>
                </a:solidFill>
              </a:rPr>
              <a:t>100</a:t>
            </a:r>
            <a:r>
              <a:rPr lang="ru-RU" b="1" dirty="0" smtClean="0">
                <a:solidFill>
                  <a:srgbClr val="00B050"/>
                </a:solidFill>
              </a:rPr>
              <a:t>.    Найти периметр  (Р) квадрата, если  его сторона=5см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0809"/>
            <a:ext cx="1872208" cy="211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43702" y="4857760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6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5940425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90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942" y="266457"/>
            <a:ext cx="8229600" cy="52425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b="1" u="sng" dirty="0" smtClean="0">
                <a:solidFill>
                  <a:srgbClr val="0070C0"/>
                </a:solidFill>
              </a:rPr>
              <a:t>200. </a:t>
            </a:r>
            <a:r>
              <a:rPr lang="ru-RU" b="1" dirty="0" smtClean="0">
                <a:solidFill>
                  <a:srgbClr val="0070C0"/>
                </a:solidFill>
              </a:rPr>
              <a:t>Найти площадь (</a:t>
            </a:r>
            <a:r>
              <a:rPr lang="en-US" b="1" dirty="0" smtClean="0">
                <a:solidFill>
                  <a:srgbClr val="0070C0"/>
                </a:solidFill>
              </a:rPr>
              <a:t>S)</a:t>
            </a:r>
            <a:r>
              <a:rPr lang="ru-RU" b="1" dirty="0" smtClean="0">
                <a:solidFill>
                  <a:srgbClr val="0070C0"/>
                </a:solidFill>
              </a:rPr>
              <a:t> прямоугольника, если его стороны равны 5см и </a:t>
            </a:r>
            <a:r>
              <a:rPr lang="en-US" b="1" dirty="0" smtClean="0">
                <a:solidFill>
                  <a:srgbClr val="0070C0"/>
                </a:solidFill>
              </a:rPr>
              <a:t>2c</a:t>
            </a:r>
            <a:r>
              <a:rPr lang="ru-RU" b="1" dirty="0" smtClean="0">
                <a:solidFill>
                  <a:srgbClr val="0070C0"/>
                </a:solidFill>
              </a:rPr>
              <a:t>м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277" y="4151488"/>
            <a:ext cx="2027460" cy="115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645"/>
            <a:ext cx="1750863" cy="131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15140" y="4857760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6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32395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942" y="266457"/>
            <a:ext cx="8229600" cy="52425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b="1" u="sng" dirty="0" smtClean="0">
                <a:solidFill>
                  <a:srgbClr val="00B050"/>
                </a:solidFill>
              </a:rPr>
              <a:t>300</a:t>
            </a:r>
            <a:r>
              <a:rPr lang="ru-RU" b="1" dirty="0" smtClean="0">
                <a:solidFill>
                  <a:srgbClr val="00B050"/>
                </a:solidFill>
              </a:rPr>
              <a:t>. Дать названия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      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645024"/>
            <a:ext cx="18002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4" name="Куб 3"/>
          <p:cNvSpPr/>
          <p:nvPr/>
        </p:nvSpPr>
        <p:spPr>
          <a:xfrm>
            <a:off x="6751923" y="908720"/>
            <a:ext cx="1152128" cy="10801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1560" y="1124744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>
            <a:off x="4283968" y="3616821"/>
            <a:ext cx="1296144" cy="100811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6895938" y="2852936"/>
            <a:ext cx="1204453" cy="126794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86578" y="4929198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3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26" y="356010"/>
            <a:ext cx="5940425" cy="112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0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942" y="266457"/>
            <a:ext cx="8229600" cy="52425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b="1" u="sng" dirty="0" smtClean="0">
                <a:solidFill>
                  <a:srgbClr val="7030A0"/>
                </a:solidFill>
              </a:rPr>
              <a:t>400</a:t>
            </a:r>
            <a:r>
              <a:rPr lang="ru-RU" b="1" dirty="0" smtClean="0">
                <a:solidFill>
                  <a:srgbClr val="7030A0"/>
                </a:solidFill>
              </a:rPr>
              <a:t>.Какова величина прямого, острого, тупого, развёрнутого углов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     </a:t>
            </a:r>
            <a:endParaRPr lang="ru-RU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76672"/>
            <a:ext cx="1759053" cy="118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8225">
            <a:off x="3964842" y="643357"/>
            <a:ext cx="1328032" cy="85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56024"/>
            <a:ext cx="1123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4" y="363648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6578" y="4929198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7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217018" cy="166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5940425" cy="153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3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942" y="266457"/>
            <a:ext cx="8229600" cy="52425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500</a:t>
            </a:r>
            <a:r>
              <a:rPr lang="ru-RU" b="1" dirty="0" smtClean="0"/>
              <a:t>.Назвать </a:t>
            </a:r>
            <a:r>
              <a:rPr lang="en-US" b="1" dirty="0" smtClean="0"/>
              <a:t> </a:t>
            </a:r>
            <a:r>
              <a:rPr lang="ru-RU" b="1" dirty="0" smtClean="0"/>
              <a:t>параллельные и перпендикулярные прямые</a:t>
            </a:r>
            <a:r>
              <a:rPr lang="en-US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                 </a:t>
            </a:r>
            <a:r>
              <a:rPr lang="ru-RU" b="1" dirty="0" smtClean="0"/>
              <a:t>                                     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43702" y="4929198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3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2448272" cy="19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05" y="404664"/>
            <a:ext cx="2015764" cy="19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10280"/>
            <a:ext cx="1872208" cy="171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93" y="3860174"/>
            <a:ext cx="1339824" cy="121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5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Цель</a:t>
            </a:r>
            <a:r>
              <a:rPr lang="ru-RU" sz="3200" b="1" dirty="0">
                <a:solidFill>
                  <a:srgbClr val="C00000"/>
                </a:solidFill>
              </a:rPr>
              <a:t>: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/>
              <a:t>-развивать </a:t>
            </a:r>
            <a:r>
              <a:rPr lang="ru-RU" sz="2400" b="1" dirty="0"/>
              <a:t>интерес детей к математике, </a:t>
            </a:r>
          </a:p>
          <a:p>
            <a:r>
              <a:rPr lang="ru-RU" sz="2400" b="1" dirty="0" smtClean="0"/>
              <a:t>-развивать </a:t>
            </a:r>
            <a:r>
              <a:rPr lang="ru-RU" sz="2400" b="1" dirty="0"/>
              <a:t>математические способности </a:t>
            </a:r>
            <a:r>
              <a:rPr lang="ru-RU" sz="2400" b="1" dirty="0" smtClean="0"/>
              <a:t> </a:t>
            </a:r>
            <a:r>
              <a:rPr lang="ru-RU" sz="2400" b="1" dirty="0"/>
              <a:t>школьников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-формировать </a:t>
            </a:r>
            <a:r>
              <a:rPr lang="ru-RU" sz="2400" b="1" dirty="0"/>
              <a:t>умение использовать знания в нестандартной ситуации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-формировать </a:t>
            </a:r>
            <a:r>
              <a:rPr lang="ru-RU" sz="2400" b="1" dirty="0"/>
              <a:t>товарищеское доброжелательное отношение к членам команды и соперникам, учить толерантности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 -развивать </a:t>
            </a:r>
            <a:r>
              <a:rPr lang="ru-RU" sz="2400" b="1" dirty="0"/>
              <a:t>чувства сопереживания результатам труда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6751">
            <a:off x="6228184" y="228007"/>
            <a:ext cx="1533230" cy="236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325">
            <a:off x="2662325" y="449450"/>
            <a:ext cx="2304256" cy="225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8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3816424"/>
          </a:xfrm>
        </p:spPr>
        <p:txBody>
          <a:bodyPr>
            <a:normAutofit/>
          </a:bodyPr>
          <a:lstStyle/>
          <a:p>
            <a:pPr algn="l"/>
            <a:r>
              <a:rPr lang="en-US" sz="2700" b="1" u="sng" dirty="0" smtClean="0">
                <a:solidFill>
                  <a:srgbClr val="FF0000"/>
                </a:solidFill>
              </a:rPr>
              <a:t>1</a:t>
            </a:r>
            <a:r>
              <a:rPr lang="ru-RU" sz="2700" b="1" u="sng" dirty="0" smtClean="0">
                <a:solidFill>
                  <a:srgbClr val="00B050"/>
                </a:solidFill>
              </a:rPr>
              <a:t>00</a:t>
            </a:r>
            <a:r>
              <a:rPr lang="ru-RU" sz="2700" b="1" u="sng" dirty="0">
                <a:solidFill>
                  <a:srgbClr val="00B050"/>
                </a:solidFill>
              </a:rPr>
              <a:t>. </a:t>
            </a:r>
            <a:r>
              <a:rPr lang="ru-RU" sz="2700" b="1" dirty="0">
                <a:solidFill>
                  <a:srgbClr val="00B050"/>
                </a:solidFill>
              </a:rPr>
              <a:t>Коля  свой дневник с двойками закопал на глубину 5м , а Толя закопал  свой дневник  на глубину  12 м.  На сколько  метров глубже закопал свой дневник  Толя?</a:t>
            </a:r>
            <a:br>
              <a:rPr lang="ru-RU" sz="2700" b="1" dirty="0">
                <a:solidFill>
                  <a:srgbClr val="00B050"/>
                </a:solidFill>
              </a:rPr>
            </a:br>
            <a:r>
              <a:rPr lang="en-US" sz="2700" b="1" dirty="0" smtClean="0">
                <a:solidFill>
                  <a:srgbClr val="00B050"/>
                </a:solidFill>
              </a:rPr>
              <a:t/>
            </a:r>
            <a:br>
              <a:rPr lang="en-US" sz="2700" b="1" dirty="0" smtClean="0">
                <a:solidFill>
                  <a:srgbClr val="00B050"/>
                </a:solidFill>
              </a:rPr>
            </a:br>
            <a:endParaRPr lang="ru-RU" sz="27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6" y="5143512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98" y="4365104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53" y="260648"/>
            <a:ext cx="1422525" cy="214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501328"/>
            <a:ext cx="2100917" cy="148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5864"/>
            <a:ext cx="1512168" cy="194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02" y="4492513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39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3816424"/>
          </a:xfrm>
        </p:spPr>
        <p:txBody>
          <a:bodyPr>
            <a:normAutofit/>
          </a:bodyPr>
          <a:lstStyle/>
          <a:p>
            <a:pPr algn="l"/>
            <a:r>
              <a:rPr lang="ru-RU" sz="2700" b="1" u="sng" dirty="0" smtClean="0">
                <a:solidFill>
                  <a:srgbClr val="00B0F0"/>
                </a:solidFill>
              </a:rPr>
              <a:t>200</a:t>
            </a:r>
            <a:r>
              <a:rPr lang="ru-RU" sz="2700" b="1" dirty="0" smtClean="0">
                <a:solidFill>
                  <a:srgbClr val="00B0F0"/>
                </a:solidFill>
              </a:rPr>
              <a:t>.Марина  </a:t>
            </a:r>
            <a:r>
              <a:rPr lang="ru-RU" sz="2700" b="1" dirty="0">
                <a:solidFill>
                  <a:srgbClr val="00B0F0"/>
                </a:solidFill>
              </a:rPr>
              <a:t>Боровицкая сделала  в диктанте  </a:t>
            </a:r>
            <a:r>
              <a:rPr lang="ru-RU" sz="2700" b="1" dirty="0" smtClean="0">
                <a:solidFill>
                  <a:srgbClr val="00B0F0"/>
                </a:solidFill>
              </a:rPr>
              <a:t>15 </a:t>
            </a:r>
            <a:r>
              <a:rPr lang="ru-RU" sz="2700" b="1" dirty="0">
                <a:solidFill>
                  <a:srgbClr val="00B0F0"/>
                </a:solidFill>
              </a:rPr>
              <a:t>ошибок,  а  Гриша Кружков, который  у  нее  все  списал,  -  32  ошибки.  Сколько  своих собственных ошибок в диктанте у Гриши?</a:t>
            </a:r>
            <a:br>
              <a:rPr lang="ru-RU" sz="2700" b="1" dirty="0">
                <a:solidFill>
                  <a:srgbClr val="00B0F0"/>
                </a:solidFill>
              </a:rPr>
            </a:br>
            <a:endParaRPr lang="ru-RU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00892" y="5214950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2880320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02267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5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3816424"/>
          </a:xfrm>
        </p:spPr>
        <p:txBody>
          <a:bodyPr>
            <a:normAutofit/>
          </a:bodyPr>
          <a:lstStyle/>
          <a:p>
            <a:pPr algn="l"/>
            <a:r>
              <a:rPr lang="ru-RU" sz="2700" b="1" u="sng" dirty="0" smtClean="0">
                <a:solidFill>
                  <a:srgbClr val="00B050"/>
                </a:solidFill>
              </a:rPr>
              <a:t>300</a:t>
            </a:r>
            <a:r>
              <a:rPr lang="ru-RU" sz="2700" b="1" dirty="0" smtClean="0">
                <a:solidFill>
                  <a:srgbClr val="00B050"/>
                </a:solidFill>
              </a:rPr>
              <a:t>.Длина </a:t>
            </a:r>
            <a:r>
              <a:rPr lang="ru-RU" sz="2700" b="1" dirty="0">
                <a:solidFill>
                  <a:srgbClr val="00B050"/>
                </a:solidFill>
              </a:rPr>
              <a:t>бревна 5 метров. Бревно распилили на поленья длиной 1 метр. Сколько сделали распилов</a:t>
            </a:r>
            <a:r>
              <a:rPr lang="ru-RU" sz="2700" b="1" dirty="0" smtClean="0">
                <a:solidFill>
                  <a:srgbClr val="00B050"/>
                </a:solidFill>
              </a:rPr>
              <a:t>?</a:t>
            </a:r>
            <a:r>
              <a:rPr lang="ru-RU" sz="2700" b="1" dirty="0">
                <a:solidFill>
                  <a:srgbClr val="00B0F0"/>
                </a:solidFill>
              </a:rPr>
              <a:t/>
            </a:r>
            <a:br>
              <a:rPr lang="ru-RU" sz="2700" b="1" dirty="0">
                <a:solidFill>
                  <a:srgbClr val="00B0F0"/>
                </a:solidFill>
              </a:rPr>
            </a:br>
            <a:endParaRPr lang="ru-RU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00892" y="5072074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60"/>
            <a:ext cx="2880320" cy="216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87" y="836712"/>
            <a:ext cx="2389187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07698"/>
            <a:ext cx="2786063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4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7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4392488" cy="3528392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solidFill>
                  <a:srgbClr val="7030A0"/>
                </a:solidFill>
              </a:rPr>
              <a:t>4</a:t>
            </a:r>
            <a:r>
              <a:rPr lang="en-US" sz="2700" b="1" u="sng" dirty="0" smtClean="0">
                <a:solidFill>
                  <a:srgbClr val="7030A0"/>
                </a:solidFill>
              </a:rPr>
              <a:t>00</a:t>
            </a:r>
            <a:r>
              <a:rPr lang="ru-RU" sz="2700" b="1" dirty="0" smtClean="0">
                <a:solidFill>
                  <a:srgbClr val="7030A0"/>
                </a:solidFill>
              </a:rPr>
              <a:t>.Мама </a:t>
            </a:r>
            <a:r>
              <a:rPr lang="ru-RU" sz="2700" b="1" dirty="0">
                <a:solidFill>
                  <a:srgbClr val="7030A0"/>
                </a:solidFill>
              </a:rPr>
              <a:t>купила по полкилограмма сахара, конфет, печенья, пряников. Каков общий вес покупки</a:t>
            </a:r>
            <a:r>
              <a:rPr lang="ru-RU" sz="2700" b="1" dirty="0" smtClean="0">
                <a:solidFill>
                  <a:srgbClr val="7030A0"/>
                </a:solidFill>
              </a:rPr>
              <a:t>?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endParaRPr lang="ru-RU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72330" y="5143512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1778551" cy="26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26" y="116632"/>
            <a:ext cx="2156246" cy="21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1767538" cy="172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7" y="3618503"/>
            <a:ext cx="2380222" cy="238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54" y="4410347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4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76673"/>
            <a:ext cx="4680520" cy="3907666"/>
          </a:xfrm>
        </p:spPr>
        <p:txBody>
          <a:bodyPr>
            <a:normAutofit/>
          </a:bodyPr>
          <a:lstStyle/>
          <a:p>
            <a:pPr algn="l"/>
            <a:r>
              <a:rPr lang="ru-RU" sz="2700" b="1" u="sng" dirty="0" smtClean="0"/>
              <a:t>5</a:t>
            </a:r>
            <a:r>
              <a:rPr lang="en-US" sz="2700" b="1" u="sng" dirty="0" smtClean="0"/>
              <a:t>00</a:t>
            </a:r>
            <a:r>
              <a:rPr lang="ru-RU" sz="2700" b="1" dirty="0" smtClean="0"/>
              <a:t>.Сколько </a:t>
            </a:r>
            <a:r>
              <a:rPr lang="ru-RU" sz="2700" b="1" dirty="0"/>
              <a:t>лет Вове, если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к </a:t>
            </a:r>
            <a:r>
              <a:rPr lang="ru-RU" sz="2700" b="1" dirty="0"/>
              <a:t>числу его лет прибавить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7 </a:t>
            </a:r>
            <a:r>
              <a:rPr lang="ru-RU" sz="2700" b="1" dirty="0"/>
              <a:t>лет и еще один год, то ему будет 20 лет.	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endParaRPr lang="ru-RU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29454" y="5072074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2" y="188640"/>
            <a:ext cx="2511118" cy="349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1" y="4503749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05618"/>
            <a:ext cx="3377215" cy="253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4608512"/>
          </a:xfrm>
        </p:spPr>
        <p:txBody>
          <a:bodyPr>
            <a:normAutofit/>
          </a:bodyPr>
          <a:lstStyle/>
          <a:p>
            <a:pPr algn="l"/>
            <a:r>
              <a:rPr lang="ru-RU" sz="4000" b="1" u="sng" dirty="0" smtClean="0">
                <a:solidFill>
                  <a:srgbClr val="00B050"/>
                </a:solidFill>
              </a:rPr>
              <a:t>100. </a:t>
            </a:r>
            <a:r>
              <a:rPr lang="ru-RU" sz="4000" b="1" dirty="0" smtClean="0">
                <a:solidFill>
                  <a:srgbClr val="00B050"/>
                </a:solidFill>
              </a:rPr>
              <a:t>Как называется число, которое получается при вычитании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                       </a:t>
            </a:r>
            <a:r>
              <a:rPr lang="ru-RU" sz="4000" b="1" dirty="0" smtClean="0">
                <a:solidFill>
                  <a:srgbClr val="0070C0"/>
                </a:solidFill>
              </a:rPr>
              <a:t>45-18=27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92" y="5143512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266429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90863"/>
            <a:ext cx="412500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81512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0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4608512"/>
          </a:xfrm>
        </p:spPr>
        <p:txBody>
          <a:bodyPr>
            <a:normAutofit/>
          </a:bodyPr>
          <a:lstStyle/>
          <a:p>
            <a:pPr algn="l"/>
            <a:r>
              <a:rPr lang="ru-RU" sz="4000" b="1" u="sng" dirty="0" smtClean="0">
                <a:solidFill>
                  <a:srgbClr val="0070C0"/>
                </a:solidFill>
              </a:rPr>
              <a:t>200</a:t>
            </a:r>
            <a:r>
              <a:rPr lang="ru-RU" sz="4000" b="1" dirty="0" smtClean="0">
                <a:solidFill>
                  <a:srgbClr val="0070C0"/>
                </a:solidFill>
              </a:rPr>
              <a:t>. Назвать самое большое     трёхзначное число.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     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29454" y="5072074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4199"/>
            <a:ext cx="1800200" cy="135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601" y="476672"/>
            <a:ext cx="137369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82735"/>
            <a:ext cx="2592288" cy="24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7" y="4149080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7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400" y="764704"/>
            <a:ext cx="5133727" cy="4464496"/>
          </a:xfrm>
        </p:spPr>
        <p:txBody>
          <a:bodyPr>
            <a:normAutofit/>
          </a:bodyPr>
          <a:lstStyle/>
          <a:p>
            <a:pPr algn="l"/>
            <a:r>
              <a:rPr lang="ru-RU" sz="4000" b="1" u="sng" dirty="0" smtClean="0">
                <a:solidFill>
                  <a:srgbClr val="00B050"/>
                </a:solidFill>
              </a:rPr>
              <a:t>300</a:t>
            </a:r>
            <a:r>
              <a:rPr lang="ru-RU" sz="4000" b="1" dirty="0" smtClean="0">
                <a:solidFill>
                  <a:srgbClr val="00B050"/>
                </a:solidFill>
              </a:rPr>
              <a:t>.Назвать число , предыдущее числу 7890.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29454" y="5072074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76" y="2780928"/>
            <a:ext cx="2016224" cy="359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266382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5328592" cy="2557016"/>
          </a:xfrm>
        </p:spPr>
        <p:txBody>
          <a:bodyPr>
            <a:normAutofit/>
          </a:bodyPr>
          <a:lstStyle/>
          <a:p>
            <a:pPr algn="l"/>
            <a:r>
              <a:rPr lang="ru-RU" sz="4000" b="1" u="sng" dirty="0" smtClean="0">
                <a:solidFill>
                  <a:srgbClr val="7030A0"/>
                </a:solidFill>
              </a:rPr>
              <a:t>400</a:t>
            </a:r>
            <a:r>
              <a:rPr lang="ru-RU" sz="4000" b="1" dirty="0" smtClean="0">
                <a:solidFill>
                  <a:srgbClr val="7030A0"/>
                </a:solidFill>
              </a:rPr>
              <a:t>.   Найти х, если 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         х - 16=30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768" y="5214950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4" y="3068960"/>
            <a:ext cx="3324919" cy="277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958462" cy="295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8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4608512"/>
          </a:xfrm>
        </p:spPr>
        <p:txBody>
          <a:bodyPr>
            <a:normAutofit/>
          </a:bodyPr>
          <a:lstStyle/>
          <a:p>
            <a:pPr algn="l"/>
            <a:r>
              <a:rPr lang="ru-RU" sz="4000" b="1" u="sng" dirty="0" smtClean="0"/>
              <a:t>500</a:t>
            </a:r>
            <a:r>
              <a:rPr lang="ru-RU" sz="4000" b="1" dirty="0" smtClean="0"/>
              <a:t>.Назвать трёхзначное чётное  число, двузначное нечётное число.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00892" y="5143512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91" y="55644"/>
            <a:ext cx="2429239" cy="239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56" y="260648"/>
            <a:ext cx="2973216" cy="19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0" y="4002948"/>
            <a:ext cx="5940425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6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Правила игры:</a:t>
            </a:r>
          </a:p>
          <a:p>
            <a:pPr algn="ctr"/>
            <a:r>
              <a:rPr lang="ru-RU" sz="2400" b="1" dirty="0" smtClean="0"/>
              <a:t>Игра </a:t>
            </a:r>
            <a:r>
              <a:rPr lang="ru-RU" sz="2400" b="1" dirty="0"/>
              <a:t>состоит из </a:t>
            </a:r>
            <a:r>
              <a:rPr lang="ru-RU" sz="2400" b="1" dirty="0" smtClean="0"/>
              <a:t>двух раундов: </a:t>
            </a:r>
          </a:p>
          <a:p>
            <a:pPr algn="ctr"/>
            <a:r>
              <a:rPr lang="ru-RU" sz="2400" b="1" dirty="0" smtClean="0"/>
              <a:t> -Первый раунд  15 вопросов;</a:t>
            </a:r>
          </a:p>
          <a:p>
            <a:pPr algn="ctr"/>
            <a:r>
              <a:rPr lang="ru-RU" sz="2400" b="1" dirty="0"/>
              <a:t> </a:t>
            </a:r>
            <a:r>
              <a:rPr lang="ru-RU" sz="2400" b="1" dirty="0" smtClean="0"/>
              <a:t>-Второй раунд 10 вопросов;  </a:t>
            </a:r>
          </a:p>
          <a:p>
            <a:pPr algn="ctr"/>
            <a:r>
              <a:rPr lang="ru-RU" sz="2400" b="1" dirty="0" smtClean="0"/>
              <a:t>1. Вопросы сгруппированы </a:t>
            </a:r>
            <a:r>
              <a:rPr lang="ru-RU" sz="2400" b="1" dirty="0"/>
              <a:t> </a:t>
            </a:r>
            <a:r>
              <a:rPr lang="ru-RU" sz="2400" b="1" dirty="0" smtClean="0"/>
              <a:t>по темам- </a:t>
            </a:r>
            <a:r>
              <a:rPr lang="ru-RU" sz="2400" b="1" dirty="0"/>
              <a:t>по 5 </a:t>
            </a:r>
            <a:r>
              <a:rPr lang="ru-RU" sz="2400" b="1" dirty="0" smtClean="0"/>
              <a:t>вопросов в каждой.</a:t>
            </a:r>
          </a:p>
          <a:p>
            <a:pPr algn="ctr"/>
            <a:r>
              <a:rPr lang="ru-RU" sz="2400" b="1" dirty="0" smtClean="0"/>
              <a:t>2. </a:t>
            </a:r>
            <a:r>
              <a:rPr lang="ru-RU" sz="2400" b="1" dirty="0"/>
              <a:t>Стоимость вопросов: 100, 200, 300, 400, 500 </a:t>
            </a:r>
            <a:r>
              <a:rPr lang="ru-RU" sz="2400" b="1" dirty="0" smtClean="0"/>
              <a:t>баллов. </a:t>
            </a:r>
            <a:endParaRPr lang="ru-RU" sz="2400" b="1" dirty="0"/>
          </a:p>
          <a:p>
            <a:pPr algn="ctr"/>
            <a:r>
              <a:rPr lang="ru-RU" sz="2400" b="1" dirty="0" smtClean="0"/>
              <a:t>3. Команды </a:t>
            </a:r>
            <a:r>
              <a:rPr lang="ru-RU" sz="2400" b="1" dirty="0"/>
              <a:t>имеют право, но не обязаны отвечать на заданный вопрос. Правильный ответ приносит команде сумму, равную стоимости вопроса на игровом табло, неправильный ответ лишает команду указанной суммы</a:t>
            </a:r>
            <a:r>
              <a:rPr lang="ru-RU" b="1" dirty="0"/>
              <a:t>. </a:t>
            </a:r>
            <a:endParaRPr lang="ru-RU" b="1" dirty="0" smtClean="0"/>
          </a:p>
          <a:p>
            <a:pPr algn="ctr"/>
            <a:r>
              <a:rPr lang="ru-RU" sz="2400" b="1" dirty="0" smtClean="0"/>
              <a:t>4.Если команда не знает ответа, другая команда может ответить на вопрос на тех же условиях.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1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9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714375" y="1000125"/>
            <a:ext cx="7572375" cy="4929188"/>
          </a:xfrm>
          <a:prstGeom prst="flowChartPunchedTap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dirty="0">
                <a:solidFill>
                  <a:srgbClr val="FF0000"/>
                </a:solidFill>
              </a:rPr>
              <a:t>Геометрическая фигура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42852"/>
            <a:ext cx="62760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2700" cmpd="sng">
                  <a:solidFill>
                    <a:srgbClr val="2D5C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5C8A">
                    <a:tint val="1000"/>
                  </a:srgbClr>
                </a:solidFill>
                <a:effectLst>
                  <a:glow rad="53100">
                    <a:srgbClr val="2D5C8A">
                      <a:satMod val="180000"/>
                      <a:alpha val="30000"/>
                    </a:srgbClr>
                  </a:glow>
                </a:effectLst>
              </a:rPr>
              <a:t>По горизонтали:</a:t>
            </a:r>
          </a:p>
        </p:txBody>
      </p:sp>
      <p:pic>
        <p:nvPicPr>
          <p:cNvPr id="24580" name="Рисунок 2" descr="1_md_w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928813"/>
            <a:ext cx="428625" cy="7366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4" descr="0031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4857750"/>
            <a:ext cx="8048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85875" y="1071563"/>
            <a:ext cx="6786563" cy="4143375"/>
          </a:xfrm>
          <a:prstGeom prst="horizontalScroll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FF00FF"/>
                </a:solidFill>
              </a:rPr>
              <a:t>Прибор для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rgbClr val="FF00FF"/>
                </a:solidFill>
              </a:rPr>
              <a:t>измерения времени</a:t>
            </a:r>
          </a:p>
        </p:txBody>
      </p:sp>
      <p:pic>
        <p:nvPicPr>
          <p:cNvPr id="25603" name="Рисунок 3" descr="2_md_w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071688"/>
            <a:ext cx="3746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3" descr="sw58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0"/>
            <a:ext cx="10001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4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" descr="3_md_wht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643063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Лента лицом вверх 2"/>
          <p:cNvSpPr/>
          <p:nvPr/>
        </p:nvSpPr>
        <p:spPr>
          <a:xfrm>
            <a:off x="500063" y="785813"/>
            <a:ext cx="8358187" cy="3786187"/>
          </a:xfrm>
          <a:prstGeom prst="ribbon2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003366">
                    <a:lumMod val="50000"/>
                  </a:srgbClr>
                </a:solidFill>
              </a:rPr>
              <a:t>Результат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003366">
                    <a:lumMod val="50000"/>
                  </a:srgbClr>
                </a:solidFill>
              </a:rPr>
              <a:t>арифметического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003366">
                    <a:lumMod val="50000"/>
                  </a:srgbClr>
                </a:solidFill>
              </a:rPr>
              <a:t>действия</a:t>
            </a:r>
          </a:p>
        </p:txBody>
      </p:sp>
      <p:pic>
        <p:nvPicPr>
          <p:cNvPr id="26628" name="Рисунок 4" descr="3_md_wht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571625"/>
            <a:ext cx="419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4" descr="3d8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35781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7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143000" y="642938"/>
            <a:ext cx="6643688" cy="51435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dirty="0">
                <a:solidFill>
                  <a:srgbClr val="003366">
                    <a:lumMod val="50000"/>
                  </a:srgbClr>
                </a:solidFill>
              </a:rPr>
              <a:t>Арифметическое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dirty="0">
                <a:solidFill>
                  <a:srgbClr val="003366">
                    <a:lumMod val="50000"/>
                  </a:srgbClr>
                </a:solidFill>
              </a:rPr>
              <a:t>действие</a:t>
            </a:r>
          </a:p>
        </p:txBody>
      </p:sp>
      <p:pic>
        <p:nvPicPr>
          <p:cNvPr id="27651" name="Рисунок 5" descr="4_md_wht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500188"/>
            <a:ext cx="536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5" descr="rozica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572000"/>
            <a:ext cx="15001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5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14375" y="1143000"/>
            <a:ext cx="7643813" cy="4500563"/>
          </a:xfrm>
          <a:prstGeom prst="fram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308100" y="2643188"/>
            <a:ext cx="6348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FFFF00"/>
                </a:solidFill>
              </a:rPr>
              <a:t>Наименьшее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smtClean="0">
                <a:solidFill>
                  <a:srgbClr val="FFFF00"/>
                </a:solidFill>
              </a:rPr>
              <a:t>четырёхзначное число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42852"/>
            <a:ext cx="55002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2700" cmpd="sng">
                  <a:solidFill>
                    <a:srgbClr val="2D5C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5C8A">
                    <a:tint val="1000"/>
                  </a:srgbClr>
                </a:solidFill>
                <a:effectLst>
                  <a:glow rad="53100">
                    <a:srgbClr val="2D5C8A">
                      <a:satMod val="180000"/>
                      <a:alpha val="30000"/>
                    </a:srgbClr>
                  </a:glow>
                </a:effectLst>
              </a:rPr>
              <a:t>По вертикали:</a:t>
            </a:r>
          </a:p>
        </p:txBody>
      </p:sp>
      <p:pic>
        <p:nvPicPr>
          <p:cNvPr id="28677" name="Рисунок 2" descr="1_md_wh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000250"/>
            <a:ext cx="428625" cy="7366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6" descr="dividers_94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214813"/>
            <a:ext cx="6286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500063" y="714375"/>
            <a:ext cx="8286750" cy="4500563"/>
          </a:xfrm>
          <a:prstGeom prst="doubleWave">
            <a:avLst/>
          </a:prstGeom>
          <a:solidFill>
            <a:srgbClr val="FF99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dirty="0">
                <a:solidFill>
                  <a:srgbClr val="2B5481">
                    <a:lumMod val="75000"/>
                  </a:srgbClr>
                </a:solidFill>
              </a:rPr>
              <a:t>Отрезок в окружности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dirty="0">
                <a:solidFill>
                  <a:srgbClr val="2B5481">
                    <a:lumMod val="75000"/>
                  </a:srgbClr>
                </a:solidFill>
              </a:rPr>
              <a:t>или круге, длина которого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dirty="0">
                <a:solidFill>
                  <a:srgbClr val="2B5481">
                    <a:lumMod val="75000"/>
                  </a:srgbClr>
                </a:solidFill>
              </a:rPr>
              <a:t>равна половине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dirty="0">
                <a:solidFill>
                  <a:srgbClr val="2B5481">
                    <a:lumMod val="75000"/>
                  </a:srgbClr>
                </a:solidFill>
              </a:rPr>
              <a:t>диаметра</a:t>
            </a:r>
          </a:p>
        </p:txBody>
      </p:sp>
      <p:pic>
        <p:nvPicPr>
          <p:cNvPr id="29699" name="Рисунок 6" descr="5_md_wht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1450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4" descr="stars_1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286375"/>
            <a:ext cx="97313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лна 6"/>
          <p:cNvSpPr/>
          <p:nvPr/>
        </p:nvSpPr>
        <p:spPr>
          <a:xfrm>
            <a:off x="857250" y="571500"/>
            <a:ext cx="7286625" cy="5429250"/>
          </a:xfrm>
          <a:prstGeom prst="wave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FF00FF"/>
                </a:solidFill>
              </a:rPr>
              <a:t>Замкнутая кривая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FF00FF"/>
                </a:solidFill>
              </a:rPr>
              <a:t>линия, все точки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FF00FF"/>
                </a:solidFill>
              </a:rPr>
              <a:t>которой равноудалены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FF00FF"/>
                </a:solidFill>
              </a:rPr>
              <a:t>от центра.</a:t>
            </a:r>
          </a:p>
        </p:txBody>
      </p:sp>
      <p:pic>
        <p:nvPicPr>
          <p:cNvPr id="30723" name="Рисунок 7" descr="6_md_wht_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3746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7" descr="sw215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392738"/>
            <a:ext cx="15811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3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57313" y="1071563"/>
            <a:ext cx="6429375" cy="478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dirty="0">
                <a:solidFill>
                  <a:srgbClr val="6600FF"/>
                </a:solidFill>
              </a:rPr>
              <a:t>Однозначное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dirty="0">
                <a:solidFill>
                  <a:srgbClr val="6600FF"/>
                </a:solidFill>
              </a:rPr>
              <a:t>число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srgbClr val="6600FF"/>
              </a:solidFill>
            </a:endParaRPr>
          </a:p>
        </p:txBody>
      </p:sp>
      <p:pic>
        <p:nvPicPr>
          <p:cNvPr id="31747" name="Рисунок 8" descr="7_md_w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28750"/>
            <a:ext cx="3571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3" descr="BALL2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000500"/>
            <a:ext cx="642937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1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75" y="571500"/>
          <a:ext cx="7786680" cy="59309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8040"/>
                <a:gridCol w="458040"/>
                <a:gridCol w="458040"/>
                <a:gridCol w="458040"/>
                <a:gridCol w="458040"/>
                <a:gridCol w="458040"/>
                <a:gridCol w="458040"/>
                <a:gridCol w="458040"/>
                <a:gridCol w="458040"/>
                <a:gridCol w="458040"/>
                <a:gridCol w="458040"/>
                <a:gridCol w="458040"/>
                <a:gridCol w="458040"/>
                <a:gridCol w="458040"/>
                <a:gridCol w="458040"/>
                <a:gridCol w="458040"/>
                <a:gridCol w="458040"/>
              </a:tblGrid>
              <a:tr h="45613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1439" marR="91439" marT="45723" marB="45723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139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 gridSpan="16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34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139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 gridSpan="8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139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rowSpan="9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456139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139">
                <a:tc gridSpan="7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2000" b="1"/>
                    </a:p>
                  </a:txBody>
                  <a:tcPr marL="91439" marR="91439" marT="45723" marB="45723"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139">
                <a:tc gridSpan="8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solidFill>
                      <a:schemeClr val="tx1"/>
                    </a:solidFill>
                  </a:tcPr>
                </a:tc>
              </a:tr>
              <a:tr h="456139">
                <a:tc gridSpan="8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139">
                <a:tc gridSpan="5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gridSpan="3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</a:tr>
              <a:tr h="456139">
                <a:tc gridSpan="5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6139">
                <a:tc gridSpan="5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6139">
                <a:tc gridSpan="5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marL="91439" marR="91439" marT="45723" marB="45723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710" name="Рисунок 2" descr="1_md_wht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2492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11" name="Рисунок 3" descr="2_md_wht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3206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12" name="Рисунок 4" descr="3_md_wht_1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0"/>
            <a:ext cx="314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13" name="Рисунок 5" descr="4_md_wht_1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714750"/>
            <a:ext cx="322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14" name="Рисунок 6" descr="5_md_wht_1.gif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071563"/>
            <a:ext cx="2682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15" name="Рисунок 7" descr="6_md_wht_2.gif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00188"/>
            <a:ext cx="285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16" name="Рисунок 8" descr="7_md_wht.gif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928813"/>
            <a:ext cx="285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17" name="Рисунок 9" descr="54026.gif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071938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18" name="Рисунок 2" descr="1_md_wht.gif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2875"/>
            <a:ext cx="2492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5813" y="571500"/>
            <a:ext cx="3286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75" y="571500"/>
            <a:ext cx="354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р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63" y="571500"/>
            <a:ext cx="346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3125" y="571500"/>
            <a:ext cx="3381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1750" y="571500"/>
            <a:ext cx="312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г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1813" y="571500"/>
            <a:ext cx="3508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0438" y="571500"/>
            <a:ext cx="3556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0500" y="571500"/>
            <a:ext cx="3381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ь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125" y="571500"/>
            <a:ext cx="357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н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9188" y="571500"/>
            <a:ext cx="3571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7813" y="571500"/>
            <a:ext cx="3381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5813" y="1500188"/>
            <a:ext cx="357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4438" y="1500188"/>
            <a:ext cx="3460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3063" y="1500188"/>
            <a:ext cx="338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3125" y="1500188"/>
            <a:ext cx="3381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71750" y="1500188"/>
            <a:ext cx="3571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н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1813" y="1500188"/>
            <a:ext cx="355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д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0438" y="1500188"/>
            <a:ext cx="3508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29063" y="1500188"/>
            <a:ext cx="3825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м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29125" y="1500188"/>
            <a:ext cx="3460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29188" y="1500188"/>
            <a:ext cx="3540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р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5813" y="2357438"/>
            <a:ext cx="3508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ч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4438" y="2357438"/>
            <a:ext cx="3460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43063" y="2357438"/>
            <a:ext cx="327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с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43125" y="2357438"/>
            <a:ext cx="3286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71750" y="2357438"/>
            <a:ext cx="3571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н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71813" y="2357438"/>
            <a:ext cx="3508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о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00438" y="2357438"/>
            <a:ext cx="3460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5813" y="1000125"/>
            <a:ext cx="3984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ы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813" y="1928813"/>
            <a:ext cx="3460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5813" y="2857500"/>
            <a:ext cx="346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29188" y="3714750"/>
            <a:ext cx="327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с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57813" y="3714750"/>
            <a:ext cx="3556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86438" y="3714750"/>
            <a:ext cx="3508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о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15063" y="3714750"/>
            <a:ext cx="409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ж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15125" y="3714750"/>
            <a:ext cx="346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43750" y="3714750"/>
            <a:ext cx="357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н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43813" y="3714750"/>
            <a:ext cx="3571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2438" y="3714750"/>
            <a:ext cx="346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е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29188" y="2000250"/>
            <a:ext cx="346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а</a:t>
            </a:r>
          </a:p>
        </p:txBody>
      </p:sp>
      <p:sp>
        <p:nvSpPr>
          <p:cNvPr id="23759" name="TextBox 54"/>
          <p:cNvSpPr txBox="1">
            <a:spLocks noChangeArrowheads="1"/>
          </p:cNvSpPr>
          <p:nvPr/>
        </p:nvSpPr>
        <p:spPr bwMode="auto">
          <a:xfrm>
            <a:off x="5500688" y="27146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29188" y="2428875"/>
            <a:ext cx="3556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д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29188" y="2928938"/>
            <a:ext cx="3571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и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29188" y="3286125"/>
            <a:ext cx="3381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у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86500" y="1928813"/>
            <a:ext cx="3508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о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86500" y="2357438"/>
            <a:ext cx="3381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к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86500" y="2857500"/>
            <a:ext cx="354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р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86500" y="3286125"/>
            <a:ext cx="3381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у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86500" y="4214813"/>
            <a:ext cx="3571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н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86500" y="4643438"/>
            <a:ext cx="3508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о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86500" y="5143500"/>
            <a:ext cx="327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с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86500" y="5572125"/>
            <a:ext cx="328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86500" y="6000750"/>
            <a:ext cx="3381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ь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43750" y="2357438"/>
            <a:ext cx="3508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о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43750" y="2857500"/>
            <a:ext cx="3556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err="1">
                <a:solidFill>
                  <a:srgbClr val="003366">
                    <a:lumMod val="50000"/>
                  </a:srgbClr>
                </a:solidFill>
              </a:rPr>
              <a:t>д</a:t>
            </a:r>
            <a:endParaRPr lang="ru-RU" sz="2400" dirty="0">
              <a:solidFill>
                <a:srgbClr val="003366">
                  <a:lumMod val="50000"/>
                </a:srgb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43750" y="3286125"/>
            <a:ext cx="357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3366">
                    <a:lumMod val="50000"/>
                  </a:srgbClr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7722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97585"/>
              </p:ext>
            </p:extLst>
          </p:nvPr>
        </p:nvGraphicFramePr>
        <p:xfrm>
          <a:off x="107506" y="548680"/>
          <a:ext cx="7848870" cy="4015312"/>
        </p:xfrm>
        <a:graphic>
          <a:graphicData uri="http://schemas.openxmlformats.org/drawingml/2006/table">
            <a:tbl>
              <a:tblPr firstRow="1" firstCol="1" bandRow="1"/>
              <a:tblGrid>
                <a:gridCol w="1925195"/>
                <a:gridCol w="1036643"/>
                <a:gridCol w="1036643"/>
                <a:gridCol w="1184735"/>
                <a:gridCol w="1184735"/>
                <a:gridCol w="1480919"/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 измерения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3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4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5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6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Обыкновенные дроби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7" action="ppaction://hlinksldjump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7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8" action="ppaction://hlinksldjump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8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9" action="ppaction://hlinksldjump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9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0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1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Геометрия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2" action="ppaction://hlinksldjump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2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3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4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4" action="ppaction://hlinksldjump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4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5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Занимательные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задания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6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7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8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19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0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целые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числа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1" action="ppaction://hlinksldjump"/>
                        </a:rPr>
                        <a:t>100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2" action="ppaction://hlinksldjump"/>
                        </a:rPr>
                        <a:t>200</a:t>
                      </a:r>
                      <a:endParaRPr lang="ru-RU" sz="3600" b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3" action="ppaction://hlinksldjump"/>
                        </a:rPr>
                        <a:t>300</a:t>
                      </a:r>
                      <a:endParaRPr lang="ru-RU" sz="3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4" action="ppaction://hlinksldjump"/>
                        </a:rPr>
                        <a:t>400</a:t>
                      </a:r>
                      <a:endParaRPr lang="ru-RU" sz="36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5" action="ppaction://hlinksldjump"/>
                        </a:rPr>
                        <a:t>500</a:t>
                      </a:r>
                      <a:endParaRPr lang="ru-RU" sz="3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1988839"/>
            <a:ext cx="9590484" cy="155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86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22576" flipV="1">
            <a:off x="1601789" y="2046182"/>
            <a:ext cx="2466156" cy="58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30" y="2632075"/>
            <a:ext cx="5940425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8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2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</a:rPr>
              <a:t>100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Сравнить 4м29см  и 429 </a:t>
            </a:r>
            <a:r>
              <a:rPr lang="ru-RU" b="1" dirty="0" smtClean="0">
                <a:solidFill>
                  <a:srgbClr val="0070C0"/>
                </a:solidFill>
              </a:rPr>
              <a:t>см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40654" y="5143512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3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7265"/>
            <a:ext cx="2520280" cy="18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2727201" cy="340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33700"/>
            <a:ext cx="2433234" cy="325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752"/>
            <a:ext cx="2553463" cy="16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87" y="4149080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77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158" y="332656"/>
            <a:ext cx="4193695" cy="367240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</a:rPr>
              <a:t>200.</a:t>
            </a:r>
            <a:r>
              <a:rPr lang="ru-RU" b="1" dirty="0" smtClean="0">
                <a:solidFill>
                  <a:srgbClr val="0070C0"/>
                </a:solidFill>
              </a:rPr>
              <a:t>Сколько килограммов в </a:t>
            </a:r>
            <a:r>
              <a:rPr lang="ru-RU" b="1" dirty="0">
                <a:solidFill>
                  <a:srgbClr val="0070C0"/>
                </a:solidFill>
              </a:rPr>
              <a:t>4</a:t>
            </a:r>
            <a:r>
              <a:rPr lang="ru-RU" b="1" dirty="0" smtClean="0">
                <a:solidFill>
                  <a:srgbClr val="0070C0"/>
                </a:solidFill>
              </a:rPr>
              <a:t>т 2ц?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49832"/>
            <a:ext cx="3240360" cy="244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8" y="2722415"/>
            <a:ext cx="2991106" cy="225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16" y="5072074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4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1410"/>
            <a:ext cx="3168352" cy="224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82" y="4450592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65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4896544" cy="3460157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00B050"/>
                </a:solidFill>
              </a:rPr>
              <a:t>300.</a:t>
            </a:r>
            <a:r>
              <a:rPr lang="ru-RU" b="1" dirty="0" smtClean="0">
                <a:solidFill>
                  <a:srgbClr val="00B050"/>
                </a:solidFill>
              </a:rPr>
              <a:t>Сколько </a:t>
            </a:r>
            <a:r>
              <a:rPr lang="ru-RU" b="1" dirty="0">
                <a:solidFill>
                  <a:srgbClr val="00B050"/>
                </a:solidFill>
              </a:rPr>
              <a:t>минут в 3 </a:t>
            </a:r>
            <a:r>
              <a:rPr lang="ru-RU" b="1" dirty="0" smtClean="0">
                <a:solidFill>
                  <a:srgbClr val="00B050"/>
                </a:solidFill>
              </a:rPr>
              <a:t>часах?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7" y="260648"/>
            <a:ext cx="3097860" cy="231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768" y="5214950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3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7" y="3720805"/>
            <a:ext cx="3531414" cy="234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46" y="2447918"/>
            <a:ext cx="3668866" cy="244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70" y="4581091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6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400.</a:t>
            </a:r>
            <a:r>
              <a:rPr lang="ru-RU" b="1" dirty="0" smtClean="0">
                <a:solidFill>
                  <a:srgbClr val="7030A0"/>
                </a:solidFill>
              </a:rPr>
              <a:t>Цена авторучки 8 рублей.   Сколько  можно купить авторучек на 240 рублей? 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121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1298"/>
            <a:ext cx="15121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7" y="4147392"/>
            <a:ext cx="2063465" cy="90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79" y="4967168"/>
            <a:ext cx="2242487" cy="98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7312">
            <a:off x="2444371" y="4342134"/>
            <a:ext cx="1486903" cy="64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2551">
            <a:off x="3686613" y="4023520"/>
            <a:ext cx="1600758" cy="69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010">
            <a:off x="4328436" y="4623525"/>
            <a:ext cx="2024877" cy="88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6702" y="1124744"/>
            <a:ext cx="214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Цена  -8 рублей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5000636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6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41760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2783">
            <a:off x="2984581" y="4191137"/>
            <a:ext cx="1873281" cy="81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4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0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500</a:t>
            </a:r>
            <a:r>
              <a:rPr lang="ru-RU" b="1" dirty="0" smtClean="0"/>
              <a:t>.  Решить: 1год-3 месяца=?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2667157" cy="190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42" y="527727"/>
            <a:ext cx="200624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83172"/>
            <a:ext cx="2546066" cy="19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527728"/>
            <a:ext cx="1838907" cy="138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383172"/>
            <a:ext cx="2546065" cy="19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00892" y="5143512"/>
            <a:ext cx="168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7" action="ppaction://hlinksldjump"/>
              </a:rPr>
              <a:t>К вопросам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33" y="4518037"/>
            <a:ext cx="59404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25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</TotalTime>
  <Words>549</Words>
  <Application>Microsoft Office PowerPoint</Application>
  <PresentationFormat>Экран (4:3)</PresentationFormat>
  <Paragraphs>184</Paragraphs>
  <Slides>41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Тема Office</vt:lpstr>
      <vt:lpstr>Текстура</vt:lpstr>
      <vt:lpstr>1_Текстура</vt:lpstr>
      <vt:lpstr>2_Текстура</vt:lpstr>
      <vt:lpstr>3_Текстура</vt:lpstr>
      <vt:lpstr>4_Текстура</vt:lpstr>
      <vt:lpstr>5_Текстура</vt:lpstr>
      <vt:lpstr>6_Текстура</vt:lpstr>
      <vt:lpstr>7_Текстура</vt:lpstr>
      <vt:lpstr>8_Текстура</vt:lpstr>
      <vt:lpstr>Игра  «Я знаю всё»</vt:lpstr>
      <vt:lpstr>Презентация PowerPoint</vt:lpstr>
      <vt:lpstr>Презентация PowerPoint</vt:lpstr>
      <vt:lpstr>Презентация PowerPoint</vt:lpstr>
      <vt:lpstr>100. Сравнить 4м29см  и 429 см  </vt:lpstr>
      <vt:lpstr>200.Сколько килограммов в 4т 2ц? </vt:lpstr>
      <vt:lpstr>300.Сколько минут в 3 часах?  </vt:lpstr>
      <vt:lpstr>400.Цена авторучки 8 рублей.   Сколько  можно купить авторучек на 240 рублей?  </vt:lpstr>
      <vt:lpstr>500.  Решить: 1год-3 месяца=? </vt:lpstr>
      <vt:lpstr>     100.  3    -  назвать числитель и             8         знаменатель                             обыкновенной  дроби                   </vt:lpstr>
      <vt:lpstr>    200.Назвать правильные , неправильные дроби   4, 7, 5, 10, 14                                              3  9  5   13   9 </vt:lpstr>
      <vt:lpstr>    300. Найти  2  от  36                        9                         </vt:lpstr>
      <vt:lpstr>    400. Чем отличается обыкновенная дробь от смешанного числа?          </vt:lpstr>
      <vt:lpstr>    500. Сравнить  дроби: 3  и  7,  6 и 6.                                             9       9   7   10         </vt:lpstr>
      <vt:lpstr>100.    Найти периметр  (Р) квадрата, если  его сторона=5см </vt:lpstr>
      <vt:lpstr>200. Найти площадь (S) прямоугольника, если его стороны равны 5см и 2cм </vt:lpstr>
      <vt:lpstr>300. Дать названия         </vt:lpstr>
      <vt:lpstr>400.Какова величина прямого, острого, тупого, развёрнутого углов                 </vt:lpstr>
      <vt:lpstr> 500.Назвать  параллельные и перпендикулярные прямые                                                         </vt:lpstr>
      <vt:lpstr>100. Коля  свой дневник с двойками закопал на глубину 5м , а Толя закопал  свой дневник  на глубину  12 м.  На сколько  метров глубже закопал свой дневник  Толя?  </vt:lpstr>
      <vt:lpstr>200.Марина  Боровицкая сделала  в диктанте  15 ошибок,  а  Гриша Кружков, который  у  нее  все  списал,  -  32  ошибки.  Сколько  своих собственных ошибок в диктанте у Гриши? </vt:lpstr>
      <vt:lpstr>300.Длина бревна 5 метров. Бревно распилили на поленья длиной 1 метр. Сколько сделали распилов? </vt:lpstr>
      <vt:lpstr>400.Мама купила по полкилограмма сахара, конфет, печенья, пряников. Каков общий вес покупки?  </vt:lpstr>
      <vt:lpstr>500.Сколько лет Вове, если  к числу его лет прибавить  7 лет и еще один год, то ему будет 20 лет.  </vt:lpstr>
      <vt:lpstr>100. Как называется число, которое получается при вычитании                         45-18=27</vt:lpstr>
      <vt:lpstr>200. Назвать самое большое     трёхзначное число.      </vt:lpstr>
      <vt:lpstr>300.Назвать число , предыдущее числу 7890. </vt:lpstr>
      <vt:lpstr>400.   Найти х, если             х - 16=30 </vt:lpstr>
      <vt:lpstr>500.Назвать трёхзначное чётное  число, двузначное нечётное число.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Линии в круге</dc:title>
  <cp:lastModifiedBy>1234</cp:lastModifiedBy>
  <cp:revision>97</cp:revision>
  <dcterms:modified xsi:type="dcterms:W3CDTF">2013-01-30T15:22:16Z</dcterms:modified>
</cp:coreProperties>
</file>