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33"/>
    <a:srgbClr val="FFCC66"/>
    <a:srgbClr val="FF9966"/>
    <a:srgbClr val="FFCC99"/>
    <a:srgbClr val="CC99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68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2E294-DEF8-4620-A3C6-68E342C0D7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49980-BEED-4DF9-9184-D450616881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3205B-9A86-4A7C-8D57-F4D6AD194C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60AA-8D5C-46AE-970B-55D98071DC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A59D7-D403-40F1-80BF-986B2B0D52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5300F-207D-4C5C-8B69-E986C9A916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8B175-2E85-4F14-BE89-620D76F7F6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FBBB4-F78D-4453-941B-2254ACDD55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B2889-F795-4B9C-9421-C22E0BF80E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BC0AF-D996-488D-A32D-64C3A97A40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CBC12-7726-4715-933C-D5C69974A5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fld id="{5573747D-89DA-4DED-8262-6E5AEF06311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323528" y="1484784"/>
            <a:ext cx="8352928" cy="35282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Выборг</a:t>
            </a:r>
            <a:r>
              <a:rPr lang="en-US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ru-RU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– </a:t>
            </a:r>
            <a:endParaRPr lang="en-US" kern="10" dirty="0" smtClean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  <a:p>
            <a:pPr algn="ctr"/>
            <a:r>
              <a:rPr lang="ru-RU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</a:t>
            </a:r>
            <a:r>
              <a:rPr lang="ru-RU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святой </a:t>
            </a:r>
            <a:r>
              <a:rPr lang="ru-RU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город“</a:t>
            </a:r>
            <a:endParaRPr lang="en-US" kern="10" dirty="0" smtClean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  <a:p>
            <a:pPr algn="ctr"/>
            <a:r>
              <a:rPr lang="ru-RU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ru-RU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средневековья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Рыночная площадь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260648"/>
            <a:ext cx="4392612" cy="3316315"/>
          </a:xfrm>
          <a:prstGeom prst="rect">
            <a:avLst/>
          </a:prstGeom>
          <a:noFill/>
        </p:spPr>
      </p:pic>
      <p:pic>
        <p:nvPicPr>
          <p:cNvPr id="15365" name="Picture 5" descr="Диамерор около 20 метро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628775"/>
            <a:ext cx="4032250" cy="302418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</p:pic>
      <p:pic>
        <p:nvPicPr>
          <p:cNvPr id="15366" name="Picture 6" descr="Рынок и Круглая башн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645024"/>
            <a:ext cx="4192587" cy="29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68313" y="692150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Рыночная площадь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23850" y="5434013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«Круглая башня»(</a:t>
            </a:r>
            <a:r>
              <a:rPr lang="en-US" sz="2000"/>
              <a:t>XVI</a:t>
            </a:r>
            <a:r>
              <a:rPr lang="ru-RU" sz="2000"/>
              <a:t> век)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26мая 12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375" y="260350"/>
            <a:ext cx="5040313" cy="3803650"/>
          </a:xfrm>
          <a:prstGeom prst="rect">
            <a:avLst/>
          </a:prstGeom>
          <a:noFill/>
        </p:spPr>
      </p:pic>
      <p:pic>
        <p:nvPicPr>
          <p:cNvPr id="16389" name="Picture 5" descr="ратушная башня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3" y="476250"/>
            <a:ext cx="2549525" cy="583247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708400" y="4581525"/>
            <a:ext cx="4967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Здание ратуши, где располагалось городское самоуправление.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5651500" y="4221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708400" y="5589588"/>
            <a:ext cx="4967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Ратушная башня </a:t>
            </a:r>
            <a:r>
              <a:rPr lang="ru-RU" sz="2000" b="0"/>
              <a:t>(возведена в </a:t>
            </a:r>
            <a:r>
              <a:rPr lang="en-US" sz="2000" b="0"/>
              <a:t>XV </a:t>
            </a:r>
            <a:r>
              <a:rPr lang="ru-RU" sz="2000" b="0"/>
              <a:t>веке как часть городского укрепления).</a:t>
            </a:r>
            <a:endParaRPr lang="ru-RU" sz="2000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3276600" y="580548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2772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Выборг в составе Российской империи</a:t>
            </a:r>
          </a:p>
        </p:txBody>
      </p:sp>
      <p:pic>
        <p:nvPicPr>
          <p:cNvPr id="17413" name="Picture 5" descr="ОсадаВыборг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375" y="1412875"/>
            <a:ext cx="5219700" cy="3679825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</p:pic>
      <p:pic>
        <p:nvPicPr>
          <p:cNvPr id="17414" name="Picture 6" descr="Петр Великий скульптор Леопольд Бернштам,1910г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1341438"/>
            <a:ext cx="3295650" cy="4367212"/>
          </a:xfrm>
          <a:prstGeom prst="rect">
            <a:avLst/>
          </a:prstGeom>
          <a:noFill/>
          <a:ln>
            <a:noFill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067175" y="5434013"/>
            <a:ext cx="4465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Осада Выборга (1710 год </a:t>
            </a:r>
            <a:r>
              <a:rPr lang="ru-RU" sz="2000" b="0" dirty="0"/>
              <a:t>– русская армия взяла Выборг).</a:t>
            </a:r>
            <a:endParaRPr lang="ru-RU" sz="2000" dirty="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23850" y="6083300"/>
            <a:ext cx="3024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Памятник Петру </a:t>
            </a:r>
            <a:r>
              <a:rPr lang="en-US" sz="2000"/>
              <a:t>I </a:t>
            </a:r>
            <a:r>
              <a:rPr lang="ru-RU" sz="2000"/>
              <a:t>в Выборге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50000">
              <a:srgbClr val="FFFF99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6848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Хронология Выборга XIX - XX вв.</a:t>
            </a:r>
          </a:p>
        </p:txBody>
      </p:sp>
      <p:sp>
        <p:nvSpPr>
          <p:cNvPr id="18437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539750" y="1773238"/>
            <a:ext cx="15049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4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1811 год -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68538" y="1773238"/>
            <a:ext cx="6192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Выборг стал городом Великого княжества Финляндии</a:t>
            </a:r>
            <a:r>
              <a:rPr lang="ru-RU" sz="2000" b="0" dirty="0"/>
              <a:t>(оно входило в состав Российской империи).</a:t>
            </a:r>
            <a:endParaRPr lang="ru-RU" sz="2000" dirty="0"/>
          </a:p>
        </p:txBody>
      </p:sp>
      <p:sp>
        <p:nvSpPr>
          <p:cNvPr id="18441" name="WordArt 9" descr="Белый мрамор"/>
          <p:cNvSpPr>
            <a:spLocks noChangeArrowheads="1" noChangeShapeType="1" noTextEdit="1"/>
          </p:cNvSpPr>
          <p:nvPr/>
        </p:nvSpPr>
        <p:spPr bwMode="auto">
          <a:xfrm>
            <a:off x="539750" y="2997200"/>
            <a:ext cx="15049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4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1918 год -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268538" y="2924175"/>
            <a:ext cx="59039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Советское правительство предоставило Финляндии независимость. Город стал финским.</a:t>
            </a:r>
          </a:p>
        </p:txBody>
      </p:sp>
      <p:sp>
        <p:nvSpPr>
          <p:cNvPr id="18443" name="WordArt 11" descr="Белый мрамор"/>
          <p:cNvSpPr>
            <a:spLocks noChangeArrowheads="1" noChangeShapeType="1" noTextEdit="1"/>
          </p:cNvSpPr>
          <p:nvPr/>
        </p:nvSpPr>
        <p:spPr bwMode="auto">
          <a:xfrm>
            <a:off x="539750" y="4149725"/>
            <a:ext cx="15049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4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1940 год -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268538" y="4149725"/>
            <a:ext cx="5761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Выборг вошел в состав Ленинградской области.</a:t>
            </a:r>
          </a:p>
        </p:txBody>
      </p:sp>
      <p:sp>
        <p:nvSpPr>
          <p:cNvPr id="18445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539750" y="5229225"/>
            <a:ext cx="15049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4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1945 год -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268538" y="5157788"/>
            <a:ext cx="5832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Выборг – важный торговый порт и промышленный центр Ленинградской области.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CC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041900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Современный Выборг</a:t>
            </a:r>
          </a:p>
        </p:txBody>
      </p:sp>
      <p:pic>
        <p:nvPicPr>
          <p:cNvPr id="19461" name="Picture 5" descr="Вид с башн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1268760"/>
            <a:ext cx="4596937" cy="3447703"/>
          </a:xfrm>
          <a:prstGeom prst="rect">
            <a:avLst/>
          </a:prstGeom>
          <a:noFill/>
          <a:ln w="47625">
            <a:solidFill>
              <a:schemeClr val="accent6"/>
            </a:solidFill>
          </a:ln>
        </p:spPr>
      </p:pic>
      <p:pic>
        <p:nvPicPr>
          <p:cNvPr id="19463" name="Picture 7" descr="Выборгский вокзал, 1953г проект 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484784"/>
            <a:ext cx="3887788" cy="2933700"/>
          </a:xfrm>
          <a:prstGeom prst="rect">
            <a:avLst/>
          </a:prstGeom>
          <a:noFill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00563" y="5146675"/>
            <a:ext cx="395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Вид Выборга с башни Олафа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95536" y="5085184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Выборгский вокзал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CC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Карта края XII-XVI в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196975"/>
            <a:ext cx="7740650" cy="5408613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</p:pic>
      <p:sp>
        <p:nvSpPr>
          <p:cNvPr id="5126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2555875" y="260350"/>
            <a:ext cx="3887788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Местоположение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5715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Рождение замка - крепости</a:t>
            </a:r>
          </a:p>
        </p:txBody>
      </p:sp>
      <p:sp>
        <p:nvSpPr>
          <p:cNvPr id="7173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1619250" y="1628775"/>
            <a:ext cx="14573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8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1293 год</a:t>
            </a:r>
          </a:p>
        </p:txBody>
      </p:sp>
      <p:pic>
        <p:nvPicPr>
          <p:cNvPr id="7176" name="Picture 8" descr="Основатель Выборга Торгельс Кнутссон 1908г  скулптор Вилле 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1138" y="1196975"/>
            <a:ext cx="3422650" cy="4537075"/>
          </a:xfrm>
          <a:prstGeom prst="rect">
            <a:avLst/>
          </a:prstGeom>
          <a:noFill/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19475" y="162877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0"/>
              <a:t>-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0" y="2409825"/>
            <a:ext cx="52920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0" dirty="0"/>
              <a:t>заложена  каменная крепость по приказу шведского барона </a:t>
            </a:r>
            <a:r>
              <a:rPr lang="ru-RU" sz="2400" dirty="0" err="1"/>
              <a:t>Торгильса</a:t>
            </a:r>
            <a:r>
              <a:rPr lang="ru-RU" sz="2400" dirty="0"/>
              <a:t> </a:t>
            </a:r>
            <a:r>
              <a:rPr lang="ru-RU" sz="2400" dirty="0" err="1"/>
              <a:t>Кнутссона</a:t>
            </a:r>
            <a:r>
              <a:rPr lang="ru-RU" sz="24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ru-RU" sz="2400" b="0" dirty="0" smtClean="0"/>
              <a:t> </a:t>
            </a:r>
            <a:r>
              <a:rPr lang="ru-RU" sz="2400" b="0" dirty="0"/>
              <a:t>Крепость названа </a:t>
            </a:r>
            <a:r>
              <a:rPr lang="en-US" sz="2400" b="0" dirty="0"/>
              <a:t>Vi – </a:t>
            </a:r>
            <a:r>
              <a:rPr lang="en-US" sz="2400" b="0" dirty="0" err="1"/>
              <a:t>borg</a:t>
            </a:r>
            <a:r>
              <a:rPr lang="en-US" sz="2400" b="0" dirty="0"/>
              <a:t> </a:t>
            </a:r>
            <a:r>
              <a:rPr lang="en-US" sz="2400" b="0" dirty="0" smtClean="0"/>
              <a:t>–</a:t>
            </a:r>
            <a:r>
              <a:rPr lang="ru-RU" sz="2400" b="0" dirty="0" smtClean="0"/>
              <a:t> «Святой </a:t>
            </a:r>
            <a:r>
              <a:rPr lang="ru-RU" sz="2400" b="0" dirty="0"/>
              <a:t>город</a:t>
            </a:r>
            <a:r>
              <a:rPr lang="ru-RU" sz="2400" b="0" dirty="0" smtClean="0"/>
              <a:t>».</a:t>
            </a:r>
          </a:p>
          <a:p>
            <a:pPr>
              <a:spcBef>
                <a:spcPct val="50000"/>
              </a:spcBef>
            </a:pPr>
            <a:r>
              <a:rPr lang="ru-RU" sz="2400" b="0" dirty="0" smtClean="0"/>
              <a:t>Расположена </a:t>
            </a:r>
            <a:r>
              <a:rPr lang="ru-RU" sz="2400" b="0" dirty="0"/>
              <a:t>на острове,  размеры которого 170</a:t>
            </a:r>
            <a:r>
              <a:rPr lang="en-US" sz="2400" b="0" dirty="0"/>
              <a:t>x</a:t>
            </a:r>
            <a:r>
              <a:rPr lang="ru-RU" sz="2400" b="0" dirty="0"/>
              <a:t>122 метра.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364163" y="5949950"/>
            <a:ext cx="3455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/>
              <a:t>Памятник основателю</a:t>
            </a:r>
            <a:r>
              <a:rPr lang="ru-RU" sz="2000" b="0" dirty="0"/>
              <a:t> </a:t>
            </a:r>
            <a:r>
              <a:rPr lang="ru-RU" sz="2000" dirty="0"/>
              <a:t>Выборга.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CC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76200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8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Выборгский замок - неприступное укрепление </a:t>
            </a:r>
          </a:p>
        </p:txBody>
      </p:sp>
      <p:pic>
        <p:nvPicPr>
          <p:cNvPr id="8197" name="Picture 5" descr="28мая 1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295400"/>
            <a:ext cx="5113337" cy="383540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</p:pic>
      <p:pic>
        <p:nvPicPr>
          <p:cNvPr id="8198" name="Picture 6" descr="31мая 20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5600" y="1268413"/>
            <a:ext cx="3543300" cy="472440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8313" y="5300663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Внутренний двор Выборгского</a:t>
            </a:r>
            <a:r>
              <a:rPr lang="ru-RU" sz="2000" b="0"/>
              <a:t> </a:t>
            </a:r>
            <a:r>
              <a:rPr lang="ru-RU" sz="2000"/>
              <a:t>замка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572000" y="58054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CC99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22 июня 03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772816"/>
            <a:ext cx="5003800" cy="375285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436096" y="1484784"/>
            <a:ext cx="370790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Башня – донжон названа в честь норвежского короля, утвердившего  христианство в Скандинавии. </a:t>
            </a:r>
            <a:endParaRPr lang="ru-RU" sz="2400" dirty="0" smtClean="0"/>
          </a:p>
          <a:p>
            <a:pPr>
              <a:spcBef>
                <a:spcPct val="50000"/>
              </a:spcBef>
            </a:pPr>
            <a:r>
              <a:rPr lang="ru-RU" sz="2400" dirty="0" smtClean="0"/>
              <a:t>Святой </a:t>
            </a:r>
            <a:r>
              <a:rPr lang="ru-RU" sz="2400" dirty="0" err="1"/>
              <a:t>Олаф</a:t>
            </a:r>
            <a:r>
              <a:rPr lang="ru-RU" sz="2400" dirty="0"/>
              <a:t> был небесным покровителем епископа шведского </a:t>
            </a:r>
            <a:r>
              <a:rPr lang="ru-RU" sz="2400" dirty="0" err="1"/>
              <a:t>Петроса</a:t>
            </a:r>
            <a:r>
              <a:rPr lang="ru-RU" sz="2400" dirty="0"/>
              <a:t> </a:t>
            </a:r>
            <a:r>
              <a:rPr lang="ru-RU" sz="2400" dirty="0" err="1"/>
              <a:t>Олафа</a:t>
            </a:r>
            <a:r>
              <a:rPr lang="ru-RU" sz="2400" dirty="0"/>
              <a:t>.</a:t>
            </a:r>
          </a:p>
        </p:txBody>
      </p:sp>
      <p:sp>
        <p:nvSpPr>
          <p:cNvPr id="6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76200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8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Башня святого </a:t>
            </a:r>
            <a:r>
              <a:rPr lang="ru-RU" sz="28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Олафа</a:t>
            </a:r>
            <a:endParaRPr lang="ru-RU" sz="28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CC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ГербВыборг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1268760"/>
            <a:ext cx="3763963" cy="527526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</p:pic>
      <p:sp>
        <p:nvSpPr>
          <p:cNvPr id="11270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2411413" y="333375"/>
            <a:ext cx="35290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Герб Выборга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23850" y="3357563"/>
            <a:ext cx="3960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0"/>
          </a:p>
          <a:p>
            <a:pPr>
              <a:spcBef>
                <a:spcPct val="50000"/>
              </a:spcBef>
            </a:pPr>
            <a:endParaRPr lang="ru-RU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23145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Три короны -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59113" y="836613"/>
            <a:ext cx="53292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Знак Швеции и шведских королей </a:t>
            </a:r>
            <a:r>
              <a:rPr lang="ru-RU" sz="2000" b="0" dirty="0"/>
              <a:t>(город построен по приказу королей Швеции).</a:t>
            </a:r>
            <a:endParaRPr lang="ru-RU" sz="2000" dirty="0"/>
          </a:p>
        </p:txBody>
      </p:sp>
      <p:sp>
        <p:nvSpPr>
          <p:cNvPr id="12298" name="WordArt 10" descr="Белый мрамор"/>
          <p:cNvSpPr>
            <a:spLocks noChangeArrowheads="1" noChangeShapeType="1" noTextEdit="1"/>
          </p:cNvSpPr>
          <p:nvPr/>
        </p:nvSpPr>
        <p:spPr bwMode="auto">
          <a:xfrm>
            <a:off x="468313" y="2060575"/>
            <a:ext cx="10953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Пояс -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132138" y="2205038"/>
            <a:ext cx="5184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Выборг стоит на границе Швеции и Руси и границу охраняет.</a:t>
            </a:r>
          </a:p>
        </p:txBody>
      </p:sp>
      <p:sp>
        <p:nvSpPr>
          <p:cNvPr id="12300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539750" y="3429000"/>
            <a:ext cx="5429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W -</a:t>
            </a:r>
            <a:endParaRPr lang="ru-RU" sz="28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132138" y="3500438"/>
            <a:ext cx="5256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Первая  буква из названия города.</a:t>
            </a:r>
          </a:p>
        </p:txBody>
      </p:sp>
      <p:sp>
        <p:nvSpPr>
          <p:cNvPr id="12303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468313" y="4437063"/>
            <a:ext cx="16859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Ангелы - 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203575" y="4508500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Божья помощь воинам Выборгской крепости.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2555875" y="549275"/>
            <a:ext cx="38877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Торговый город</a:t>
            </a:r>
          </a:p>
        </p:txBody>
      </p:sp>
      <p:pic>
        <p:nvPicPr>
          <p:cNvPr id="13317" name="Picture 5" descr="Карта Выборг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500049"/>
            <a:ext cx="7848872" cy="4665677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19672" y="1700808"/>
            <a:ext cx="1439862" cy="517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/>
              <a:t>Выборгский замок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139952" y="2780928"/>
            <a:ext cx="1079500" cy="517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/>
              <a:t>«Круглая башня»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59832" y="4581128"/>
            <a:ext cx="863600" cy="517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/>
              <a:t>Башня ратуши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267744" y="6165304"/>
            <a:ext cx="4321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План центра Выборга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CC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Средневековый дом горожанина 15-16 ве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3357563"/>
            <a:ext cx="3960812" cy="2989262"/>
          </a:xfrm>
          <a:prstGeom prst="rect">
            <a:avLst/>
          </a:prstGeom>
          <a:noFill/>
        </p:spPr>
      </p:pic>
      <p:pic>
        <p:nvPicPr>
          <p:cNvPr id="14341" name="Picture 5" descr="Дом горожанина 16 ве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0"/>
            <a:ext cx="4356100" cy="3776663"/>
          </a:xfrm>
          <a:prstGeom prst="rect">
            <a:avLst/>
          </a:prstGeom>
          <a:noFill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076825" y="4365625"/>
            <a:ext cx="374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Дом выборгского купца </a:t>
            </a:r>
            <a:r>
              <a:rPr lang="en-US" sz="2000"/>
              <a:t>XVI</a:t>
            </a:r>
            <a:r>
              <a:rPr lang="ru-RU" sz="2000"/>
              <a:t> века.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39750" y="1474788"/>
            <a:ext cx="374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11188" y="1052513"/>
            <a:ext cx="32400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Средневековый жилой</a:t>
            </a:r>
            <a:r>
              <a:rPr lang="ru-RU" sz="2000" b="0"/>
              <a:t> </a:t>
            </a:r>
            <a:r>
              <a:rPr lang="ru-RU" sz="2000"/>
              <a:t>дом </a:t>
            </a:r>
            <a:r>
              <a:rPr lang="en-US" sz="2000"/>
              <a:t>XIV </a:t>
            </a:r>
            <a:r>
              <a:rPr lang="ru-RU" sz="2000"/>
              <a:t>века</a:t>
            </a:r>
            <a:r>
              <a:rPr lang="ru-RU" sz="2000" b="0"/>
              <a:t> (сложен из необработанного камня, толстые стены, мощный подвал)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979613" y="27813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6659563" y="39338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289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LookIn</dc:creator>
  <cp:lastModifiedBy>Admin</cp:lastModifiedBy>
  <cp:revision>42</cp:revision>
  <dcterms:created xsi:type="dcterms:W3CDTF">2008-07-07T17:34:16Z</dcterms:created>
  <dcterms:modified xsi:type="dcterms:W3CDTF">2013-01-06T14:27:16Z</dcterms:modified>
</cp:coreProperties>
</file>