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8"/>
  </p:notesMasterIdLst>
  <p:sldIdLst>
    <p:sldId id="273" r:id="rId2"/>
    <p:sldId id="278" r:id="rId3"/>
    <p:sldId id="279" r:id="rId4"/>
    <p:sldId id="280" r:id="rId5"/>
    <p:sldId id="286" r:id="rId6"/>
    <p:sldId id="281" r:id="rId7"/>
    <p:sldId id="282" r:id="rId8"/>
    <p:sldId id="283" r:id="rId9"/>
    <p:sldId id="284" r:id="rId10"/>
    <p:sldId id="285" r:id="rId11"/>
    <p:sldId id="275" r:id="rId12"/>
    <p:sldId id="287" r:id="rId13"/>
    <p:sldId id="276" r:id="rId14"/>
    <p:sldId id="288" r:id="rId15"/>
    <p:sldId id="289" r:id="rId16"/>
    <p:sldId id="290" r:id="rId17"/>
    <p:sldId id="294" r:id="rId18"/>
    <p:sldId id="295" r:id="rId19"/>
    <p:sldId id="296" r:id="rId20"/>
    <p:sldId id="297" r:id="rId21"/>
    <p:sldId id="277" r:id="rId22"/>
    <p:sldId id="291" r:id="rId23"/>
    <p:sldId id="292" r:id="rId24"/>
    <p:sldId id="293" r:id="rId25"/>
    <p:sldId id="298" r:id="rId26"/>
    <p:sldId id="29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64724"/>
    <a:srgbClr val="7E542A"/>
    <a:srgbClr val="FC4B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6" autoAdjust="0"/>
    <p:restoredTop sz="94660"/>
  </p:normalViewPr>
  <p:slideViewPr>
    <p:cSldViewPr>
      <p:cViewPr varScale="1">
        <p:scale>
          <a:sx n="65" d="100"/>
          <a:sy n="65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2E12DD-7D44-4C00-AFC6-9B185BB2C00D}" type="datetimeFigureOut">
              <a:rPr lang="ru-RU"/>
              <a:pPr>
                <a:defRPr/>
              </a:pPr>
              <a:t>26.01.2015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A7515C-0EE3-47F3-BB98-1253D08D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C524B-A393-4AD8-8C67-37117B9DB8E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7351EB-78F5-4F7D-9D03-EA9F93AB30E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45B541-C450-4D95-822E-97C13D350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8C8C-0BE5-41FC-BB5A-7D9567C31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403A-5ACC-425A-AA64-CE4FD6B65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7DBD-2D9A-4DC4-BF10-11619AEF8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FDC30-5378-461A-9E40-0DD375D66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57F5-35E9-4297-8456-08D08AA3A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1E9F-3378-4725-B879-665C4718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0D88-371D-4095-B5E8-CC708F642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EC6846-56A4-479F-9D0F-9B919245F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896A-D763-49CA-815B-FF27459BA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340B2-BB44-4A27-90C4-AFC4E30C2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223EAC-B7A9-4A5F-97F4-C8CF81E77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1" r:id="rId4"/>
    <p:sldLayoutId id="2147483690" r:id="rId5"/>
    <p:sldLayoutId id="2147483689" r:id="rId6"/>
    <p:sldLayoutId id="2147483695" r:id="rId7"/>
    <p:sldLayoutId id="2147483688" r:id="rId8"/>
    <p:sldLayoutId id="2147483696" r:id="rId9"/>
    <p:sldLayoutId id="2147483687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4"/>
          <p:cNvSpPr>
            <a:spLocks noChangeArrowheads="1" noChangeShapeType="1" noTextEdit="1"/>
          </p:cNvSpPr>
          <p:nvPr/>
        </p:nvSpPr>
        <p:spPr bwMode="auto">
          <a:xfrm>
            <a:off x="1619250" y="857250"/>
            <a:ext cx="6881813" cy="177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764724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Правда  о  шоколаде</a:t>
            </a:r>
          </a:p>
        </p:txBody>
      </p:sp>
      <p:pic>
        <p:nvPicPr>
          <p:cNvPr id="14338" name="Picture 3" descr="H:\Наш проект\Шоколад\последняя\CA5GJE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781300"/>
            <a:ext cx="31130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8400" y="5013325"/>
            <a:ext cx="419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400" b="1" i="1" u="sng"/>
              <a:t>Авторы:</a:t>
            </a:r>
            <a:r>
              <a:rPr lang="ru-RU" sz="2400" b="1" i="1"/>
              <a:t> Погорелова А., </a:t>
            </a:r>
          </a:p>
          <a:p>
            <a:pPr algn="r"/>
            <a:r>
              <a:rPr lang="ru-RU" sz="2400" b="1" i="1"/>
              <a:t>Калинцева Ю., Крюкова А.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14375" y="1214438"/>
            <a:ext cx="8001000" cy="5143500"/>
          </a:xfrm>
          <a:prstGeom prst="rect">
            <a:avLst/>
          </a:prstGeom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>
                <a:latin typeface="+mn-lt"/>
              </a:rPr>
              <a:t>Самый большой шоколадный брусочек - 2280 кг.</a:t>
            </a:r>
          </a:p>
          <a:p>
            <a:pPr marL="265113" indent="-265113" eaLnBrk="0" hangingPunct="0">
              <a:spcBef>
                <a:spcPts val="25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>
                <a:latin typeface="+mn-lt"/>
              </a:rPr>
              <a:t>Самая высокая шоколадка – 8,5 м.</a:t>
            </a:r>
          </a:p>
          <a:p>
            <a:pPr marL="265113" indent="-265113" eaLnBrk="0" hangingPunct="0">
              <a:spcBef>
                <a:spcPts val="25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>
                <a:latin typeface="+mn-lt"/>
              </a:rPr>
              <a:t>Самое большое шоколадное сердце – 922 кг.</a:t>
            </a:r>
          </a:p>
          <a:p>
            <a:pPr marL="265113" indent="-265113" eaLnBrk="0" hangingPunct="0">
              <a:spcBef>
                <a:spcPts val="25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>
                <a:latin typeface="+mn-lt"/>
              </a:rPr>
              <a:t>Самая большая в России плитка шоколада – 500 кг, длина 2 м 73 см, ширина 1м 25 см, толщина 14 см. </a:t>
            </a:r>
          </a:p>
          <a:p>
            <a:pPr marL="265113" indent="-265113" eaLnBrk="0" hangingPunct="0">
              <a:spcBef>
                <a:spcPts val="250"/>
              </a:spcBef>
              <a:spcAft>
                <a:spcPts val="120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400" dirty="0">
                <a:latin typeface="+mn-lt"/>
              </a:rPr>
              <a:t> Самая огромная конфетка (трюфель из горького шоколада) – 3 тонны, высотой более 2 м, в ней поместилось бы 700 тыс. конфет обычного размера.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166"/>
            <a:ext cx="928694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Шоколадные рекорды Гиннеса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5750" y="357188"/>
            <a:ext cx="8426450" cy="749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C4B14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tencil" pitchFamily="82" charset="0"/>
                <a:ea typeface="+mj-ea"/>
                <a:cs typeface="+mj-cs"/>
              </a:rPr>
              <a:t>МЫ ТАК ЛЮБЛЮБИМ ШОКОЛАД!!!</a:t>
            </a:r>
          </a:p>
        </p:txBody>
      </p:sp>
      <p:sp>
        <p:nvSpPr>
          <p:cNvPr id="4" name="AutoShape 9" descr="Водяные капли"/>
          <p:cNvSpPr>
            <a:spLocks noChangeArrowheads="1"/>
          </p:cNvSpPr>
          <p:nvPr/>
        </p:nvSpPr>
        <p:spPr bwMode="auto">
          <a:xfrm>
            <a:off x="5357813" y="1143000"/>
            <a:ext cx="3384550" cy="1511300"/>
          </a:xfrm>
          <a:prstGeom prst="cloudCallout">
            <a:avLst>
              <a:gd name="adj1" fmla="val -59569"/>
              <a:gd name="adj2" fmla="val 111639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>
              <a:latin typeface="Broadway" pitchFamily="82" charset="0"/>
            </a:endParaRPr>
          </a:p>
        </p:txBody>
      </p:sp>
      <p:sp>
        <p:nvSpPr>
          <p:cNvPr id="6" name="AutoShape 11" descr="Водяные капли"/>
          <p:cNvSpPr>
            <a:spLocks noChangeArrowheads="1"/>
          </p:cNvSpPr>
          <p:nvPr/>
        </p:nvSpPr>
        <p:spPr bwMode="auto">
          <a:xfrm>
            <a:off x="785813" y="1285875"/>
            <a:ext cx="3313112" cy="1439863"/>
          </a:xfrm>
          <a:prstGeom prst="cloudCallout">
            <a:avLst>
              <a:gd name="adj1" fmla="val 26255"/>
              <a:gd name="adj2" fmla="val 113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latin typeface="Broadway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643314"/>
            <a:ext cx="25948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7E542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85992"/>
            <a:ext cx="14766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7E542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3714752"/>
            <a:ext cx="22813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7E542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214438"/>
            <a:ext cx="4414838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592932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Шоколад:</a:t>
            </a:r>
          </a:p>
          <a:p>
            <a:pPr>
              <a:defRPr/>
            </a:pP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Польза  или  вред?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84275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придает энергию? </a:t>
            </a:r>
            <a:endParaRPr lang="ru-RU" sz="2800" dirty="0">
              <a:latin typeface="+mn-lt"/>
            </a:endParaRP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785813" y="1643063"/>
            <a:ext cx="75009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/>
              <a:t>   Да, шоколад богат сахаром и жирами, а, кроме того, содержит калий и магний, а также небольшое количество протеина. </a:t>
            </a:r>
          </a:p>
        </p:txBody>
      </p:sp>
      <p:pic>
        <p:nvPicPr>
          <p:cNvPr id="27651" name="Picture 2" descr="H:\анимашки\люди\c3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3143250"/>
            <a:ext cx="17907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Program Files\Microsoft Office\CLIPART\PUB60COR\AG0001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357563"/>
            <a:ext cx="2500312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84275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полезен для сердца? </a:t>
            </a:r>
            <a:endParaRPr lang="ru-RU" sz="2800" dirty="0">
              <a:latin typeface="+mn-lt"/>
            </a:endParaRP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571500" y="1714500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/>
              <a:t>   Верно. Врачами  установлено, что в какао-бобах есть вещества, которые  благоприятно воздействуют на сердечно-сосудистую систему.</a:t>
            </a:r>
          </a:p>
        </p:txBody>
      </p:sp>
      <p:pic>
        <p:nvPicPr>
          <p:cNvPr id="28675" name="Picture 2" descr="C:\Documents and Settings\Smartik\Мои документы\Мои рисунки\мои картинки\органик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286125"/>
            <a:ext cx="24495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0" y="3143250"/>
            <a:ext cx="2643188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84275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вызывает головную боль?</a:t>
            </a:r>
            <a:endParaRPr lang="ru-RU" sz="2800" dirty="0">
              <a:latin typeface="+mn-lt"/>
            </a:endParaRP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642938" y="1714500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2800"/>
              <a:t>   Да, это возможно, но эта проблема касается взрослых людей.</a:t>
            </a:r>
          </a:p>
        </p:txBody>
      </p:sp>
      <p:pic>
        <p:nvPicPr>
          <p:cNvPr id="29699" name="Picture 1" descr="H:\анимашки\компы\computer-pain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2428875"/>
            <a:ext cx="1968500" cy="33020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468313" y="2708275"/>
            <a:ext cx="80327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Нет. В отличие от других сладких лакомств, именно шоколад наименее опасен: какао препятствует разрушению зубной эмали. Естественно, это относится лишь к горькому шоколаду с большим содержанием какао: </a:t>
            </a:r>
            <a:r>
              <a:rPr lang="ru-RU" sz="2400" b="1">
                <a:solidFill>
                  <a:srgbClr val="C00000"/>
                </a:solidFill>
              </a:rPr>
              <a:t>сахар же, используемый для изготовления шоколадных конфет и плиток, действительно, вреден для зубов.</a:t>
            </a:r>
            <a:r>
              <a:rPr lang="ru-RU" sz="2400"/>
              <a:t> Чтобы избежать его воздействия, достаточно чистить зубы каждый раз после того, как поешь что-то сладкое.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84275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 b="1">
                <a:latin typeface="Verdana" pitchFamily="34" charset="0"/>
              </a:rPr>
              <a:t>Правда, что шоколад </a:t>
            </a: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800" b="1">
                <a:latin typeface="Verdana" pitchFamily="34" charset="0"/>
              </a:rPr>
              <a:t>вреден для зубов?</a:t>
            </a:r>
            <a:endParaRPr lang="ru-RU" sz="2800">
              <a:latin typeface="Verdana" pitchFamily="34" charset="0"/>
            </a:endParaRPr>
          </a:p>
        </p:txBody>
      </p:sp>
      <p:pic>
        <p:nvPicPr>
          <p:cNvPr id="55299" name="Picture 3" descr="H:\Наш проект\Шоколад\картинки\4[4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3929" y="460602"/>
            <a:ext cx="2764732" cy="2080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:\анимашки\люди\boy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4143375"/>
            <a:ext cx="2860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84275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способствует перевозбуждению?</a:t>
            </a:r>
            <a:endParaRPr lang="ru-RU" sz="2800" dirty="0">
              <a:latin typeface="+mn-lt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57188" y="1428750"/>
            <a:ext cx="8572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 Да. Какао содержит теобромин - вещество, принадлежащее к той же группе, что и содержащийся в кофе кофеин. Поэтому у некоторых людей, которые вечером поедят шоколада, может появиться бессонница. </a:t>
            </a:r>
          </a:p>
          <a:p>
            <a:r>
              <a:rPr lang="ru-RU" sz="2800"/>
              <a:t>  Чтобы этого не случилось, важно не есть шоколад в большом количестве и не давать его на ночь детям.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684213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богат жирами? </a:t>
            </a:r>
            <a:endParaRPr lang="ru-RU" sz="2800" dirty="0">
              <a:latin typeface="+mn-lt"/>
            </a:endParaRP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57188" y="1285875"/>
            <a:ext cx="85010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0D0D0D"/>
                </a:solidFill>
                <a:latin typeface="Verdana" pitchFamily="34" charset="0"/>
                <a:cs typeface="Times New Roman" pitchFamily="18" charset="0"/>
              </a:rPr>
              <a:t>Да. Плитка шоколада на 50-60% состоит из углеводов и на 30-35% - из растительных жиров. Сто граммов горького (черного) шоколада содержат около 540 калорий, а шоколад с молоком - 565 калорий. Но самым калорийным - 618 килокалорий на 100 г - является не содержащий какао-порошка белый шоколад.</a:t>
            </a:r>
            <a:r>
              <a:rPr lang="ru-RU" sz="2800">
                <a:solidFill>
                  <a:srgbClr val="0D0D0D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32771" name="Picture 2" descr="H:\Наш проект\Шоколад\картинки\CAG1EV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357688"/>
            <a:ext cx="23574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03238" y="530225"/>
            <a:ext cx="8183562" cy="1112838"/>
          </a:xfrm>
          <a:prstGeom prst="rect">
            <a:avLst/>
          </a:prstGeom>
        </p:spPr>
        <p:txBody>
          <a:bodyPr/>
          <a:lstStyle/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ru-RU" sz="2800" b="1" dirty="0">
                <a:latin typeface="+mn-lt"/>
              </a:rPr>
              <a:t>Правда, что шоколад увеличивает образование холестерина? </a:t>
            </a:r>
            <a:endParaRPr lang="ru-RU" sz="2800" dirty="0">
              <a:latin typeface="+mn-lt"/>
            </a:endParaRPr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500063" y="1928813"/>
            <a:ext cx="8286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Нет. Шоколад, действительно, содержит много жирных кислот, но только тех, что считаются полезными, то есть не повышают уровень вредного холестерина.</a:t>
            </a:r>
          </a:p>
        </p:txBody>
      </p:sp>
      <p:pic>
        <p:nvPicPr>
          <p:cNvPr id="33795" name="Picture 1" descr="H:\Наш проект\Шоколад\картинки\CA91RV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3500438"/>
            <a:ext cx="19335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383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 шоколада</a:t>
            </a:r>
          </a:p>
        </p:txBody>
      </p:sp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785813" y="17145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По легенде ацтекский человекобог Кетцакоатль создал райский сад, где росло дерево какао, с чего и начинается история шоколада…</a:t>
            </a:r>
          </a:p>
        </p:txBody>
      </p:sp>
      <p:pic>
        <p:nvPicPr>
          <p:cNvPr id="33794" name="Picture22" descr="Шоколад Мен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714500"/>
            <a:ext cx="25241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500063" y="428625"/>
            <a:ext cx="59293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Шоколадные батончики. Это гигантское количество </a:t>
            </a:r>
            <a:r>
              <a:rPr lang="ru-RU" sz="2800" b="1"/>
              <a:t>калорий</a:t>
            </a:r>
            <a:r>
              <a:rPr lang="ru-RU" sz="2800"/>
              <a:t> в сочетании с </a:t>
            </a:r>
            <a:r>
              <a:rPr lang="ru-RU" sz="2800" b="1"/>
              <a:t>химическими добавками</a:t>
            </a:r>
            <a:r>
              <a:rPr lang="ru-RU" sz="2800"/>
              <a:t>, </a:t>
            </a:r>
            <a:r>
              <a:rPr lang="ru-RU" sz="2800" b="1"/>
              <a:t>генетически модифицированными продуктами</a:t>
            </a:r>
            <a:r>
              <a:rPr lang="ru-RU" sz="2800"/>
              <a:t>, </a:t>
            </a:r>
            <a:r>
              <a:rPr lang="ru-RU" sz="2800" b="1"/>
              <a:t>красителями</a:t>
            </a:r>
            <a:r>
              <a:rPr lang="ru-RU" sz="2800"/>
              <a:t> и </a:t>
            </a:r>
            <a:r>
              <a:rPr lang="ru-RU" sz="2800" b="1"/>
              <a:t>ароматизаторами</a:t>
            </a:r>
            <a:r>
              <a:rPr lang="ru-RU" sz="2800"/>
              <a:t>. </a:t>
            </a:r>
          </a:p>
          <a:p>
            <a:endParaRPr lang="ru-RU" sz="2800"/>
          </a:p>
        </p:txBody>
      </p:sp>
      <p:pic>
        <p:nvPicPr>
          <p:cNvPr id="34818" name="Picture 2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02050">
            <a:off x="5761038" y="1433513"/>
            <a:ext cx="262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71500" y="3857625"/>
            <a:ext cx="7643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</a:rPr>
              <a:t>Огромное количество сахара заставляет вас вновь и вновь есть батончики.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1428750" y="428625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</a:rPr>
              <a:t>Как проверить шоколад </a:t>
            </a:r>
          </a:p>
          <a:p>
            <a:pPr algn="ctr"/>
            <a:r>
              <a:rPr lang="ru-RU" sz="3600" b="1" i="1">
                <a:solidFill>
                  <a:srgbClr val="C00000"/>
                </a:solidFill>
              </a:rPr>
              <a:t>"на полезность"?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57188" y="1643063"/>
            <a:ext cx="8501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800" b="1">
                <a:solidFill>
                  <a:srgbClr val="C00000"/>
                </a:solidFill>
              </a:rPr>
              <a:t>  25-30% </a:t>
            </a:r>
            <a:r>
              <a:rPr lang="ru-RU" sz="2800"/>
              <a:t>содержания в плитке какао-бобов свидетельствует о достаточно низком качестве данного шоколада,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7188" y="3071813"/>
            <a:ext cx="8572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800" b="1">
                <a:solidFill>
                  <a:srgbClr val="C00000"/>
                </a:solidFill>
              </a:rPr>
              <a:t>  35-40% </a:t>
            </a:r>
            <a:r>
              <a:rPr lang="ru-RU" sz="2800"/>
              <a:t>характеризует шоколад среднего качества,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414337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800" b="1">
                <a:solidFill>
                  <a:srgbClr val="C00000"/>
                </a:solidFill>
              </a:rPr>
              <a:t>  40-45% </a:t>
            </a:r>
            <a:r>
              <a:rPr lang="ru-RU" sz="2800"/>
              <a:t>присутствует в продукте вполне хорошем,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57188" y="5286375"/>
            <a:ext cx="85010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ru-RU" sz="2800" b="1">
                <a:solidFill>
                  <a:srgbClr val="C00000"/>
                </a:solidFill>
              </a:rPr>
              <a:t>  от 45 до 60%</a:t>
            </a:r>
            <a:r>
              <a:rPr lang="ru-RU" sz="2800"/>
              <a:t> - перед вами отличная шоколадка, которая пойдет вам на пользу.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71500" y="428625"/>
            <a:ext cx="8183563" cy="1052513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У вас завтра контрольная?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00063" y="4429125"/>
            <a:ext cx="8226425" cy="17589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sz="3600" dirty="0">
                <a:latin typeface="+mn-lt"/>
              </a:rPr>
              <a:t>  Съешьте кусочек шоколада, чтобы у вас хватило ума и сил на работу.</a:t>
            </a:r>
          </a:p>
          <a:p>
            <a:pPr marL="265176" indent="-265176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pic>
        <p:nvPicPr>
          <p:cNvPr id="4" name="Picture 6" descr="1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643063"/>
            <a:ext cx="2447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785938"/>
            <a:ext cx="244951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643063"/>
            <a:ext cx="2844800" cy="319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276600" y="115888"/>
            <a:ext cx="2592388" cy="17510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20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ДАЁТ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00750" y="4929188"/>
            <a:ext cx="2071688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СИЛУ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1500" y="5572125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энергию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500063" y="1643063"/>
            <a:ext cx="8143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шоколад не только вкусен, но и полезен, если относится к его поеданию без фанатизма.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286125" y="500063"/>
            <a:ext cx="2139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6600"/>
                </a:solidFill>
              </a:rPr>
              <a:t>Итак,</a:t>
            </a:r>
          </a:p>
        </p:txBody>
      </p:sp>
      <p:pic>
        <p:nvPicPr>
          <p:cNvPr id="39939" name="Picture 2" descr="H:\Наш проект\Шоколад\картинки\CAG3RB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500438"/>
            <a:ext cx="2136775" cy="28305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WordArt 5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8207375" cy="2951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Будьте  сильны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  энергичны!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4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7943850" cy="847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714375" y="5715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Шоколад долгое время был исключительно напитком. Он употреблялся в холодном виде с добавлением перца чили.</a:t>
            </a:r>
          </a:p>
        </p:txBody>
      </p:sp>
      <p:pic>
        <p:nvPicPr>
          <p:cNvPr id="34818" name="Picture 2" descr="История шокол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857250"/>
            <a:ext cx="28781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714375" y="3357563"/>
            <a:ext cx="78581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/>
              <a:t>Первыми народами, познавшими шоколад, были ольмеки, майя и ацтеки, проживавшие примерно на одной и той же территории Центральной Америки.</a:t>
            </a:r>
          </a:p>
        </p:txBody>
      </p:sp>
      <p:pic>
        <p:nvPicPr>
          <p:cNvPr id="16388" name="Picture 6" descr="H:\анимашки\021_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857750"/>
            <a:ext cx="22288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230313" y="571500"/>
            <a:ext cx="5992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Ольмеки этот напиток называли</a:t>
            </a:r>
          </a:p>
          <a:p>
            <a:pPr algn="ctr"/>
            <a:r>
              <a:rPr lang="ru-RU" sz="3200" b="1" i="1">
                <a:solidFill>
                  <a:srgbClr val="FF6600"/>
                </a:solidFill>
              </a:rPr>
              <a:t>kakawa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313" y="2714625"/>
            <a:ext cx="59039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Майя придумали своё название</a:t>
            </a:r>
          </a:p>
          <a:p>
            <a:pPr algn="ctr"/>
            <a:r>
              <a:rPr lang="en-US" sz="3200" b="1" i="1">
                <a:solidFill>
                  <a:srgbClr val="FF6600"/>
                </a:solidFill>
              </a:rPr>
              <a:t>X</a:t>
            </a:r>
            <a:r>
              <a:rPr lang="ru-RU" sz="3200" b="1" i="1">
                <a:solidFill>
                  <a:srgbClr val="FF6600"/>
                </a:solidFill>
              </a:rPr>
              <a:t>ocoatl</a:t>
            </a:r>
            <a:r>
              <a:rPr lang="ru-RU" sz="3200"/>
              <a:t> (чокоатль)</a:t>
            </a:r>
            <a:endParaRPr lang="ru-RU" sz="3200" b="1" i="1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500" y="4786313"/>
            <a:ext cx="3187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764724"/>
                </a:solidFill>
              </a:rPr>
              <a:t>ШОКОЛАД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00438" y="1714500"/>
            <a:ext cx="1571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500438" y="3857625"/>
            <a:ext cx="157162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714375" y="135731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Индейцы стали использовать какао-бобы как средство платежа. На счету был каждый плод: за 100 какао-бобов, например, можно было купить раба.</a:t>
            </a:r>
          </a:p>
        </p:txBody>
      </p:sp>
      <p:pic>
        <p:nvPicPr>
          <p:cNvPr id="19458" name="Picture 15" descr="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000250"/>
            <a:ext cx="1406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4572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 1527 году</a:t>
            </a:r>
            <a:r>
              <a:rPr lang="ru-RU" sz="2800"/>
              <a:t> Ернан Кортес возвращаясь в Испанию, привозит с собой дотоле неизвестные помидоры, фасоль, картофель, кукурузу, табак и свой любимый напиток – пенящийся, густой и похожий на сироп </a:t>
            </a:r>
            <a:r>
              <a:rPr lang="ru-RU" sz="4000" b="1">
                <a:solidFill>
                  <a:srgbClr val="771F28"/>
                </a:solidFill>
              </a:rPr>
              <a:t>шоколад</a:t>
            </a:r>
            <a:r>
              <a:rPr lang="ru-RU" sz="2800" b="1">
                <a:solidFill>
                  <a:srgbClr val="764724"/>
                </a:solidFill>
              </a:rPr>
              <a:t>.</a:t>
            </a:r>
          </a:p>
        </p:txBody>
      </p:sp>
      <p:pic>
        <p:nvPicPr>
          <p:cNvPr id="36865" name="Picture 1" descr="H:\Наш проект\Шоколад\картинки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214563"/>
            <a:ext cx="32273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500063" y="500063"/>
            <a:ext cx="81438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При дворе появляются первые «шоколадофилы» и «шоколадофобы». Среди последних была и Мадам де Севинье, утверждавшая, что именно из-за употребления шоколада во время беременности ее подругой та родила совершенно черного ребенка.</a:t>
            </a:r>
          </a:p>
        </p:txBody>
      </p:sp>
      <p:pic>
        <p:nvPicPr>
          <p:cNvPr id="21506" name="Picture 11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068638"/>
            <a:ext cx="40290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1000125" y="785813"/>
            <a:ext cx="742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В XIX веке появляются первые шоколадные плитки, а Жак Неаус изобретает первую конфету с начинкой пралине. </a:t>
            </a:r>
          </a:p>
        </p:txBody>
      </p:sp>
      <p:pic>
        <p:nvPicPr>
          <p:cNvPr id="4" name="Picture23" descr="klaus-choco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857500"/>
            <a:ext cx="39290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714380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/>
              <a:t>Французский аптекарь XIX века писал о шоколаде: </a:t>
            </a:r>
          </a:p>
          <a:p>
            <a:pPr algn="ctr">
              <a:defRPr/>
            </a:pPr>
            <a:r>
              <a:rPr lang="ru-RU" sz="2800" b="1" dirty="0"/>
              <a:t>"Это божественный небесный напиток, это подлинная панацея - универсальное лекарство от всех болезней..." </a:t>
            </a:r>
          </a:p>
        </p:txBody>
      </p:sp>
      <p:pic>
        <p:nvPicPr>
          <p:cNvPr id="23556" name="Picture 5" descr="H:\анимашки\люди\cook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071938"/>
            <a:ext cx="14287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Program Files\Microsoft Office\CLIPART\PUB60COR\SY0125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4813"/>
            <a:ext cx="264795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7">
      <a:dk1>
        <a:sysClr val="windowText" lastClr="000000"/>
      </a:dk1>
      <a:lt1>
        <a:sysClr val="window" lastClr="FFFFFF"/>
      </a:lt1>
      <a:dk2>
        <a:srgbClr val="323232"/>
      </a:dk2>
      <a:lt2>
        <a:srgbClr val="F9B268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595</Words>
  <Application>Microsoft Office PowerPoint</Application>
  <PresentationFormat>Экран (4:3)</PresentationFormat>
  <Paragraphs>54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Verdana</vt:lpstr>
      <vt:lpstr>Wingdings 2</vt:lpstr>
      <vt:lpstr>Calibri</vt:lpstr>
      <vt:lpstr>Stencil</vt:lpstr>
      <vt:lpstr>Broadway</vt:lpstr>
      <vt:lpstr>Times New Roman</vt:lpstr>
      <vt:lpstr>Wingdings</vt:lpstr>
      <vt:lpstr>Аспект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pc020</cp:lastModifiedBy>
  <cp:revision>39</cp:revision>
  <dcterms:created xsi:type="dcterms:W3CDTF">2009-02-14T10:16:35Z</dcterms:created>
  <dcterms:modified xsi:type="dcterms:W3CDTF">2015-01-26T15:07:27Z</dcterms:modified>
</cp:coreProperties>
</file>