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91" r:id="rId4"/>
    <p:sldId id="269" r:id="rId5"/>
    <p:sldId id="259" r:id="rId6"/>
    <p:sldId id="262" r:id="rId7"/>
    <p:sldId id="290" r:id="rId8"/>
    <p:sldId id="263" r:id="rId9"/>
    <p:sldId id="286" r:id="rId10"/>
    <p:sldId id="287" r:id="rId11"/>
    <p:sldId id="271" r:id="rId12"/>
    <p:sldId id="275" r:id="rId13"/>
    <p:sldId id="273" r:id="rId14"/>
    <p:sldId id="274" r:id="rId15"/>
    <p:sldId id="277" r:id="rId16"/>
    <p:sldId id="284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8" r:id="rId25"/>
    <p:sldId id="289" r:id="rId26"/>
    <p:sldId id="267" r:id="rId27"/>
    <p:sldId id="29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99"/>
    <a:srgbClr val="99CCFF"/>
    <a:srgbClr val="CCECFF"/>
    <a:srgbClr val="666699"/>
    <a:srgbClr val="CCFFFF"/>
    <a:srgbClr val="FF3300"/>
    <a:srgbClr val="6600CC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1" autoAdjust="0"/>
    <p:restoredTop sz="96048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FA92BE-DA03-4F81-9B7F-0CCBC557E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ED9449-135B-40AB-9472-0F431E675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9727C-5CC8-4B8D-B4D0-CBB8586E5FC1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47962-5C48-4ACD-ABEB-9FCB16671A8C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C02CE-F826-4ABD-8E7B-FF82F30A3754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7A37D9-49A6-4DE4-84DF-57F8DBF1F78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5AB3E1-59C3-4630-BFE2-F0DCBE7FBDD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/>
                </a:p>
              </p:txBody>
            </p:sp>
          </p:grpSp>
        </p:grpSp>
      </p:grpSp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2EE90-568B-4815-8E82-40E4A6945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9ECEB-6192-4C98-93E2-3836AF393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09805-A120-4B83-8612-19C9AEBB8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73803-3DEE-4259-83A3-189BD0F5A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AF244-1FB2-48C7-AC24-684C97ABE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74D0C-87AD-4589-9B1C-A5F32D0BD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BF0A2-CCA5-4720-AD43-4AA9F7CE5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2B950-A5CD-42D7-9EE7-D63374BE2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C8339-C2B8-406E-A546-74B45805E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030AD-7289-4FE7-9FB7-3127D13D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58FD1-94B6-4CE2-97C8-9FC601AEF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7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5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09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12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13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1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2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0A67D600-6E4F-47F4-8D3B-AA750EE57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ransition>
    <p:strips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gif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WordArt 5"/>
          <p:cNvSpPr>
            <a:spLocks noChangeArrowheads="1" noChangeShapeType="1" noTextEdit="1"/>
          </p:cNvSpPr>
          <p:nvPr/>
        </p:nvSpPr>
        <p:spPr bwMode="auto">
          <a:xfrm>
            <a:off x="2000250" y="549275"/>
            <a:ext cx="67151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CE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Газированные   напитки</a:t>
            </a:r>
          </a:p>
        </p:txBody>
      </p:sp>
      <p:sp>
        <p:nvSpPr>
          <p:cNvPr id="15362" name="WordArt 8"/>
          <p:cNvSpPr>
            <a:spLocks noChangeArrowheads="1" noChangeShapeType="1" noTextEdit="1"/>
          </p:cNvSpPr>
          <p:nvPr/>
        </p:nvSpPr>
        <p:spPr bwMode="auto">
          <a:xfrm>
            <a:off x="1619250" y="4941888"/>
            <a:ext cx="7418388" cy="136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CE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Авторы: Калинина З., Погорелов А.,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CE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Репин А., Готовцев Д.</a:t>
            </a:r>
          </a:p>
        </p:txBody>
      </p:sp>
      <p:pic>
        <p:nvPicPr>
          <p:cNvPr id="15363" name="Picture 9" descr="449667940_aa7dc11c3f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1700213"/>
            <a:ext cx="31686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714500" y="285750"/>
            <a:ext cx="74295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</a:rPr>
              <a:t>В диетические газировки для минимизации калорий добавляют различные подсластители. Самый опасный из них - белок </a:t>
            </a:r>
            <a:r>
              <a:rPr lang="ru-RU" sz="3200" b="1">
                <a:solidFill>
                  <a:schemeClr val="bg1"/>
                </a:solidFill>
              </a:rPr>
              <a:t>аспартам. </a:t>
            </a:r>
            <a:r>
              <a:rPr lang="ru-RU" sz="3200">
                <a:solidFill>
                  <a:schemeClr val="bg1"/>
                </a:solidFill>
              </a:rPr>
              <a:t>Он в 200 раз слаще сахара, вызывает аллергию, болезни желудка, нарушения работы печени, головные боли, ослабление памяти и зрения и даже припадки.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339975" y="908050"/>
            <a:ext cx="61436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</a:rPr>
              <a:t>Именно подсластители являются главными секретами газированной воды - они не утоляют жажду, а, наоборот, вызывают аппетит.</a:t>
            </a:r>
          </a:p>
        </p:txBody>
      </p:sp>
      <p:pic>
        <p:nvPicPr>
          <p:cNvPr id="29699" name="Picture 1" descr="H:\Наш проект\Газированные напитки\Не пей! Ато засохнешь!!!\693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4786313"/>
            <a:ext cx="2095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6" descr="Classic(1)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4292600"/>
            <a:ext cx="1624013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8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4437063"/>
            <a:ext cx="1611313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WordArt 7"/>
          <p:cNvSpPr>
            <a:spLocks noChangeArrowheads="1" noChangeShapeType="1" noTextEdit="1"/>
          </p:cNvSpPr>
          <p:nvPr/>
        </p:nvSpPr>
        <p:spPr bwMode="auto">
          <a:xfrm>
            <a:off x="2124075" y="1484313"/>
            <a:ext cx="67691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2. Кислота   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Е 338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-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она разъедает эмаль зубов</a:t>
            </a:r>
          </a:p>
        </p:txBody>
      </p:sp>
      <p:pic>
        <p:nvPicPr>
          <p:cNvPr id="7" name="Picture 12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3643313"/>
            <a:ext cx="2590800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839893" y="3432153"/>
            <a:ext cx="7056439" cy="3240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3. 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Углекислый газ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- он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возбуждает желудочную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секрецию, повышает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кислотность и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способствует метеоризму</a:t>
            </a:r>
          </a:p>
        </p:txBody>
      </p:sp>
      <p:pic>
        <p:nvPicPr>
          <p:cNvPr id="15365" name="Picture 5" descr="News3_clip_image00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04813"/>
            <a:ext cx="257175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7127875" cy="374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4.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Кофеин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. Если злоупотреблять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напитком, можно получить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кофеиновую зависимость или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интоксикацию. Её признаки -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беспокойство, возбуждение,</a:t>
            </a:r>
          </a:p>
          <a:p>
            <a:pPr algn="ctr">
              <a:defRPr/>
            </a:pPr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бессоница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, желудочные боли,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судороги и пр.</a:t>
            </a:r>
          </a:p>
        </p:txBody>
      </p:sp>
      <p:pic>
        <p:nvPicPr>
          <p:cNvPr id="32770" name="Picture 1036" descr="9092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6338"/>
            <a:ext cx="1549400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9" descr="eda_02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4337050"/>
            <a:ext cx="23145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10" descr="AG00175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4054475"/>
            <a:ext cx="2365375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11" descr="AG0016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4388" y="6070600"/>
            <a:ext cx="6667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1654175" y="500042"/>
            <a:ext cx="7489825" cy="5678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5. Тара. </a:t>
            </a:r>
            <a:r>
              <a:rPr lang="ru-RU" sz="3600" kern="10" dirty="0" err="1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Аллюминевые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 банки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помогают разносить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опасные заразные болезни.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В момент вскрытия банки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в контакт с её содержимым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вступают различные виды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стафилококка также бактерии -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возбудители сальмонеллёза, 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жидкость разливается по крышке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вместе со всеми бактериями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оказывается внутри нас.</a:t>
            </a:r>
          </a:p>
        </p:txBody>
      </p:sp>
      <p:pic>
        <p:nvPicPr>
          <p:cNvPr id="33794" name="Picture 4" descr="1213767700_cans[1]"/>
          <p:cNvPicPr>
            <a:picLocks noChangeAspect="1" noChangeArrowheads="1"/>
          </p:cNvPicPr>
          <p:nvPr/>
        </p:nvPicPr>
        <p:blipFill>
          <a:blip r:embed="rId2"/>
          <a:srcRect l="6140" r="70918"/>
          <a:stretch>
            <a:fillRect/>
          </a:stretch>
        </p:blipFill>
        <p:spPr bwMode="auto">
          <a:xfrm>
            <a:off x="469900" y="0"/>
            <a:ext cx="11493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5" descr="1213767700_cans[1]"/>
          <p:cNvPicPr>
            <a:picLocks noChangeAspect="1" noChangeArrowheads="1"/>
          </p:cNvPicPr>
          <p:nvPr/>
        </p:nvPicPr>
        <p:blipFill>
          <a:blip r:embed="rId2"/>
          <a:srcRect l="27563" r="47943"/>
          <a:stretch>
            <a:fillRect/>
          </a:stretch>
        </p:blipFill>
        <p:spPr bwMode="auto">
          <a:xfrm>
            <a:off x="468313" y="2349500"/>
            <a:ext cx="115252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6" descr="1213767700_cans[1]"/>
          <p:cNvPicPr>
            <a:picLocks noChangeAspect="1" noChangeArrowheads="1"/>
          </p:cNvPicPr>
          <p:nvPr/>
        </p:nvPicPr>
        <p:blipFill>
          <a:blip r:embed="rId2"/>
          <a:srcRect l="48987" r="26553"/>
          <a:stretch>
            <a:fillRect/>
          </a:stretch>
        </p:blipFill>
        <p:spPr bwMode="auto">
          <a:xfrm>
            <a:off x="468313" y="4448175"/>
            <a:ext cx="1150937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625922" y="3073982"/>
            <a:ext cx="7513038" cy="35640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6.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6600"/>
                </a:solidFill>
                <a:latin typeface="Impact"/>
              </a:rPr>
              <a:t>Ортофосфорная кислота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.  По данным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исследователей из Гарвардского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медицинского центра избыток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ортофосфорной кислоты приводит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к уменьшению содержания кальция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в организме. Это приводит к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уменьшению прочности костей.</a:t>
            </a:r>
          </a:p>
        </p:txBody>
      </p:sp>
      <p:pic>
        <p:nvPicPr>
          <p:cNvPr id="34818" name="Picture 6" descr="805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60350"/>
            <a:ext cx="3240088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WordArt 4"/>
          <p:cNvSpPr>
            <a:spLocks noChangeArrowheads="1" noChangeShapeType="1" noTextEdit="1"/>
          </p:cNvSpPr>
          <p:nvPr/>
        </p:nvSpPr>
        <p:spPr bwMode="auto">
          <a:xfrm>
            <a:off x="1763713" y="2565400"/>
            <a:ext cx="7127875" cy="3576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У 14-летних детей вероятность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переломов и нарушений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формирования костей  в 5 раз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выше, чем у тех, кто регулярно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CCFF"/>
                </a:solidFill>
                <a:latin typeface="Impact"/>
              </a:rPr>
              <a:t>пьёт газированные напитки!</a:t>
            </a:r>
          </a:p>
        </p:txBody>
      </p:sp>
      <p:pic>
        <p:nvPicPr>
          <p:cNvPr id="35842" name="Picture 4" descr="88120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0"/>
            <a:ext cx="3960812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Прямоугольник 5"/>
          <p:cNvSpPr>
            <a:spLocks noChangeArrowheads="1"/>
          </p:cNvSpPr>
          <p:nvPr/>
        </p:nvSpPr>
        <p:spPr bwMode="auto">
          <a:xfrm>
            <a:off x="2051050" y="3213100"/>
            <a:ext cx="650081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1911350" algn="l"/>
              </a:tabLst>
            </a:pPr>
            <a:r>
              <a:rPr lang="ru-RU" sz="3200" b="1">
                <a:solidFill>
                  <a:schemeClr val="bg1"/>
                </a:solidFill>
              </a:rPr>
              <a:t>История Кока-колы утверждает, что во многих штатах США дорожная полиция всегда имеет в патрульной машине 2 галлона Колы, чтобы смывать кровь с шоссе после аварии.</a:t>
            </a:r>
          </a:p>
        </p:txBody>
      </p:sp>
      <p:pic>
        <p:nvPicPr>
          <p:cNvPr id="36866" name="Picture 6" descr="i[66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484313"/>
            <a:ext cx="11811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7" descr="i[67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412875"/>
            <a:ext cx="1028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8" descr="i[65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1700213"/>
            <a:ext cx="22320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1033"/>
          <p:cNvSpPr>
            <a:spLocks noChangeArrowheads="1" noChangeShapeType="1" noTextEdit="1"/>
          </p:cNvSpPr>
          <p:nvPr/>
        </p:nvSpPr>
        <p:spPr bwMode="auto">
          <a:xfrm>
            <a:off x="1908175" y="0"/>
            <a:ext cx="6769100" cy="1339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   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1643063" y="2565400"/>
            <a:ext cx="75009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1911350" algn="l"/>
              </a:tabLst>
            </a:pPr>
            <a:r>
              <a:rPr lang="ru-RU" sz="3200" b="1">
                <a:solidFill>
                  <a:schemeClr val="bg1"/>
                </a:solidFill>
              </a:rPr>
              <a:t>Чтобы почистить туалет, вылейте банку Колы в раковину и не смывайте в течение часа.</a:t>
            </a:r>
          </a:p>
        </p:txBody>
      </p:sp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1714500" y="3644900"/>
            <a:ext cx="74295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1911350" algn="l"/>
              </a:tabLst>
            </a:pPr>
            <a:r>
              <a:rPr lang="ru-RU" sz="3200" b="1">
                <a:solidFill>
                  <a:schemeClr val="bg1"/>
                </a:solidFill>
              </a:rPr>
              <a:t>Чтобы удалить ржавые пятна с хромированного бампера машины, потрите бампер смятым листом алюминиевой фольги, смоченным в Кока-коле.</a:t>
            </a:r>
          </a:p>
        </p:txBody>
      </p:sp>
      <p:pic>
        <p:nvPicPr>
          <p:cNvPr id="37891" name="Picture 8" descr="i[84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88913"/>
            <a:ext cx="10477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mechanic_wo611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773238"/>
            <a:ext cx="2808287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10" descr="255329_20070921094535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188913"/>
            <a:ext cx="2087563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11" descr="22811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115888"/>
            <a:ext cx="2087562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785938" y="3644900"/>
            <a:ext cx="73580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1911350" algn="l"/>
              </a:tabLst>
            </a:pPr>
            <a:r>
              <a:rPr lang="ru-RU" sz="3200" b="1">
                <a:solidFill>
                  <a:schemeClr val="bg1"/>
                </a:solidFill>
              </a:rPr>
              <a:t>Чтобы удалить продукты коррозии с батарей в автомобиле, вылейте на них банку Колы.</a:t>
            </a: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1476375" y="3644900"/>
            <a:ext cx="71437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1911350" algn="l"/>
              </a:tabLst>
            </a:pPr>
            <a:r>
              <a:rPr lang="ru-RU" sz="3200" b="1">
                <a:solidFill>
                  <a:schemeClr val="bg1"/>
                </a:solidFill>
              </a:rPr>
              <a:t>Чтобы раскрутить заржавевший болт, смочите тряпку Кока-колой и обмотайте ею болт на несколько минут.</a:t>
            </a:r>
          </a:p>
        </p:txBody>
      </p:sp>
      <p:pic>
        <p:nvPicPr>
          <p:cNvPr id="38915" name="Picture 5" descr="CAKHEVU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1628775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 descr="stalkerbolt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1557338"/>
            <a:ext cx="4894262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7"/>
          <p:cNvSpPr txBox="1">
            <a:spLocks noChangeArrowheads="1"/>
          </p:cNvSpPr>
          <p:nvPr/>
        </p:nvSpPr>
        <p:spPr bwMode="auto">
          <a:xfrm>
            <a:off x="1763713" y="2924175"/>
            <a:ext cx="73802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4000">
                <a:solidFill>
                  <a:schemeClr val="bg1"/>
                </a:solidFill>
                <a:latin typeface="Felix Titling" pitchFamily="82" charset="0"/>
              </a:rPr>
              <a:t>Наш организм на </a:t>
            </a:r>
            <a:r>
              <a:rPr kumimoji="0" lang="ru-RU" sz="4000">
                <a:solidFill>
                  <a:srgbClr val="FFFF00"/>
                </a:solidFill>
                <a:latin typeface="Felix Titling" pitchFamily="82" charset="0"/>
              </a:rPr>
              <a:t>60%</a:t>
            </a:r>
            <a:r>
              <a:rPr kumimoji="0" lang="ru-RU" sz="4000">
                <a:solidFill>
                  <a:schemeClr val="bg1"/>
                </a:solidFill>
                <a:latin typeface="Felix Titling" pitchFamily="82" charset="0"/>
              </a:rPr>
              <a:t> состоит из воды. Для поддержания водного равновесия мы пьем воду каждый день. Кто-то предпочитает кофе, кто-то чай, соки, газировку. </a:t>
            </a:r>
          </a:p>
        </p:txBody>
      </p:sp>
      <p:pic>
        <p:nvPicPr>
          <p:cNvPr id="17410" name="Picture 7" descr="pic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260350"/>
            <a:ext cx="15382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8" descr="0_1b61_caf42a36_XL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476250"/>
            <a:ext cx="294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9" descr="014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404813"/>
            <a:ext cx="169703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1"/>
          <p:cNvSpPr>
            <a:spLocks noChangeArrowheads="1"/>
          </p:cNvSpPr>
          <p:nvPr/>
        </p:nvSpPr>
        <p:spPr bwMode="auto">
          <a:xfrm>
            <a:off x="3924300" y="3068638"/>
            <a:ext cx="471646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1911350" algn="l"/>
              </a:tabLst>
            </a:pPr>
            <a:r>
              <a:rPr lang="ru-RU" sz="2800" b="1">
                <a:solidFill>
                  <a:schemeClr val="bg1"/>
                </a:solidFill>
              </a:rPr>
              <a:t>Чтобы очистить одежду от загрязнения, вылейте банку Кока-колы на груду грязной одежды, добавьте стиральный порошок и постирайте в машине как обычно. Кола поможет избавиться от пятен. </a:t>
            </a:r>
          </a:p>
        </p:txBody>
      </p:sp>
      <p:sp>
        <p:nvSpPr>
          <p:cNvPr id="39938" name="Прямоугольник 2"/>
          <p:cNvSpPr>
            <a:spLocks noChangeArrowheads="1"/>
          </p:cNvSpPr>
          <p:nvPr/>
        </p:nvSpPr>
        <p:spPr bwMode="auto">
          <a:xfrm>
            <a:off x="1763713" y="1773238"/>
            <a:ext cx="707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</a:rPr>
              <a:t>Кока-кола также очистит стекла в автомобиле от дорожной пыли.</a:t>
            </a:r>
            <a:endParaRPr lang="ru-RU" sz="3200">
              <a:solidFill>
                <a:schemeClr val="bg1"/>
              </a:solidFill>
            </a:endParaRPr>
          </a:p>
        </p:txBody>
      </p:sp>
      <p:pic>
        <p:nvPicPr>
          <p:cNvPr id="39939" name="Picture 5" descr="1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0"/>
            <a:ext cx="2497137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6" descr="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781300"/>
            <a:ext cx="2598738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Прямоугольник 2"/>
          <p:cNvSpPr>
            <a:spLocks noChangeArrowheads="1"/>
          </p:cNvSpPr>
          <p:nvPr/>
        </p:nvSpPr>
        <p:spPr bwMode="auto">
          <a:xfrm>
            <a:off x="1692275" y="4019550"/>
            <a:ext cx="74517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1911350" algn="l"/>
              </a:tabLst>
            </a:pPr>
            <a:r>
              <a:rPr lang="ru-RU" sz="3600">
                <a:solidFill>
                  <a:schemeClr val="bg1"/>
                </a:solidFill>
              </a:rPr>
              <a:t>Активный ингредиент Кока-колы - фосфорная кислота. Ее рН равен 2,8,</a:t>
            </a:r>
          </a:p>
          <a:p>
            <a:pPr algn="ctr">
              <a:tabLst>
                <a:tab pos="1911350" algn="l"/>
              </a:tabLst>
            </a:pPr>
            <a:r>
              <a:rPr lang="ru-RU" sz="3600" b="1">
                <a:solidFill>
                  <a:srgbClr val="FFFF00"/>
                </a:solidFill>
              </a:rPr>
              <a:t>За 4 дня он сможет </a:t>
            </a:r>
          </a:p>
          <a:p>
            <a:pPr algn="ctr">
              <a:tabLst>
                <a:tab pos="1911350" algn="l"/>
              </a:tabLst>
            </a:pPr>
            <a:r>
              <a:rPr lang="ru-RU" sz="3600" b="1">
                <a:solidFill>
                  <a:srgbClr val="FFFF00"/>
                </a:solidFill>
              </a:rPr>
              <a:t>растворить ваши ногти.</a:t>
            </a:r>
          </a:p>
        </p:txBody>
      </p:sp>
      <p:pic>
        <p:nvPicPr>
          <p:cNvPr id="40962" name="Picture 5" descr="dsc0262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1341438"/>
            <a:ext cx="2144712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6" descr="1217762730_18-12-26502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196975"/>
            <a:ext cx="2122488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1033"/>
          <p:cNvSpPr>
            <a:spLocks noChangeArrowheads="1" noChangeShapeType="1" noTextEdit="1"/>
          </p:cNvSpPr>
          <p:nvPr/>
        </p:nvSpPr>
        <p:spPr bwMode="auto">
          <a:xfrm>
            <a:off x="2339975" y="188913"/>
            <a:ext cx="56181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  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Прямоугольник 1"/>
          <p:cNvSpPr>
            <a:spLocks noChangeArrowheads="1"/>
          </p:cNvSpPr>
          <p:nvPr/>
        </p:nvSpPr>
        <p:spPr bwMode="auto">
          <a:xfrm>
            <a:off x="1763713" y="3284538"/>
            <a:ext cx="707231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1911350" algn="l"/>
              </a:tabLst>
            </a:pPr>
            <a:r>
              <a:rPr lang="ru-RU" sz="3600" b="1">
                <a:solidFill>
                  <a:schemeClr val="bg1"/>
                </a:solidFill>
              </a:rPr>
              <a:t>Для перевозки концентрата Кока-колы  грузовик должен быть оборудован специальными поддонами, предназначенными для высококоррозионных материалов.</a:t>
            </a:r>
          </a:p>
        </p:txBody>
      </p:sp>
      <p:pic>
        <p:nvPicPr>
          <p:cNvPr id="41986" name="Picture 5" descr="volvo-fl--fe-coca-cola-truck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1125538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1033"/>
          <p:cNvSpPr>
            <a:spLocks noChangeArrowheads="1" noChangeShapeType="1" noTextEdit="1"/>
          </p:cNvSpPr>
          <p:nvPr/>
        </p:nvSpPr>
        <p:spPr bwMode="auto">
          <a:xfrm>
            <a:off x="2339975" y="188913"/>
            <a:ext cx="56181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  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Прямоугольник 2"/>
          <p:cNvSpPr>
            <a:spLocks noChangeArrowheads="1"/>
          </p:cNvSpPr>
          <p:nvPr/>
        </p:nvSpPr>
        <p:spPr bwMode="auto">
          <a:xfrm>
            <a:off x="1785938" y="1285875"/>
            <a:ext cx="73580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1911350" algn="l"/>
              </a:tabLst>
            </a:pPr>
            <a:r>
              <a:rPr lang="ru-RU" sz="3600" b="1">
                <a:solidFill>
                  <a:schemeClr val="bg1"/>
                </a:solidFill>
              </a:rPr>
              <a:t>Дистрибьюторы  Кока-колы уже 20 лет используют ее для очистки моторов своих грузовиков.</a:t>
            </a:r>
          </a:p>
        </p:txBody>
      </p:sp>
      <p:pic>
        <p:nvPicPr>
          <p:cNvPr id="43010" name="Picture 6" descr="coca%20cola%20hybrid%20delivery%20truck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068638"/>
            <a:ext cx="48974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547813" y="2924175"/>
            <a:ext cx="7596187" cy="1320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tabLst>
                <a:tab pos="1911350" algn="l"/>
              </a:tabLst>
              <a:defRPr/>
            </a:pPr>
            <a:r>
              <a:rPr lang="ru-RU" sz="4000" b="1" dirty="0">
                <a:solidFill>
                  <a:srgbClr val="FF3300"/>
                </a:solidFill>
              </a:rPr>
              <a:t>Все еще хотите</a:t>
            </a:r>
          </a:p>
          <a:p>
            <a:pPr algn="ctr">
              <a:tabLst>
                <a:tab pos="1911350" algn="l"/>
              </a:tabLst>
              <a:defRPr/>
            </a:pPr>
            <a:r>
              <a:rPr lang="ru-RU" sz="4000" b="1" dirty="0">
                <a:solidFill>
                  <a:srgbClr val="FF3300"/>
                </a:solidFill>
              </a:rPr>
              <a:t>бутылочку Колы?</a:t>
            </a:r>
          </a:p>
        </p:txBody>
      </p:sp>
      <p:sp>
        <p:nvSpPr>
          <p:cNvPr id="7" name="WordArt 1033"/>
          <p:cNvSpPr>
            <a:spLocks noChangeArrowheads="1" noChangeShapeType="1" noTextEdit="1"/>
          </p:cNvSpPr>
          <p:nvPr/>
        </p:nvSpPr>
        <p:spPr bwMode="auto">
          <a:xfrm>
            <a:off x="2339975" y="188913"/>
            <a:ext cx="56181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  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571625" y="1857375"/>
            <a:ext cx="757237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88925">
              <a:tabLst>
                <a:tab pos="417513" algn="l"/>
              </a:tabLst>
            </a:pPr>
            <a:r>
              <a:rPr lang="ru-RU" sz="2400" u="sng">
                <a:solidFill>
                  <a:srgbClr val="CCFFFF"/>
                </a:solidFill>
                <a:latin typeface="Arial" charset="0"/>
                <a:ea typeface="Times New Roman" pitchFamily="18" charset="0"/>
                <a:cs typeface="Arial" charset="0"/>
              </a:rPr>
              <a:t>Чтобы уменьшить вред от любой газировки, следуйте простым правилам.</a:t>
            </a:r>
            <a:endParaRPr lang="ru-RU" sz="2400" u="sng">
              <a:solidFill>
                <a:srgbClr val="CCFFFF"/>
              </a:solidFill>
              <a:ea typeface="Times New Roman" pitchFamily="18" charset="0"/>
              <a:cs typeface="Arial" charset="0"/>
            </a:endParaRPr>
          </a:p>
          <a:p>
            <a:pPr indent="288925" eaLnBrk="0" hangingPunct="0">
              <a:buFontTx/>
              <a:buChar char="•"/>
              <a:tabLst>
                <a:tab pos="417513" algn="l"/>
              </a:tabLst>
            </a:pPr>
            <a:r>
              <a:rPr lang="ru-RU" sz="2400">
                <a:solidFill>
                  <a:schemeClr val="bg1"/>
                </a:solidFill>
                <a:latin typeface="Arial" charset="0"/>
                <a:ea typeface="Times New Roman" pitchFamily="18" charset="0"/>
                <a:cs typeface="Arial" charset="0"/>
              </a:rPr>
              <a:t>Пейте ее холодной.</a:t>
            </a:r>
            <a:r>
              <a:rPr lang="ru-RU" sz="240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ru-RU" sz="2400">
                <a:solidFill>
                  <a:srgbClr val="CCFFFF"/>
                </a:solidFill>
                <a:latin typeface="Arial" charset="0"/>
                <a:ea typeface="Times New Roman" pitchFamily="18" charset="0"/>
                <a:cs typeface="Arial" charset="0"/>
              </a:rPr>
              <a:t>Разрушение эмали зубов зависит и от температуры напитка</a:t>
            </a:r>
            <a:r>
              <a:rPr lang="ru-RU" sz="2400">
                <a:solidFill>
                  <a:schemeClr val="bg1"/>
                </a:solidFill>
                <a:latin typeface="Arial" charset="0"/>
                <a:ea typeface="Times New Roman" pitchFamily="18" charset="0"/>
                <a:cs typeface="Arial" charset="0"/>
              </a:rPr>
              <a:t>. В Америке газировки пьют больше, чем в Европе, но ее всегда подают со льдом, и повреждений зубов у американских детей меньше.</a:t>
            </a:r>
            <a:endParaRPr lang="ru-RU" sz="240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indent="288925" eaLnBrk="0" hangingPunct="0">
              <a:buFontTx/>
              <a:buChar char="•"/>
              <a:tabLst>
                <a:tab pos="417513" algn="l"/>
              </a:tabLst>
            </a:pPr>
            <a:r>
              <a:rPr lang="ru-RU" sz="2400">
                <a:solidFill>
                  <a:srgbClr val="CCFFFF"/>
                </a:solidFill>
                <a:latin typeface="Arial" charset="0"/>
                <a:ea typeface="Times New Roman" pitchFamily="18" charset="0"/>
                <a:cs typeface="Arial" charset="0"/>
              </a:rPr>
              <a:t>Пейте через трубочку, чтобы избегать контакта с банкой.</a:t>
            </a:r>
            <a:endParaRPr lang="ru-RU" sz="2400">
              <a:solidFill>
                <a:srgbClr val="CCFFFF"/>
              </a:solidFill>
              <a:ea typeface="Times New Roman" pitchFamily="18" charset="0"/>
              <a:cs typeface="Arial" charset="0"/>
            </a:endParaRPr>
          </a:p>
          <a:p>
            <a:pPr indent="288925" eaLnBrk="0" hangingPunct="0">
              <a:buFontTx/>
              <a:buChar char="•"/>
              <a:tabLst>
                <a:tab pos="417513" algn="l"/>
              </a:tabLst>
            </a:pPr>
            <a:r>
              <a:rPr lang="ru-RU" sz="2400">
                <a:solidFill>
                  <a:srgbClr val="CCFFFF"/>
                </a:solidFill>
                <a:latin typeface="Arial" charset="0"/>
                <a:ea typeface="Times New Roman" pitchFamily="18" charset="0"/>
                <a:cs typeface="Arial" charset="0"/>
              </a:rPr>
              <a:t>Ограничьтесь одним стаканом 1-2 раза в неделю.</a:t>
            </a:r>
            <a:endParaRPr lang="ru-RU" sz="2400">
              <a:solidFill>
                <a:srgbClr val="CCFFFF"/>
              </a:solidFill>
              <a:ea typeface="Times New Roman" pitchFamily="18" charset="0"/>
              <a:cs typeface="Arial" charset="0"/>
            </a:endParaRPr>
          </a:p>
          <a:p>
            <a:pPr indent="288925" eaLnBrk="0" hangingPunct="0">
              <a:buFontTx/>
              <a:buChar char="•"/>
              <a:tabLst>
                <a:tab pos="417513" algn="l"/>
              </a:tabLst>
            </a:pPr>
            <a:r>
              <a:rPr lang="ru-RU" sz="2400">
                <a:solidFill>
                  <a:srgbClr val="CCFFFF"/>
                </a:solidFill>
                <a:latin typeface="Arial" charset="0"/>
                <a:ea typeface="Times New Roman" pitchFamily="18" charset="0"/>
                <a:cs typeface="Arial" charset="0"/>
              </a:rPr>
              <a:t>Откажитесь от газировки, если страдаете ожирением, диабетом, гастри­том, язвой.</a:t>
            </a:r>
            <a:endParaRPr lang="ru-RU" sz="2400">
              <a:solidFill>
                <a:srgbClr val="CCFFFF"/>
              </a:solidFill>
              <a:ea typeface="Times New Roman" pitchFamily="18" charset="0"/>
              <a:cs typeface="Arial" charset="0"/>
            </a:endParaRPr>
          </a:p>
          <a:p>
            <a:pPr indent="288925" eaLnBrk="0" hangingPunct="0">
              <a:buFontTx/>
              <a:buChar char="•"/>
              <a:tabLst>
                <a:tab pos="417513" algn="l"/>
              </a:tabLst>
            </a:pPr>
            <a:r>
              <a:rPr lang="ru-RU" sz="2400">
                <a:solidFill>
                  <a:srgbClr val="CCFFFF"/>
                </a:solidFill>
                <a:latin typeface="Arial" charset="0"/>
                <a:ea typeface="Times New Roman" pitchFamily="18" charset="0"/>
                <a:cs typeface="Arial" charset="0"/>
              </a:rPr>
              <a:t>Не давайте газировку детям до 3-х лет.</a:t>
            </a:r>
            <a:endParaRPr lang="ru-RU" sz="2400">
              <a:solidFill>
                <a:srgbClr val="CCFFFF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44034" name="Picture 4" descr="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285750"/>
            <a:ext cx="200025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5" descr="1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214313"/>
            <a:ext cx="1060450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643063" y="1052513"/>
            <a:ext cx="7500937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Не поленитесь приготовить коктейль:</a:t>
            </a:r>
          </a:p>
          <a:p>
            <a:pPr>
              <a:buFontTx/>
              <a:buBlip>
                <a:blip r:embed="rId2"/>
              </a:buBlip>
            </a:pPr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ru-RU" sz="3200">
                <a:solidFill>
                  <a:schemeClr val="bg1"/>
                </a:solidFill>
                <a:cs typeface="Times New Roman" pitchFamily="18" charset="0"/>
              </a:rPr>
              <a:t>чистая вода (или любая минералка, только не лечебная) - 1,5 л, </a:t>
            </a:r>
          </a:p>
          <a:p>
            <a:pPr>
              <a:buFontTx/>
              <a:buBlip>
                <a:blip r:embed="rId2"/>
              </a:buBlip>
            </a:pPr>
            <a:r>
              <a:rPr lang="ru-RU" sz="3200">
                <a:solidFill>
                  <a:schemeClr val="bg1"/>
                </a:solidFill>
                <a:cs typeface="Times New Roman" pitchFamily="18" charset="0"/>
              </a:rPr>
              <a:t>  сок цитрусового плода (лимона, апельсина), щепотка соли;</a:t>
            </a:r>
          </a:p>
          <a:p>
            <a:pPr>
              <a:buFontTx/>
              <a:buBlip>
                <a:blip r:embed="rId2"/>
              </a:buBlip>
            </a:pPr>
            <a:r>
              <a:rPr lang="ru-RU" sz="3200">
                <a:solidFill>
                  <a:schemeClr val="bg1"/>
                </a:solidFill>
                <a:cs typeface="Times New Roman" pitchFamily="18" charset="0"/>
              </a:rPr>
              <a:t>  щепотка сахара. </a:t>
            </a:r>
          </a:p>
          <a:p>
            <a:endParaRPr lang="ru-RU" sz="2800">
              <a:solidFill>
                <a:schemeClr val="bg1"/>
              </a:solidFill>
              <a:cs typeface="Times New Roman" pitchFamily="18" charset="0"/>
            </a:endParaRPr>
          </a:p>
          <a:p>
            <a:endParaRPr lang="ru-RU" sz="2800">
              <a:solidFill>
                <a:schemeClr val="bg1"/>
              </a:solidFill>
              <a:cs typeface="Times New Roman" pitchFamily="18" charset="0"/>
            </a:endParaRPr>
          </a:p>
          <a:p>
            <a:endParaRPr lang="ru-RU" sz="2800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r>
              <a:rPr lang="ru-RU" sz="2800">
                <a:solidFill>
                  <a:schemeClr val="bg1"/>
                </a:solidFill>
                <a:cs typeface="Times New Roman" pitchFamily="18" charset="0"/>
              </a:rPr>
              <a:t>Получится напиток с еле заметным кисловатым вкусом, который хорошо утоляет жажду и поддерживает организм.</a:t>
            </a:r>
            <a:r>
              <a:rPr lang="ru-RU" sz="28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5058" name="Picture 4" descr="p215427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213100"/>
            <a:ext cx="277177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5" descr="vodoprovod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3789363"/>
            <a:ext cx="1117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1033"/>
          <p:cNvSpPr>
            <a:spLocks noChangeArrowheads="1" noChangeShapeType="1" noTextEdit="1"/>
          </p:cNvSpPr>
          <p:nvPr/>
        </p:nvSpPr>
        <p:spPr bwMode="auto">
          <a:xfrm>
            <a:off x="2339975" y="188913"/>
            <a:ext cx="561816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3786188"/>
            <a:ext cx="1624012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5" descr="023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620713"/>
            <a:ext cx="754063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6" descr="dilait[1]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57750"/>
            <a:ext cx="266541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Line 7"/>
          <p:cNvSpPr>
            <a:spLocks noChangeShapeType="1"/>
          </p:cNvSpPr>
          <p:nvPr/>
        </p:nvSpPr>
        <p:spPr bwMode="auto">
          <a:xfrm>
            <a:off x="250825" y="6381750"/>
            <a:ext cx="2233613" cy="2159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5" name="Line 8"/>
          <p:cNvSpPr>
            <a:spLocks noChangeShapeType="1"/>
          </p:cNvSpPr>
          <p:nvPr/>
        </p:nvSpPr>
        <p:spPr bwMode="auto">
          <a:xfrm flipV="1">
            <a:off x="468313" y="6165850"/>
            <a:ext cx="1800225" cy="584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6" name="WordArt 9"/>
          <p:cNvSpPr>
            <a:spLocks noChangeArrowheads="1" noChangeShapeType="1" noTextEdit="1"/>
          </p:cNvSpPr>
          <p:nvPr/>
        </p:nvSpPr>
        <p:spPr bwMode="auto">
          <a:xfrm rot="-344172">
            <a:off x="395288" y="6308725"/>
            <a:ext cx="17287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-1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7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это не правда!</a:t>
            </a:r>
          </a:p>
        </p:txBody>
      </p:sp>
      <p:sp>
        <p:nvSpPr>
          <p:cNvPr id="43012" name="WordArt 4"/>
          <p:cNvSpPr>
            <a:spLocks noChangeArrowheads="1" noChangeShapeType="1" noTextEdit="1"/>
          </p:cNvSpPr>
          <p:nvPr/>
        </p:nvSpPr>
        <p:spPr bwMode="auto">
          <a:xfrm>
            <a:off x="2143108" y="214290"/>
            <a:ext cx="6429420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CCECFF"/>
                </a:solidFill>
                <a:latin typeface="Impact"/>
              </a:rPr>
              <a:t>Результаты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CCEC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CCECFF"/>
                </a:solidFill>
                <a:latin typeface="Impact"/>
              </a:rPr>
              <a:t>исследования:</a:t>
            </a:r>
          </a:p>
        </p:txBody>
      </p:sp>
      <p:sp>
        <p:nvSpPr>
          <p:cNvPr id="46088" name="TextBox 8"/>
          <p:cNvSpPr txBox="1">
            <a:spLocks noChangeArrowheads="1"/>
          </p:cNvSpPr>
          <p:nvPr/>
        </p:nvSpPr>
        <p:spPr bwMode="auto">
          <a:xfrm>
            <a:off x="2000250" y="1928813"/>
            <a:ext cx="700087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Мы выяснили, что газированные напитки негативно влияют на здоровье человека. Без них вполне можно обойтись!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5" descr="SO0157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700213"/>
            <a:ext cx="6985000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3" name="WordArt 1033"/>
          <p:cNvSpPr>
            <a:spLocks noChangeArrowheads="1" noChangeShapeType="1" noTextEdit="1"/>
          </p:cNvSpPr>
          <p:nvPr/>
        </p:nvSpPr>
        <p:spPr bwMode="auto">
          <a:xfrm>
            <a:off x="2339975" y="188913"/>
            <a:ext cx="6119813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</a:t>
            </a:r>
          </a:p>
          <a:p>
            <a:pPr algn="ctr">
              <a:defRPr/>
            </a:pPr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619250" y="3141663"/>
            <a:ext cx="74168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ru-RU" sz="3200">
                <a:solidFill>
                  <a:schemeClr val="bg1"/>
                </a:solidFill>
              </a:rPr>
              <a:t>Основу любого напитка составляет вода. Ещё в напитках содержатся другие вещества, оказывающие воздействие на наш организм. Воздействие может быть положительным или отрицательным, в зависимости от регулярности и объемов употребления напитка.</a:t>
            </a:r>
          </a:p>
        </p:txBody>
      </p:sp>
      <p:pic>
        <p:nvPicPr>
          <p:cNvPr id="59397" name="Picture 5" descr="staka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00496" y="428604"/>
            <a:ext cx="2243138" cy="25193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59" name="Picture 1033" descr="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5263"/>
            <a:ext cx="1547813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1692275" y="2924175"/>
            <a:ext cx="71278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chemeClr val="bg1"/>
                </a:solidFill>
              </a:rPr>
              <a:t>Как показал опрос, газированные напитки употребляют  </a:t>
            </a:r>
            <a:r>
              <a:rPr lang="en-US" sz="4400" b="1">
                <a:solidFill>
                  <a:srgbClr val="FFFF00"/>
                </a:solidFill>
              </a:rPr>
              <a:t>93</a:t>
            </a:r>
            <a:r>
              <a:rPr lang="ru-RU" sz="4400" b="1">
                <a:solidFill>
                  <a:srgbClr val="FFFF00"/>
                </a:solidFill>
              </a:rPr>
              <a:t> % </a:t>
            </a:r>
            <a:r>
              <a:rPr lang="ru-RU" sz="3600">
                <a:solidFill>
                  <a:schemeClr val="bg1"/>
                </a:solidFill>
              </a:rPr>
              <a:t>учащихся нашей школы.</a:t>
            </a:r>
          </a:p>
          <a:p>
            <a:pPr algn="ctr"/>
            <a:r>
              <a:rPr lang="ru-RU" sz="3600">
                <a:solidFill>
                  <a:schemeClr val="bg1"/>
                </a:solidFill>
              </a:rPr>
              <a:t>Поэтому мы решили разобраться наносит ли вред здоровью газировка.</a:t>
            </a:r>
          </a:p>
        </p:txBody>
      </p:sp>
      <p:pic>
        <p:nvPicPr>
          <p:cNvPr id="20482" name="Picture 4" descr="CAMF8LI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549275"/>
            <a:ext cx="2725738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6" descr="060704094046_0_001a[1]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2"/>
              </a:clrFrom>
              <a:clrTo>
                <a:srgbClr val="FEFE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3275" y="4338638"/>
            <a:ext cx="7207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7" descr="060704094046_0_001a[1]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E2"/>
              </a:clrFrom>
              <a:clrTo>
                <a:srgbClr val="FFFEE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4338638"/>
            <a:ext cx="8255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8" descr="060704094046_0_001a[1]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BC8"/>
              </a:clrFrom>
              <a:clrTo>
                <a:srgbClr val="FEFBC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04034">
            <a:off x="8027988" y="333375"/>
            <a:ext cx="50323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9" descr="060704094046_0_001a[1]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9B1"/>
              </a:clrFrom>
              <a:clrTo>
                <a:srgbClr val="FFF9B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28733">
            <a:off x="2700338" y="188913"/>
            <a:ext cx="4953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12"/>
          <p:cNvSpPr txBox="1">
            <a:spLocks noChangeArrowheads="1"/>
          </p:cNvSpPr>
          <p:nvPr/>
        </p:nvSpPr>
        <p:spPr bwMode="auto">
          <a:xfrm>
            <a:off x="1979613" y="1557338"/>
            <a:ext cx="6697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1979613" y="1557338"/>
            <a:ext cx="6697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21511" name="Text Box 15"/>
          <p:cNvSpPr txBox="1">
            <a:spLocks noChangeArrowheads="1"/>
          </p:cNvSpPr>
          <p:nvPr/>
        </p:nvSpPr>
        <p:spPr bwMode="auto">
          <a:xfrm>
            <a:off x="1979613" y="1557338"/>
            <a:ext cx="6697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sp>
        <p:nvSpPr>
          <p:cNvPr id="7177" name="Text Box 22"/>
          <p:cNvSpPr txBox="1">
            <a:spLocks noChangeArrowheads="1"/>
          </p:cNvSpPr>
          <p:nvPr/>
        </p:nvSpPr>
        <p:spPr bwMode="auto">
          <a:xfrm>
            <a:off x="2411413" y="1844675"/>
            <a:ext cx="6553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</a:rPr>
              <a:t>1. Познакомиться с историей возникновения газированных напитков.</a:t>
            </a:r>
          </a:p>
          <a:p>
            <a:r>
              <a:rPr lang="ru-RU" sz="2400">
                <a:solidFill>
                  <a:schemeClr val="bg1"/>
                </a:solidFill>
              </a:rPr>
              <a:t>2. Выявить опасные для жизни и здоровья компоненты воды, используемой для приготовления газированных напитков. Определить влияние каждого ее компонента на организм человека.</a:t>
            </a:r>
          </a:p>
          <a:p>
            <a:r>
              <a:rPr lang="ru-RU" sz="2400">
                <a:solidFill>
                  <a:schemeClr val="bg1"/>
                </a:solidFill>
              </a:rPr>
              <a:t>3. Провести эксперименты. </a:t>
            </a:r>
          </a:p>
          <a:p>
            <a:r>
              <a:rPr lang="ru-RU" sz="2400">
                <a:solidFill>
                  <a:schemeClr val="bg1"/>
                </a:solidFill>
              </a:rPr>
              <a:t>4. Провести анкетирование учащихся и учителей.</a:t>
            </a:r>
          </a:p>
          <a:p>
            <a:r>
              <a:rPr lang="ru-RU" sz="2400">
                <a:solidFill>
                  <a:schemeClr val="bg1"/>
                </a:solidFill>
              </a:rPr>
              <a:t>5. Ознакомить с результатами исследования.</a:t>
            </a:r>
          </a:p>
          <a:p>
            <a:r>
              <a:rPr lang="ru-RU" sz="2400">
                <a:solidFill>
                  <a:schemeClr val="bg1"/>
                </a:solidFill>
              </a:rPr>
              <a:t>6. Вывод.</a:t>
            </a:r>
          </a:p>
        </p:txBody>
      </p:sp>
      <p:sp>
        <p:nvSpPr>
          <p:cNvPr id="7178" name="WordArt 2"/>
          <p:cNvSpPr>
            <a:spLocks noChangeArrowheads="1" noChangeShapeType="1" noTextEdit="1"/>
          </p:cNvSpPr>
          <p:nvPr/>
        </p:nvSpPr>
        <p:spPr bwMode="auto">
          <a:xfrm>
            <a:off x="4067175" y="476250"/>
            <a:ext cx="302418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Задачи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1619250" y="4005263"/>
            <a:ext cx="75247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О целебных свойствах минеральных вод с газом знали уже четыре тысячи лет назад в Древней Греции и Древнем Риме. Великий ученый Гиппократ в своем трактате "О воздухах, водах и местностях" пишет о том, что больных лечили в купелях при храмах. Греческие жрецы строго охраняли свои тайны, оберегая целебную силу минеральной воды.</a:t>
            </a:r>
          </a:p>
        </p:txBody>
      </p:sp>
      <p:pic>
        <p:nvPicPr>
          <p:cNvPr id="23554" name="Picture 6" descr="gippokr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1628775"/>
            <a:ext cx="16398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8" descr="3[2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1700213"/>
            <a:ext cx="15875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9" descr="i[97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8175" y="1700213"/>
            <a:ext cx="20939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rdArt 1033"/>
          <p:cNvSpPr>
            <a:spLocks noChangeArrowheads="1" noChangeShapeType="1" noTextEdit="1"/>
          </p:cNvSpPr>
          <p:nvPr/>
        </p:nvSpPr>
        <p:spPr bwMode="auto">
          <a:xfrm>
            <a:off x="1619250" y="188913"/>
            <a:ext cx="7343775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      </a:t>
            </a:r>
          </a:p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   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4"/>
          <p:cNvSpPr txBox="1">
            <a:spLocks noChangeArrowheads="1"/>
          </p:cNvSpPr>
          <p:nvPr/>
        </p:nvSpPr>
        <p:spPr bwMode="auto">
          <a:xfrm>
            <a:off x="1763713" y="2060575"/>
            <a:ext cx="698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Открытие секрета газированной воды было таким же неожиданным, как и большинство великих открытий. Английский ученый Джозеф Пристли (1733-1804 гг.) живя по соседству с пивоварней и наблюдая за ее работой, заинтересовался, какого рода пузырьки выделяет пиво при брожении. Тогда он водрузил два контейнера с водой над варящимся пивом. Через некоторое время вода зарядилась пивным углекислым газом. Попробовав получившуюся жидкость, ученый был поражен ее неожиданно приятным резким вкусом и в 1767 г. он сам изготовил первую бутылку газированной воды.</a:t>
            </a:r>
          </a:p>
        </p:txBody>
      </p:sp>
      <p:pic>
        <p:nvPicPr>
          <p:cNvPr id="25602" name="Picture 6" descr="m99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260350"/>
            <a:ext cx="19431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9" descr="i[96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88913"/>
            <a:ext cx="128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10" descr="splash1[1]"/>
          <p:cNvPicPr>
            <a:picLocks noChangeAspect="1" noChangeArrowheads="1"/>
          </p:cNvPicPr>
          <p:nvPr/>
        </p:nvPicPr>
        <p:blipFill>
          <a:blip r:embed="rId4"/>
          <a:srcRect r="-787"/>
          <a:stretch>
            <a:fillRect/>
          </a:stretch>
        </p:blipFill>
        <p:spPr bwMode="auto">
          <a:xfrm>
            <a:off x="6588125" y="115888"/>
            <a:ext cx="20161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643063" y="1438275"/>
            <a:ext cx="75009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У каждого газированного напитка есть своя кисло-сладкая основа. Грубо говоря, в нем содержится какое-то количество сахара (либо его заменителя) и кислоты. Сахар - это чистый углевод. Один грамм сахара выделяет 3,85 килокалории. </a:t>
            </a:r>
          </a:p>
        </p:txBody>
      </p:sp>
      <p:pic>
        <p:nvPicPr>
          <p:cNvPr id="26626" name="Picture 9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73238"/>
            <a:ext cx="1547813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10" descr="CAGLQRS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5" y="5857875"/>
            <a:ext cx="28035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28813" y="1428750"/>
            <a:ext cx="666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У пепси-колы - 57,74 ккал в 100 мл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643188" y="2500313"/>
            <a:ext cx="4498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8 кусков сахара</a:t>
            </a:r>
            <a:r>
              <a:rPr lang="en-US" sz="3200" b="1">
                <a:solidFill>
                  <a:schemeClr val="bg1"/>
                </a:solidFill>
              </a:rPr>
              <a:t> (0</a:t>
            </a:r>
            <a:r>
              <a:rPr lang="ru-RU" sz="3200" b="1">
                <a:solidFill>
                  <a:schemeClr val="bg1"/>
                </a:solidFill>
              </a:rPr>
              <a:t>,33 л)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286000" y="5143500"/>
            <a:ext cx="538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</a:rPr>
              <a:t>6,5 кусков сахара</a:t>
            </a:r>
            <a:r>
              <a:rPr lang="en-US" sz="3600" b="1">
                <a:solidFill>
                  <a:schemeClr val="bg1"/>
                </a:solidFill>
              </a:rPr>
              <a:t> (0</a:t>
            </a:r>
            <a:r>
              <a:rPr lang="ru-RU" sz="3600" b="1">
                <a:solidFill>
                  <a:schemeClr val="bg1"/>
                </a:solidFill>
              </a:rPr>
              <a:t>,33 л)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1688" y="3929063"/>
            <a:ext cx="5864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</a:rPr>
              <a:t>У кока-колы - 42 ккал в 100мл</a:t>
            </a:r>
          </a:p>
        </p:txBody>
      </p:sp>
      <p:sp>
        <p:nvSpPr>
          <p:cNvPr id="13" name="Стрелка вниз 12"/>
          <p:cNvSpPr>
            <a:spLocks noChangeArrowheads="1"/>
          </p:cNvSpPr>
          <p:nvPr/>
        </p:nvSpPr>
        <p:spPr bwMode="auto">
          <a:xfrm>
            <a:off x="4500563" y="2143125"/>
            <a:ext cx="642937" cy="4286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Стрелка вниз 13"/>
          <p:cNvSpPr>
            <a:spLocks noChangeArrowheads="1"/>
          </p:cNvSpPr>
          <p:nvPr/>
        </p:nvSpPr>
        <p:spPr bwMode="auto">
          <a:xfrm>
            <a:off x="4572000" y="4572000"/>
            <a:ext cx="642938" cy="4286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WordArt 1033"/>
          <p:cNvSpPr>
            <a:spLocks noChangeArrowheads="1" noChangeShapeType="1" noTextEdit="1"/>
          </p:cNvSpPr>
          <p:nvPr/>
        </p:nvSpPr>
        <p:spPr bwMode="auto">
          <a:xfrm>
            <a:off x="2700338" y="333375"/>
            <a:ext cx="54737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50000">
                      <a:schemeClr val="bg1"/>
                    </a:gs>
                    <a:gs pos="100000">
                      <a:srgbClr val="6600CC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             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  <p:bldP spid="9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3"/>
          <p:cNvSpPr>
            <a:spLocks noChangeArrowheads="1"/>
          </p:cNvSpPr>
          <p:nvPr/>
        </p:nvSpPr>
        <p:spPr bwMode="auto">
          <a:xfrm>
            <a:off x="1692275" y="765175"/>
            <a:ext cx="721518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</a:rPr>
              <a:t>Мало кто стал бы пить сладкий чай или кофе. Все эти углеводы откладываются в жировые складки и способствуют развитию диабета. </a:t>
            </a:r>
          </a:p>
        </p:txBody>
      </p:sp>
      <p:pic>
        <p:nvPicPr>
          <p:cNvPr id="52226" name="Picture 2" descr="Употребление жирной пищи приводит к увеличению вес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3429000"/>
            <a:ext cx="3806824" cy="26038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4">
      <a:dk1>
        <a:srgbClr val="FF9933"/>
      </a:dk1>
      <a:lt1>
        <a:srgbClr val="FFFFFF"/>
      </a:lt1>
      <a:dk2>
        <a:srgbClr val="FFCC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DA822A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4">
        <a:dk1>
          <a:srgbClr val="FF9933"/>
        </a:dk1>
        <a:lt1>
          <a:srgbClr val="FFFFFF"/>
        </a:lt1>
        <a:dk2>
          <a:srgbClr val="FFCC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DA822A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493</TotalTime>
  <Words>668</Words>
  <Application>Microsoft Office PowerPoint</Application>
  <PresentationFormat>Экран (4:3)</PresentationFormat>
  <Paragraphs>54</Paragraphs>
  <Slides>27</Slides>
  <Notes>5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Times New Roman</vt:lpstr>
      <vt:lpstr>Arial</vt:lpstr>
      <vt:lpstr>Wingdings</vt:lpstr>
      <vt:lpstr>Felix Titling</vt:lpstr>
      <vt:lpstr>Reporting Progress or Status</vt:lpstr>
      <vt:lpstr>Reporting Progress or Status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Вандымова</dc:creator>
  <cp:lastModifiedBy>pc020</cp:lastModifiedBy>
  <cp:revision>42</cp:revision>
  <cp:lastPrinted>1601-01-01T00:00:00Z</cp:lastPrinted>
  <dcterms:created xsi:type="dcterms:W3CDTF">2003-12-31T21:24:13Z</dcterms:created>
  <dcterms:modified xsi:type="dcterms:W3CDTF">2015-01-26T15:03:44Z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  <property fmtid="{D5CDD505-2E9C-101B-9397-08002B2CF9AE}" pid="3" name="LCID">
    <vt:i4>1049</vt:i4>
  </property>
</Properties>
</file>