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59" r:id="rId3"/>
    <p:sldId id="257" r:id="rId4"/>
    <p:sldId id="258" r:id="rId5"/>
    <p:sldId id="260" r:id="rId6"/>
    <p:sldId id="270" r:id="rId7"/>
    <p:sldId id="261" r:id="rId8"/>
    <p:sldId id="262" r:id="rId9"/>
    <p:sldId id="271" r:id="rId10"/>
    <p:sldId id="268" r:id="rId11"/>
    <p:sldId id="278" r:id="rId12"/>
    <p:sldId id="279" r:id="rId13"/>
    <p:sldId id="263" r:id="rId14"/>
    <p:sldId id="265" r:id="rId15"/>
    <p:sldId id="266" r:id="rId16"/>
    <p:sldId id="264" r:id="rId17"/>
    <p:sldId id="273" r:id="rId18"/>
    <p:sldId id="274" r:id="rId19"/>
    <p:sldId id="293" r:id="rId20"/>
    <p:sldId id="294" r:id="rId21"/>
    <p:sldId id="280" r:id="rId22"/>
    <p:sldId id="281" r:id="rId23"/>
    <p:sldId id="282" r:id="rId24"/>
    <p:sldId id="284" r:id="rId25"/>
    <p:sldId id="285" r:id="rId26"/>
    <p:sldId id="290" r:id="rId27"/>
    <p:sldId id="291" r:id="rId28"/>
    <p:sldId id="283" r:id="rId29"/>
    <p:sldId id="289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33CC"/>
    <a:srgbClr val="9933FF"/>
    <a:srgbClr val="CC0000"/>
    <a:srgbClr val="FF5050"/>
    <a:srgbClr val="006600"/>
    <a:srgbClr val="339933"/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60"/>
  </p:normalViewPr>
  <p:slideViewPr>
    <p:cSldViewPr>
      <p:cViewPr>
        <p:scale>
          <a:sx n="70" d="100"/>
          <a:sy n="70" d="100"/>
        </p:scale>
        <p:origin x="-34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59222-803C-4352-97D7-C9BAB11181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234E3-CE0A-414E-95BB-D2D3DB20D3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0DBFF-61CE-4A6D-BE6B-B59E6CA658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710B5-ABFF-4E93-8783-D5F5D34E42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DA027-1C93-47BA-95DB-B38FC08D8E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2C13E-75B4-4FA7-908C-370A6CA0F3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47676-E68A-4751-894B-067A6A3CB9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AEB9E-FC56-49C4-BC03-9C69B22924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453-0F73-4483-A1DC-D79CC8E177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8D973-3B6D-4396-9E95-BC325B06FC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179C0-3EE4-43A3-9210-B0E1EA34FA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CCFF99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FDFA5947-F88C-4B87-9DFC-B41DCEEDE1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WordArt 2"/>
          <p:cNvSpPr>
            <a:spLocks noChangeArrowheads="1" noChangeShapeType="1" noTextEdit="1"/>
          </p:cNvSpPr>
          <p:nvPr/>
        </p:nvSpPr>
        <p:spPr bwMode="auto">
          <a:xfrm>
            <a:off x="1428750" y="357188"/>
            <a:ext cx="6553200" cy="1492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Жевать или не жевать?</a:t>
            </a:r>
          </a:p>
        </p:txBody>
      </p:sp>
      <p:sp>
        <p:nvSpPr>
          <p:cNvPr id="13314" name="WordArt 3"/>
          <p:cNvSpPr>
            <a:spLocks noChangeArrowheads="1" noChangeShapeType="1" noTextEdit="1"/>
          </p:cNvSpPr>
          <p:nvPr/>
        </p:nvSpPr>
        <p:spPr bwMode="auto">
          <a:xfrm>
            <a:off x="395288" y="5429250"/>
            <a:ext cx="8553450" cy="10922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33CC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Авторы:  Спирина А., Питерова М., Игонина Д.</a:t>
            </a:r>
          </a:p>
        </p:txBody>
      </p:sp>
      <p:pic>
        <p:nvPicPr>
          <p:cNvPr id="50180" name="Picture 4" descr="фото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5984" y="2214554"/>
            <a:ext cx="4286280" cy="28579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85750" y="928688"/>
            <a:ext cx="8501063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-"/>
              <a:tabLst>
                <a:tab pos="457200" algn="l"/>
              </a:tabLst>
            </a:pPr>
            <a:r>
              <a:rPr lang="ru-RU" sz="2800" b="1"/>
              <a:t>жевательная основа </a:t>
            </a:r>
            <a:r>
              <a:rPr lang="ru-RU" sz="2800"/>
              <a:t>(20-30%), представленная различными смолами и парафином, которые позволяют резинкам легко размягчаться при температуре полости рта; </a:t>
            </a:r>
          </a:p>
          <a:p>
            <a:pPr>
              <a:buFontTx/>
              <a:buChar char="-"/>
              <a:tabLst>
                <a:tab pos="457200" algn="l"/>
              </a:tabLst>
            </a:pPr>
            <a:r>
              <a:rPr lang="ru-RU" sz="2800"/>
              <a:t> </a:t>
            </a:r>
            <a:r>
              <a:rPr lang="ru-RU" sz="2800" b="1"/>
              <a:t>подсластители</a:t>
            </a:r>
            <a:r>
              <a:rPr lang="ru-RU" sz="2800"/>
              <a:t> (60%) - глюкоза или пищевой сахар, либо   сахарозаменители;          </a:t>
            </a:r>
          </a:p>
          <a:p>
            <a:pPr>
              <a:tabLst>
                <a:tab pos="457200" algn="l"/>
              </a:tabLst>
            </a:pPr>
            <a:r>
              <a:rPr lang="ru-RU" sz="2800"/>
              <a:t>-  </a:t>
            </a:r>
            <a:r>
              <a:rPr lang="ru-RU" sz="2800" b="1"/>
              <a:t>вкусовые добавки</a:t>
            </a:r>
            <a:r>
              <a:rPr lang="ru-RU" sz="2800"/>
              <a:t>; </a:t>
            </a:r>
          </a:p>
          <a:p>
            <a:pPr>
              <a:tabLst>
                <a:tab pos="457200" algn="l"/>
              </a:tabLst>
            </a:pPr>
            <a:r>
              <a:rPr lang="ru-RU" sz="2800"/>
              <a:t>-  </a:t>
            </a:r>
            <a:r>
              <a:rPr lang="ru-RU" sz="2800" b="1"/>
              <a:t>стабилизаторы</a:t>
            </a:r>
            <a:r>
              <a:rPr lang="ru-RU" sz="2800"/>
              <a:t> состава (как правило, глицерин); </a:t>
            </a:r>
          </a:p>
          <a:p>
            <a:pPr>
              <a:tabLst>
                <a:tab pos="457200" algn="l"/>
              </a:tabLst>
            </a:pPr>
            <a:r>
              <a:rPr lang="ru-RU" sz="2800"/>
              <a:t>-  </a:t>
            </a:r>
            <a:r>
              <a:rPr lang="ru-RU" sz="2800" b="1"/>
              <a:t>ароматизаторы</a:t>
            </a:r>
            <a:r>
              <a:rPr lang="ru-RU" sz="2800"/>
              <a:t>; </a:t>
            </a:r>
          </a:p>
          <a:p>
            <a:pPr>
              <a:tabLst>
                <a:tab pos="457200" algn="l"/>
              </a:tabLst>
            </a:pPr>
            <a:r>
              <a:rPr lang="ru-RU" sz="2800"/>
              <a:t>-  </a:t>
            </a:r>
            <a:r>
              <a:rPr lang="ru-RU" sz="2800" b="1"/>
              <a:t>эмульгаторы</a:t>
            </a:r>
            <a:r>
              <a:rPr lang="ru-RU" sz="2800"/>
              <a:t>; </a:t>
            </a:r>
          </a:p>
          <a:p>
            <a:pPr>
              <a:tabLst>
                <a:tab pos="457200" algn="l"/>
              </a:tabLst>
            </a:pPr>
            <a:r>
              <a:rPr lang="ru-RU" sz="2800"/>
              <a:t>-  </a:t>
            </a:r>
            <a:r>
              <a:rPr lang="ru-RU" sz="2800" b="1"/>
              <a:t>красители</a:t>
            </a:r>
            <a:r>
              <a:rPr lang="ru-RU" sz="2800"/>
              <a:t>.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42976" y="142852"/>
            <a:ext cx="6715172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32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Состав жевательной резинки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Прямоугольник 1"/>
          <p:cNvSpPr>
            <a:spLocks noChangeArrowheads="1"/>
          </p:cNvSpPr>
          <p:nvPr/>
        </p:nvSpPr>
        <p:spPr bwMode="auto">
          <a:xfrm>
            <a:off x="1500188" y="1857375"/>
            <a:ext cx="6143625" cy="275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600" b="1"/>
              <a:t>Аспартам </a:t>
            </a:r>
            <a:r>
              <a:rPr lang="ru-RU" sz="3600" i="1"/>
              <a:t>в 200 раз слаще сахара. В результате превращений в организме  вырабатывается яд, действующий на нервную и сосудистую системы.</a:t>
            </a:r>
          </a:p>
        </p:txBody>
      </p:sp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857250" y="214313"/>
            <a:ext cx="733583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/>
              <a:t>Многие жевательные резинки содержат</a:t>
            </a:r>
          </a:p>
          <a:p>
            <a:pPr algn="ctr"/>
            <a:r>
              <a:rPr lang="ru-RU" sz="2800" b="1">
                <a:solidFill>
                  <a:srgbClr val="CC0000"/>
                </a:solidFill>
              </a:rPr>
              <a:t>АСПАРТАМ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81000"/>
            <a:ext cx="6629400" cy="4624388"/>
          </a:xfrm>
          <a:prstGeom prst="rect">
            <a:avLst/>
          </a:prstGeom>
          <a:noFill/>
          <a:ln w="28575">
            <a:solidFill>
              <a:srgbClr val="009900"/>
            </a:solidFill>
            <a:miter lim="800000"/>
            <a:headEnd/>
            <a:tailEnd/>
          </a:ln>
        </p:spPr>
      </p:pic>
      <p:sp>
        <p:nvSpPr>
          <p:cNvPr id="24578" name="Text Box 5"/>
          <p:cNvSpPr txBox="1">
            <a:spLocks noChangeArrowheads="1"/>
          </p:cNvSpPr>
          <p:nvPr/>
        </p:nvSpPr>
        <p:spPr bwMode="auto">
          <a:xfrm>
            <a:off x="0" y="52578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09900"/>
                </a:solidFill>
              </a:rPr>
              <a:t>Наши зубки не детки, они не любят конфетки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3"/>
          <p:cNvSpPr txBox="1">
            <a:spLocks noChangeArrowheads="1"/>
          </p:cNvSpPr>
          <p:nvPr/>
        </p:nvSpPr>
        <p:spPr bwMode="auto">
          <a:xfrm>
            <a:off x="214313" y="1285875"/>
            <a:ext cx="871537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/>
              <a:t>Мы исследовали 33 жевательные резинки на наличие в них вредных пищевых добавок.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1688" y="285750"/>
            <a:ext cx="4938712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Опасные добавки: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03419" y="1412861"/>
            <a:ext cx="5000661" cy="193899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4000" b="1" dirty="0"/>
              <a:t>Орбит Лимонный</a:t>
            </a:r>
          </a:p>
          <a:p>
            <a:pPr>
              <a:defRPr/>
            </a:pPr>
            <a:r>
              <a:rPr lang="ru-RU" sz="4000" b="1" dirty="0" err="1"/>
              <a:t>Эклипс</a:t>
            </a:r>
            <a:r>
              <a:rPr lang="ru-RU" sz="4000" b="1" dirty="0"/>
              <a:t> Лимон </a:t>
            </a:r>
            <a:r>
              <a:rPr lang="ru-RU" sz="4000" b="1" dirty="0" err="1"/>
              <a:t>айс</a:t>
            </a:r>
            <a:endParaRPr lang="ru-RU" sz="4000" b="1" dirty="0"/>
          </a:p>
          <a:p>
            <a:pPr>
              <a:defRPr/>
            </a:pPr>
            <a:r>
              <a:rPr lang="ru-RU" sz="4000" b="1" dirty="0" err="1"/>
              <a:t>Эклипс</a:t>
            </a:r>
            <a:r>
              <a:rPr lang="ru-RU" sz="4000" b="1" dirty="0"/>
              <a:t> </a:t>
            </a:r>
            <a:r>
              <a:rPr lang="ru-RU" sz="4000" b="1" dirty="0" err="1"/>
              <a:t>Черри</a:t>
            </a:r>
            <a:r>
              <a:rPr lang="ru-RU" sz="4000" b="1" dirty="0"/>
              <a:t> </a:t>
            </a:r>
            <a:r>
              <a:rPr lang="ru-RU" sz="4000" b="1" dirty="0" err="1"/>
              <a:t>айс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8888" y="260350"/>
            <a:ext cx="6973887" cy="7016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Подозрительные добавки:</a:t>
            </a:r>
          </a:p>
        </p:txBody>
      </p:sp>
      <p:grpSp>
        <p:nvGrpSpPr>
          <p:cNvPr id="27650" name="TextBox 4"/>
          <p:cNvGrpSpPr>
            <a:grpSpLocks/>
          </p:cNvGrpSpPr>
          <p:nvPr/>
        </p:nvGrpSpPr>
        <p:grpSpPr bwMode="auto">
          <a:xfrm>
            <a:off x="3143250" y="1357313"/>
            <a:ext cx="2768600" cy="2027237"/>
            <a:chOff x="1091" y="764"/>
            <a:chExt cx="3383" cy="2092"/>
          </a:xfrm>
        </p:grpSpPr>
        <p:pic>
          <p:nvPicPr>
            <p:cNvPr id="27651" name="TextBox 4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91" y="764"/>
              <a:ext cx="3383" cy="1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52" name="Text Box 5"/>
            <p:cNvSpPr txBox="1">
              <a:spLocks noChangeArrowheads="1"/>
            </p:cNvSpPr>
            <p:nvPr/>
          </p:nvSpPr>
          <p:spPr bwMode="auto">
            <a:xfrm>
              <a:off x="1260" y="855"/>
              <a:ext cx="3150" cy="2001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4000" b="1">
                  <a:solidFill>
                    <a:srgbClr val="FFFFFF"/>
                  </a:solidFill>
                </a:rPr>
                <a:t>                                                                                                                                                  26 из 33 	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971550" y="357188"/>
            <a:ext cx="81724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4000" b="1" u="sng" dirty="0" err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Ракообразующие</a:t>
            </a:r>
            <a:r>
              <a:rPr lang="ru-RU" sz="40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добавки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6129" y="1582326"/>
            <a:ext cx="7844665" cy="255454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4000" b="1" dirty="0" err="1">
                <a:solidFill>
                  <a:srgbClr val="FFFFFF"/>
                </a:solidFill>
              </a:rPr>
              <a:t>Дирол</a:t>
            </a:r>
            <a:r>
              <a:rPr lang="ru-RU" sz="4000" b="1" dirty="0">
                <a:solidFill>
                  <a:srgbClr val="FFFFFF"/>
                </a:solidFill>
              </a:rPr>
              <a:t> клубничная поляна</a:t>
            </a:r>
          </a:p>
          <a:p>
            <a:pPr>
              <a:defRPr/>
            </a:pPr>
            <a:r>
              <a:rPr lang="ru-RU" sz="4000" b="1" dirty="0" err="1">
                <a:solidFill>
                  <a:srgbClr val="FFFFFF"/>
                </a:solidFill>
              </a:rPr>
              <a:t>Дирол</a:t>
            </a:r>
            <a:r>
              <a:rPr lang="ru-RU" sz="4000" b="1" dirty="0">
                <a:solidFill>
                  <a:srgbClr val="FFFFFF"/>
                </a:solidFill>
              </a:rPr>
              <a:t> черешня</a:t>
            </a:r>
          </a:p>
          <a:p>
            <a:pPr>
              <a:defRPr/>
            </a:pPr>
            <a:r>
              <a:rPr lang="ru-RU" sz="4000" b="1" dirty="0">
                <a:solidFill>
                  <a:srgbClr val="FFFFFF"/>
                </a:solidFill>
              </a:rPr>
              <a:t>Орбит для детей с кальцием</a:t>
            </a:r>
          </a:p>
          <a:p>
            <a:pPr>
              <a:defRPr/>
            </a:pPr>
            <a:r>
              <a:rPr lang="ru-RU" sz="4000" b="1" dirty="0">
                <a:solidFill>
                  <a:srgbClr val="FFFFFF"/>
                </a:solidFill>
              </a:rPr>
              <a:t>Орбит тропический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43042" y="2500306"/>
            <a:ext cx="6113325" cy="70788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FFFFFF"/>
                </a:solidFill>
              </a:rPr>
              <a:t>   Орбит профессионал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1357313" y="357188"/>
            <a:ext cx="66436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Добавки вызывающие аллергию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071563" y="357188"/>
            <a:ext cx="68897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Добавки повышающие холестерин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488" y="2285992"/>
            <a:ext cx="3327243" cy="70788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4000" b="1">
                <a:solidFill>
                  <a:srgbClr val="FFFFFF"/>
                </a:solidFill>
              </a:rPr>
              <a:t>Орбит Аква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Прямоугольник 1"/>
          <p:cNvSpPr>
            <a:spLocks noChangeArrowheads="1"/>
          </p:cNvSpPr>
          <p:nvPr/>
        </p:nvSpPr>
        <p:spPr bwMode="auto">
          <a:xfrm>
            <a:off x="500063" y="357188"/>
            <a:ext cx="84296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3333CC"/>
                </a:solidFill>
              </a:rPr>
              <a:t>Остерегаться следует не только добавок, присутствующих в жвачках, но и других компонентов, входящих в их состав: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500063" y="2000250"/>
            <a:ext cx="81438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ru-RU"/>
              <a:t> Заменители сахара сорбит, ксилит, маннит, мальтит могут вызвать понос, боль  в животе, метеоризм.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500063" y="3071813"/>
            <a:ext cx="81438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ru-RU"/>
              <a:t> Ароматизаторы, полученные из корицы могут вызвать язвы в полости рта.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71500" y="4143375"/>
            <a:ext cx="82153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ru-RU"/>
              <a:t> Масла из надувающихся жевательных резинок типа «баббл гам» могут вызвать воспаления кожи вокруг рта (периоральный дерматит).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755650" y="1557338"/>
            <a:ext cx="7848600" cy="3743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Цель: изучить влияние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жевательной резинки на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организм человека.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857250" y="642938"/>
            <a:ext cx="77152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ru-RU"/>
              <a:t> Сахара, содержащиеся в некоторых видах жвачки, могут вызвать кариес.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785813" y="1857375"/>
            <a:ext cx="8143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ru-RU"/>
              <a:t> Лакрица (солодка), содержащаяся в некоторых жвачках, может вызвать повышенное давление и опасное уменьшения количества калия в крови.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3214686"/>
            <a:ext cx="8429684" cy="317009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Получается, что среди изученных нами жевательных резинок нет ни одной, которую можно бы жевать без опасения за свое здоровье.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142976" y="142852"/>
            <a:ext cx="6715172" cy="107721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32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Полезные свойства жевательной резинки</a:t>
            </a:r>
          </a:p>
        </p:txBody>
      </p:sp>
      <p:pic>
        <p:nvPicPr>
          <p:cNvPr id="5" name="Picture 6" descr="52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420938"/>
            <a:ext cx="3881437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WordArt 8"/>
          <p:cNvSpPr>
            <a:spLocks noChangeArrowheads="1" noChangeShapeType="1" noTextEdit="1"/>
          </p:cNvSpPr>
          <p:nvPr/>
        </p:nvSpPr>
        <p:spPr bwMode="auto">
          <a:xfrm>
            <a:off x="2214563" y="1643063"/>
            <a:ext cx="42291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Освежает дыхание</a:t>
            </a:r>
          </a:p>
        </p:txBody>
      </p:sp>
      <p:sp>
        <p:nvSpPr>
          <p:cNvPr id="7" name="WordArt 9"/>
          <p:cNvSpPr>
            <a:spLocks noChangeArrowheads="1" noChangeShapeType="1" noTextEdit="1"/>
          </p:cNvSpPr>
          <p:nvPr/>
        </p:nvSpPr>
        <p:spPr bwMode="auto">
          <a:xfrm>
            <a:off x="714375" y="5143500"/>
            <a:ext cx="7629525" cy="693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Очищает зубы от остатков пищи</a:t>
            </a:r>
          </a:p>
        </p:txBody>
      </p:sp>
      <p:pic>
        <p:nvPicPr>
          <p:cNvPr id="8" name="Picture 10" descr="360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2420938"/>
            <a:ext cx="4105275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ordArt 8"/>
          <p:cNvSpPr>
            <a:spLocks noChangeArrowheads="1" noChangeShapeType="1" noTextEdit="1"/>
          </p:cNvSpPr>
          <p:nvPr/>
        </p:nvSpPr>
        <p:spPr bwMode="auto">
          <a:xfrm>
            <a:off x="468313" y="692150"/>
            <a:ext cx="8064500" cy="1474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Ускоряется и процесс переваривания</a:t>
            </a:r>
          </a:p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только что съеденного.</a:t>
            </a:r>
          </a:p>
        </p:txBody>
      </p:sp>
      <p:pic>
        <p:nvPicPr>
          <p:cNvPr id="34818" name="Picture 6" descr="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3217863"/>
            <a:ext cx="4752975" cy="244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142976" y="142852"/>
            <a:ext cx="6715172" cy="107721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32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Негативное влияние жевательной резинки</a:t>
            </a:r>
          </a:p>
        </p:txBody>
      </p:sp>
      <p:pic>
        <p:nvPicPr>
          <p:cNvPr id="12" name="Picture 6" descr="148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83400" y="1916113"/>
            <a:ext cx="1709738" cy="223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7" descr="28_12_186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700213"/>
            <a:ext cx="208915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8" descr="phot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08400" y="3357563"/>
            <a:ext cx="2084388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WordArt 9"/>
          <p:cNvSpPr>
            <a:spLocks noChangeArrowheads="1" noChangeShapeType="1" noTextEdit="1"/>
          </p:cNvSpPr>
          <p:nvPr/>
        </p:nvSpPr>
        <p:spPr bwMode="auto">
          <a:xfrm>
            <a:off x="6443663" y="4149725"/>
            <a:ext cx="2466975" cy="157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Нарушает </a:t>
            </a:r>
          </a:p>
          <a:p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прикус </a:t>
            </a:r>
          </a:p>
          <a:p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у детей</a:t>
            </a:r>
          </a:p>
        </p:txBody>
      </p:sp>
      <p:sp>
        <p:nvSpPr>
          <p:cNvPr id="16" name="WordArt 10"/>
          <p:cNvSpPr>
            <a:spLocks noChangeArrowheads="1" noChangeShapeType="1" noTextEdit="1"/>
          </p:cNvSpPr>
          <p:nvPr/>
        </p:nvSpPr>
        <p:spPr bwMode="auto">
          <a:xfrm>
            <a:off x="468313" y="4076700"/>
            <a:ext cx="2057400" cy="157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Пачкает </a:t>
            </a:r>
          </a:p>
          <a:p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одежду</a:t>
            </a:r>
          </a:p>
          <a:p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и обувь</a:t>
            </a:r>
          </a:p>
        </p:txBody>
      </p:sp>
      <p:sp>
        <p:nvSpPr>
          <p:cNvPr id="17" name="WordArt 11"/>
          <p:cNvSpPr>
            <a:spLocks noChangeArrowheads="1" noChangeShapeType="1" noTextEdit="1"/>
          </p:cNvSpPr>
          <p:nvPr/>
        </p:nvSpPr>
        <p:spPr bwMode="auto">
          <a:xfrm>
            <a:off x="3348038" y="1700213"/>
            <a:ext cx="2590800" cy="157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Собирает</a:t>
            </a:r>
          </a:p>
          <a:p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и разносит </a:t>
            </a:r>
          </a:p>
          <a:p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микробы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6"/>
          <p:cNvSpPr>
            <a:spLocks noChangeArrowheads="1" noChangeShapeType="1" noTextEdit="1"/>
          </p:cNvSpPr>
          <p:nvPr/>
        </p:nvSpPr>
        <p:spPr bwMode="auto">
          <a:xfrm>
            <a:off x="785813" y="285750"/>
            <a:ext cx="7707312" cy="1130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Способствует развитию гастрита </a:t>
            </a:r>
          </a:p>
          <a:p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и язвы желудка</a:t>
            </a:r>
          </a:p>
        </p:txBody>
      </p:sp>
      <p:sp>
        <p:nvSpPr>
          <p:cNvPr id="3" name="WordArt 7"/>
          <p:cNvSpPr>
            <a:spLocks noChangeArrowheads="1" noChangeShapeType="1" noTextEdit="1"/>
          </p:cNvSpPr>
          <p:nvPr/>
        </p:nvSpPr>
        <p:spPr bwMode="auto">
          <a:xfrm>
            <a:off x="571500" y="1643063"/>
            <a:ext cx="8186738" cy="1068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Заглатывание жвачки может привести</a:t>
            </a:r>
          </a:p>
          <a:p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к непроходимости кишечника</a:t>
            </a:r>
          </a:p>
        </p:txBody>
      </p:sp>
      <p:sp>
        <p:nvSpPr>
          <p:cNvPr id="4" name="WordArt 8"/>
          <p:cNvSpPr>
            <a:spLocks noChangeArrowheads="1" noChangeShapeType="1" noTextEdit="1"/>
          </p:cNvSpPr>
          <p:nvPr/>
        </p:nvSpPr>
        <p:spPr bwMode="auto">
          <a:xfrm>
            <a:off x="642938" y="2928938"/>
            <a:ext cx="7993062" cy="1076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Сахаросодержащие жевательные резинки</a:t>
            </a:r>
          </a:p>
          <a:p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являются инициатором кариеса</a:t>
            </a:r>
          </a:p>
        </p:txBody>
      </p:sp>
      <p:sp>
        <p:nvSpPr>
          <p:cNvPr id="5" name="WordArt 9"/>
          <p:cNvSpPr>
            <a:spLocks noChangeArrowheads="1" noChangeShapeType="1" noTextEdit="1"/>
          </p:cNvSpPr>
          <p:nvPr/>
        </p:nvSpPr>
        <p:spPr bwMode="auto">
          <a:xfrm>
            <a:off x="1908175" y="4286250"/>
            <a:ext cx="5086350" cy="582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Вызывает привыкание</a:t>
            </a:r>
          </a:p>
        </p:txBody>
      </p:sp>
      <p:sp>
        <p:nvSpPr>
          <p:cNvPr id="6" name="WordArt 10"/>
          <p:cNvSpPr>
            <a:spLocks noChangeArrowheads="1" noChangeShapeType="1" noTextEdit="1"/>
          </p:cNvSpPr>
          <p:nvPr/>
        </p:nvSpPr>
        <p:spPr bwMode="auto">
          <a:xfrm>
            <a:off x="571500" y="5072063"/>
            <a:ext cx="8064500" cy="6588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Может вызывать аллергические реакции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0" y="4572000"/>
            <a:ext cx="88582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</a:rPr>
              <a:t>Употребление жвачки уместно не во всех ситуациях, иначе вы можете оказаться некультурным человеком.</a:t>
            </a:r>
            <a:r>
              <a:rPr lang="ru-RU" sz="2800"/>
              <a:t> </a:t>
            </a:r>
          </a:p>
        </p:txBody>
      </p:sp>
      <p:pic>
        <p:nvPicPr>
          <p:cNvPr id="3" name="Picture 6" descr="gum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3211" y="297595"/>
            <a:ext cx="2515117" cy="192426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2534" name="Picture 6" descr="i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72264" y="357166"/>
            <a:ext cx="2065338" cy="309721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4" descr="08841b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71802" y="2214554"/>
            <a:ext cx="3214710" cy="22857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4"/>
          <p:cNvSpPr>
            <a:spLocks noChangeArrowheads="1"/>
          </p:cNvSpPr>
          <p:nvPr/>
        </p:nvSpPr>
        <p:spPr bwMode="auto">
          <a:xfrm>
            <a:off x="395288" y="981075"/>
            <a:ext cx="3313112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800" b="1"/>
              <a:t>В городке Сан Луис Обиспо (штат Калифорния) к решению этой проблемы подошли кардинально: в городе создана мемориальная «Аллея Жвачки».</a:t>
            </a:r>
            <a:br>
              <a:rPr lang="ru-RU" sz="2800" b="1"/>
            </a:br>
            <a:r>
              <a:rPr lang="ru-RU" sz="2800" b="1"/>
              <a:t/>
            </a:r>
            <a:br>
              <a:rPr lang="ru-RU" sz="2800" b="1"/>
            </a:br>
            <a:endParaRPr lang="ru-RU" sz="2800" b="1"/>
          </a:p>
        </p:txBody>
      </p:sp>
      <p:pic>
        <p:nvPicPr>
          <p:cNvPr id="38914" name="Picture 5" descr="381669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7175" y="333375"/>
            <a:ext cx="4652963" cy="6191250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332288"/>
            <a:ext cx="8229600" cy="1976437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2800" b="1" smtClean="0"/>
              <a:t>    На стену старого кирпичного дома, стоящего на этой улице, налепляли жвачку несколько поколений прохожих. Теперь эта стена является одним из способов привлечения туристов.</a:t>
            </a:r>
          </a:p>
        </p:txBody>
      </p:sp>
      <p:pic>
        <p:nvPicPr>
          <p:cNvPr id="39938" name="Picture 4" descr="26775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260350"/>
            <a:ext cx="4824413" cy="3852863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142976" y="142852"/>
            <a:ext cx="6715172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32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Советы медиков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23850" y="1143000"/>
            <a:ext cx="882015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/>
              <a:t>«ВЗРОСЛЫМ»</a:t>
            </a:r>
          </a:p>
          <a:p>
            <a:r>
              <a:rPr lang="ru-RU"/>
              <a:t>- Перед едой можно пожевать не более 5 минут;</a:t>
            </a:r>
          </a:p>
          <a:p>
            <a:pPr>
              <a:buFontTx/>
              <a:buChar char="-"/>
            </a:pPr>
            <a:r>
              <a:rPr lang="ru-RU"/>
              <a:t>После обеда или перекусов в течение дня можно жевать резинку не более 15 минут;</a:t>
            </a:r>
          </a:p>
          <a:p>
            <a:endParaRPr lang="ru-RU"/>
          </a:p>
          <a:p>
            <a:r>
              <a:rPr lang="ru-RU" b="1"/>
              <a:t>«ДЕТЯМ»</a:t>
            </a:r>
          </a:p>
          <a:p>
            <a:r>
              <a:rPr lang="ru-RU"/>
              <a:t>- Употреблять ее можно примерно с 4 лет и только белую;</a:t>
            </a:r>
          </a:p>
          <a:p>
            <a:r>
              <a:rPr lang="ru-RU"/>
              <a:t>- Давайте "жвачку" только после обеда и полдника и не более чем на 15 минут - иначе привычка жевать закрепится;</a:t>
            </a:r>
          </a:p>
          <a:p>
            <a:pPr>
              <a:buFontTx/>
              <a:buChar char="-"/>
            </a:pPr>
            <a:r>
              <a:rPr lang="ru-RU"/>
              <a:t>Не давайте "жвачку" перед едой: у ребенка может пропасть аппетит и испортиться желудок; </a:t>
            </a:r>
          </a:p>
          <a:p>
            <a:pPr>
              <a:buFontTx/>
              <a:buChar char="-"/>
            </a:pPr>
            <a:r>
              <a:rPr lang="ru-RU"/>
              <a:t> «Жвачку" ни в коем случае нельзя проглатывать, она может попасть в дыхательное горло, или вызвать непроходимость кишечника.</a:t>
            </a:r>
          </a:p>
        </p:txBody>
      </p:sp>
      <p:pic>
        <p:nvPicPr>
          <p:cNvPr id="4" name="Picture 4" descr="24m5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25" y="0"/>
            <a:ext cx="232886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42875" y="1285875"/>
            <a:ext cx="8858250" cy="5286375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Tx/>
              <a:buChar char="•"/>
              <a:defRPr/>
            </a:pPr>
            <a:r>
              <a:rPr lang="ru-RU" sz="2800" i="1" kern="0" dirty="0">
                <a:latin typeface="+mn-lt"/>
              </a:rPr>
              <a:t>Жевательная резинка не должна содержать сахар.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Tx/>
              <a:buChar char="•"/>
              <a:defRPr/>
            </a:pPr>
            <a:r>
              <a:rPr lang="ru-RU" sz="2800" i="1" kern="0" dirty="0">
                <a:latin typeface="+mn-lt"/>
              </a:rPr>
              <a:t>Используемая жевательная резинка должна быть произведена известной фирмой, положительно зарекомендовавшей себя на рынке и строго следящей за качеством своей продукции.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Tx/>
              <a:buChar char="•"/>
              <a:defRPr/>
            </a:pPr>
            <a:r>
              <a:rPr lang="ru-RU" sz="2800" i="1" kern="0" dirty="0">
                <a:latin typeface="+mn-lt"/>
              </a:rPr>
              <a:t>Жевать её следует аккуратно, без демонстрации различных «спецэффектов».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Tx/>
              <a:buChar char="•"/>
              <a:defRPr/>
            </a:pPr>
            <a:r>
              <a:rPr lang="ru-RU" sz="2800" i="1" kern="0" dirty="0">
                <a:latin typeface="+mn-lt"/>
              </a:rPr>
              <a:t>Используемая жвачка должна                      выбрасываться только в специально предназначенные для этих целей                места.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142976" y="142852"/>
            <a:ext cx="6715172" cy="107721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32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Советы любителям жевательной резинки</a:t>
            </a:r>
          </a:p>
        </p:txBody>
      </p:sp>
      <p:pic>
        <p:nvPicPr>
          <p:cNvPr id="41989" name="Picture 7" descr="people17"/>
          <p:cNvPicPr>
            <a:picLocks noChangeAspect="1" noChangeArrowheads="1" noCrop="1"/>
          </p:cNvPicPr>
          <p:nvPr/>
        </p:nvPicPr>
        <p:blipFill>
          <a:blip r:embed="rId2">
            <a:lum bright="-6000" contrast="30000"/>
          </a:blip>
          <a:srcRect/>
          <a:stretch>
            <a:fillRect/>
          </a:stretch>
        </p:blipFill>
        <p:spPr bwMode="auto">
          <a:xfrm>
            <a:off x="6858000" y="4635500"/>
            <a:ext cx="2143125" cy="203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3635375" y="404813"/>
            <a:ext cx="167640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Задачи: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50825" y="1916113"/>
            <a:ext cx="8893175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000"/>
              <a:t>Ознакомиться с историей жевательной резинки.</a:t>
            </a:r>
          </a:p>
          <a:p>
            <a:pPr marL="342900" indent="-342900"/>
            <a:endParaRPr lang="ru-RU" sz="2000"/>
          </a:p>
          <a:p>
            <a:pPr marL="342900" indent="-342900"/>
            <a:r>
              <a:rPr lang="ru-RU" sz="2000"/>
              <a:t>2.   Изучить состав жевательной резинки.</a:t>
            </a:r>
          </a:p>
          <a:p>
            <a:pPr marL="342900" indent="-342900"/>
            <a:endParaRPr lang="ru-RU" sz="2000"/>
          </a:p>
          <a:p>
            <a:pPr marL="342900" indent="-342900"/>
            <a:r>
              <a:rPr lang="ru-RU" sz="2000"/>
              <a:t>3.   Изучить положительное и отрицательное воздействие жевательной</a:t>
            </a:r>
          </a:p>
          <a:p>
            <a:pPr marL="342900" indent="-342900"/>
            <a:r>
              <a:rPr lang="ru-RU" sz="2000"/>
              <a:t>      резинки на организм человека.</a:t>
            </a:r>
          </a:p>
          <a:p>
            <a:pPr marL="342900" indent="-342900"/>
            <a:endParaRPr lang="ru-RU" sz="2000"/>
          </a:p>
          <a:p>
            <a:pPr marL="342900" indent="-342900">
              <a:buFontTx/>
              <a:buAutoNum type="arabicPeriod" startAt="4"/>
            </a:pPr>
            <a:r>
              <a:rPr lang="ru-RU" sz="2000"/>
              <a:t>Познакомиться с рекомендациями медицинских работников.</a:t>
            </a:r>
          </a:p>
          <a:p>
            <a:pPr marL="342900" indent="-342900"/>
            <a:endParaRPr lang="ru-RU" sz="2000"/>
          </a:p>
          <a:p>
            <a:pPr marL="342900" indent="-342900">
              <a:buFontTx/>
              <a:buAutoNum type="arabicPeriod" startAt="5"/>
            </a:pPr>
            <a:r>
              <a:rPr lang="ru-RU" sz="2000"/>
              <a:t>Провести анкетирование учащихся.</a:t>
            </a:r>
          </a:p>
          <a:p>
            <a:pPr marL="342900" indent="-342900">
              <a:buFontTx/>
              <a:buAutoNum type="arabicPeriod" startAt="5"/>
            </a:pPr>
            <a:endParaRPr lang="ru-RU" sz="2000"/>
          </a:p>
          <a:p>
            <a:pPr marL="342900" indent="-342900">
              <a:buFontTx/>
              <a:buAutoNum type="arabicPeriod" startAt="5"/>
            </a:pPr>
            <a:r>
              <a:rPr lang="ru-RU" sz="2000"/>
              <a:t>Познакомить учителей, учащихся и их родителей с результатами исследования.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zubu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0298" y="928670"/>
            <a:ext cx="4176713" cy="29241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500063" y="4357688"/>
            <a:ext cx="842486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</a:rPr>
              <a:t>Необходимо помнить: ни одна жевательная резинка не заменяет обязательную двухразовую чистку зубов щеткой</a:t>
            </a:r>
            <a:r>
              <a:rPr lang="ru-RU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5"/>
          <p:cNvSpPr>
            <a:spLocks noChangeArrowheads="1" noChangeShapeType="1" noTextEdit="1"/>
          </p:cNvSpPr>
          <p:nvPr/>
        </p:nvSpPr>
        <p:spPr bwMode="auto">
          <a:xfrm>
            <a:off x="3500438" y="357188"/>
            <a:ext cx="1800225" cy="768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Вывод</a:t>
            </a: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755650" y="1416050"/>
            <a:ext cx="7673975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/>
              <a:t>Работая по теме исследования, мы пришли к выводу, что умеренное употребление жевательной резинки служит профилактике стоматологических заболеваний и не наносит вреда организму. Частое и нерациональное использование жевательной резинки может негативно влиять на здоровье человека!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WordArt 2"/>
          <p:cNvSpPr>
            <a:spLocks noChangeArrowheads="1" noChangeShapeType="1" noTextEdit="1"/>
          </p:cNvSpPr>
          <p:nvPr/>
        </p:nvSpPr>
        <p:spPr bwMode="auto">
          <a:xfrm>
            <a:off x="1476375" y="1773238"/>
            <a:ext cx="6354763" cy="2425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9525">
                  <a:noFill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спасибо за внимание !!!!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3419475" y="1125538"/>
            <a:ext cx="2447925" cy="808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Гипотеза:</a:t>
            </a:r>
          </a:p>
        </p:txBody>
      </p:sp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323850" y="2276475"/>
            <a:ext cx="8569325" cy="2736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Частое и нерациональное использование</a:t>
            </a:r>
          </a:p>
          <a:p>
            <a:pPr algn="ctr"/>
            <a:r>
              <a:rPr lang="ru-RU" sz="28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 жевательной резинки негативно отражается </a:t>
            </a:r>
          </a:p>
          <a:p>
            <a:pPr algn="ctr"/>
            <a:r>
              <a:rPr lang="ru-RU" sz="28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на здоровье человека.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4"/>
          <p:cNvSpPr txBox="1">
            <a:spLocks noChangeArrowheads="1"/>
          </p:cNvSpPr>
          <p:nvPr/>
        </p:nvSpPr>
        <p:spPr bwMode="auto">
          <a:xfrm>
            <a:off x="755650" y="1484313"/>
            <a:ext cx="7542213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1800"/>
              <a:t>История жевательной резинки.</a:t>
            </a:r>
          </a:p>
          <a:p>
            <a:pPr marL="342900" indent="-342900">
              <a:buFontTx/>
              <a:buAutoNum type="arabicPeriod"/>
            </a:pPr>
            <a:r>
              <a:rPr lang="ru-RU" sz="1800"/>
              <a:t>Состав жевательной резинки.</a:t>
            </a:r>
          </a:p>
          <a:p>
            <a:pPr marL="342900" indent="-342900">
              <a:buFontTx/>
              <a:buAutoNum type="arabicPeriod"/>
            </a:pPr>
            <a:r>
              <a:rPr lang="ru-RU" sz="1800"/>
              <a:t>Положительные и отрицательные стороны жевательной резинки.</a:t>
            </a:r>
          </a:p>
          <a:p>
            <a:pPr marL="342900" indent="-342900">
              <a:buFontTx/>
              <a:buAutoNum type="arabicPeriod"/>
            </a:pPr>
            <a:r>
              <a:rPr lang="ru-RU" sz="1800"/>
              <a:t>Советы любителям жевательной резинки.</a:t>
            </a:r>
          </a:p>
          <a:p>
            <a:pPr marL="342900" indent="-342900">
              <a:buFontTx/>
              <a:buAutoNum type="arabicPeriod"/>
            </a:pPr>
            <a:r>
              <a:rPr lang="ru-RU" sz="1800"/>
              <a:t>Результаты анкетирования.</a:t>
            </a:r>
          </a:p>
          <a:p>
            <a:pPr marL="342900" indent="-342900">
              <a:buFontTx/>
              <a:buAutoNum type="arabicPeriod"/>
            </a:pPr>
            <a:r>
              <a:rPr lang="ru-RU" sz="1800"/>
              <a:t>Результаты исследования.</a:t>
            </a:r>
          </a:p>
          <a:p>
            <a:pPr marL="342900" indent="-342900">
              <a:buFontTx/>
              <a:buAutoNum type="arabicPeriod"/>
            </a:pPr>
            <a:r>
              <a:rPr lang="ru-RU" sz="1800"/>
              <a:t>Вывод.</a:t>
            </a:r>
          </a:p>
        </p:txBody>
      </p:sp>
      <p:sp>
        <p:nvSpPr>
          <p:cNvPr id="17410" name="Text Box 5"/>
          <p:cNvSpPr txBox="1">
            <a:spLocks noChangeArrowheads="1"/>
          </p:cNvSpPr>
          <p:nvPr/>
        </p:nvSpPr>
        <p:spPr bwMode="auto">
          <a:xfrm>
            <a:off x="2987675" y="333375"/>
            <a:ext cx="1833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/>
              <a:t>СОДЕРЖАНИЕ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692275" y="115888"/>
            <a:ext cx="5259388" cy="1066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История возникновения</a:t>
            </a:r>
          </a:p>
          <a:p>
            <a:pPr algn="ctr">
              <a:defRPr/>
            </a:pPr>
            <a:r>
              <a:rPr lang="ru-RU" sz="32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жевательной резинки</a:t>
            </a:r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285750" y="4000500"/>
            <a:ext cx="8497888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/>
              <a:t>В Северной Европе найдены куски доисторической смолы с отпечатками человеческих зубов. Их датируют VII-II тысячелетиями до нашей эры. </a:t>
            </a:r>
          </a:p>
        </p:txBody>
      </p:sp>
      <p:pic>
        <p:nvPicPr>
          <p:cNvPr id="16391" name="Picture 7" descr="big_4063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1196975"/>
            <a:ext cx="4211637" cy="251936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6392" name="Picture 8" descr="11780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6825" y="1268413"/>
            <a:ext cx="3492500" cy="24320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1605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2988" y="333375"/>
            <a:ext cx="2447925" cy="19700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458" name="Text Box 6"/>
          <p:cNvSpPr txBox="1">
            <a:spLocks noChangeArrowheads="1"/>
          </p:cNvSpPr>
          <p:nvPr/>
        </p:nvSpPr>
        <p:spPr bwMode="auto">
          <a:xfrm>
            <a:off x="755650" y="2636838"/>
            <a:ext cx="3189288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/>
              <a:t>Древние греки жевали смолу дерева мастики</a:t>
            </a:r>
          </a:p>
        </p:txBody>
      </p:sp>
      <p:sp>
        <p:nvSpPr>
          <p:cNvPr id="19459" name="Text Box 7"/>
          <p:cNvSpPr txBox="1">
            <a:spLocks noChangeArrowheads="1"/>
          </p:cNvSpPr>
          <p:nvPr/>
        </p:nvSpPr>
        <p:spPr bwMode="auto">
          <a:xfrm>
            <a:off x="4859338" y="2636838"/>
            <a:ext cx="369252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/>
              <a:t>Индейцы жевали застывший сок деревьев</a:t>
            </a:r>
          </a:p>
        </p:txBody>
      </p:sp>
      <p:pic>
        <p:nvPicPr>
          <p:cNvPr id="7176" name="Picture 8" descr="1605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6825" y="260350"/>
            <a:ext cx="3240088" cy="21701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177" name="Picture 9" descr="zuby-3-0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08625" y="4076700"/>
            <a:ext cx="2447925" cy="20161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4" descr="1606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50" y="115888"/>
            <a:ext cx="2198688" cy="268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Прямоугольник 4"/>
          <p:cNvSpPr>
            <a:spLocks noChangeArrowheads="1"/>
          </p:cNvSpPr>
          <p:nvPr/>
        </p:nvSpPr>
        <p:spPr bwMode="auto">
          <a:xfrm>
            <a:off x="2500313" y="1000125"/>
            <a:ext cx="6429375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CC0000"/>
                </a:solidFill>
              </a:rPr>
              <a:t>Первая коммерческая жевательная резинка </a:t>
            </a:r>
            <a:r>
              <a:rPr lang="ru-RU" sz="3200"/>
              <a:t>стала изготавливаться </a:t>
            </a:r>
            <a:r>
              <a:rPr lang="ru-RU" sz="3200" b="1">
                <a:solidFill>
                  <a:srgbClr val="CC0000"/>
                </a:solidFill>
              </a:rPr>
              <a:t>с 23 сентября 1848 года Джоном Б. Куртисом</a:t>
            </a:r>
            <a:r>
              <a:rPr lang="ru-RU" sz="3200"/>
              <a:t> и его братом в штате Мэн. </a:t>
            </a:r>
          </a:p>
        </p:txBody>
      </p:sp>
      <p:sp>
        <p:nvSpPr>
          <p:cNvPr id="20483" name="Прямоугольник 5"/>
          <p:cNvSpPr>
            <a:spLocks noChangeArrowheads="1"/>
          </p:cNvSpPr>
          <p:nvPr/>
        </p:nvSpPr>
        <p:spPr bwMode="auto">
          <a:xfrm>
            <a:off x="500063" y="3857625"/>
            <a:ext cx="842962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/>
              <a:t>"State of Maine Pure Spruce Gum"</a:t>
            </a:r>
            <a:r>
              <a:rPr lang="ru-RU" sz="3600"/>
              <a:t> — что-то вроде </a:t>
            </a:r>
            <a:r>
              <a:rPr lang="ru-RU" sz="3600" b="1" i="1"/>
              <a:t>"Чистая еловая резинка из штата Мэн".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160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0" y="285750"/>
            <a:ext cx="285750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Прямоугольник 3"/>
          <p:cNvSpPr>
            <a:spLocks noChangeArrowheads="1"/>
          </p:cNvSpPr>
          <p:nvPr/>
        </p:nvSpPr>
        <p:spPr bwMode="auto">
          <a:xfrm>
            <a:off x="214313" y="357188"/>
            <a:ext cx="464343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CC0000"/>
                </a:solidFill>
              </a:rPr>
              <a:t>1871 г. </a:t>
            </a:r>
            <a:r>
              <a:rPr lang="ru-RU" sz="2800" b="1"/>
              <a:t>– первая приправленная жевательная резинка «Черный Джек»</a:t>
            </a:r>
          </a:p>
        </p:txBody>
      </p:sp>
      <p:sp>
        <p:nvSpPr>
          <p:cNvPr id="21507" name="Прямоугольник 4"/>
          <p:cNvSpPr>
            <a:spLocks noChangeArrowheads="1"/>
          </p:cNvSpPr>
          <p:nvPr/>
        </p:nvSpPr>
        <p:spPr bwMode="auto">
          <a:xfrm>
            <a:off x="0" y="3357563"/>
            <a:ext cx="542925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/>
              <a:t>В середине </a:t>
            </a:r>
            <a:r>
              <a:rPr lang="en-US" sz="2800" b="1"/>
              <a:t>XX </a:t>
            </a:r>
            <a:r>
              <a:rPr lang="ru-RU" sz="2800" b="1"/>
              <a:t>в. Франк Каннинг разрабатывал и внедрял так называемую «зубную резину» - «Dentyne»(т.е. защищающую зубы). </a:t>
            </a:r>
          </a:p>
        </p:txBody>
      </p:sp>
      <p:pic>
        <p:nvPicPr>
          <p:cNvPr id="21508" name="Picture 3" descr="1606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63" y="3143250"/>
            <a:ext cx="1785937" cy="318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598</Words>
  <Application>Microsoft Office PowerPoint</Application>
  <PresentationFormat>Экран (4:3)</PresentationFormat>
  <Paragraphs>85</Paragraphs>
  <Slides>32</Slides>
  <Notes>0</Notes>
  <HiddenSlides>4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6" baseType="lpstr">
      <vt:lpstr>Arial</vt:lpstr>
      <vt:lpstr>Calibri</vt:lpstr>
      <vt:lpstr>Wingdings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Смирнова</dc:creator>
  <cp:lastModifiedBy>pc020</cp:lastModifiedBy>
  <cp:revision>30</cp:revision>
  <dcterms:created xsi:type="dcterms:W3CDTF">2009-01-05T12:06:25Z</dcterms:created>
  <dcterms:modified xsi:type="dcterms:W3CDTF">2015-01-26T14:57:58Z</dcterms:modified>
</cp:coreProperties>
</file>