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3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2C6F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rgbClr val="9933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844824"/>
            <a:ext cx="8229600" cy="23042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использование </a:t>
            </a:r>
            <a:r>
              <a:rPr lang="ru-RU" dirty="0" smtClean="0">
                <a:solidFill>
                  <a:srgbClr val="C00000"/>
                </a:solidFill>
              </a:rPr>
              <a:t>инновационных технологий в коррекционной работе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00192" y="5589240"/>
            <a:ext cx="21597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Выполнила </a:t>
            </a:r>
          </a:p>
          <a:p>
            <a:r>
              <a:rPr lang="ru-RU" dirty="0" smtClean="0"/>
              <a:t>учитель-дефектолог</a:t>
            </a:r>
          </a:p>
          <a:p>
            <a:r>
              <a:rPr lang="ru-RU" dirty="0" smtClean="0"/>
              <a:t>Селиверстова О.А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61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Сказкотерапия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21444"/>
            <a:ext cx="2925455" cy="243787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215809"/>
            <a:ext cx="3168352" cy="210839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98168" y="1700808"/>
            <a:ext cx="5022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Сказкотерапия как инструмент передачи опыта «из уст в уста». 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r>
              <a:rPr lang="ru-RU" sz="2400" b="1" dirty="0" smtClean="0">
                <a:solidFill>
                  <a:srgbClr val="7030A0"/>
                </a:solidFill>
              </a:rPr>
              <a:t>Это </a:t>
            </a:r>
            <a:r>
              <a:rPr lang="ru-RU" sz="2400" b="1" dirty="0">
                <a:solidFill>
                  <a:srgbClr val="7030A0"/>
                </a:solidFill>
              </a:rPr>
              <a:t>способ воспитания у ребенка особого отношения к миру, принятого у данного социума</a:t>
            </a:r>
          </a:p>
        </p:txBody>
      </p:sp>
    </p:spTree>
    <p:extLst>
      <p:ext uri="{BB962C8B-B14F-4D97-AF65-F5344CB8AC3E}">
        <p14:creationId xmlns:p14="http://schemas.microsoft.com/office/powerpoint/2010/main" val="252915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Песочная терапия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3239990" cy="242686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7" y="3977680"/>
            <a:ext cx="3168352" cy="237626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707904" y="1351508"/>
            <a:ext cx="52565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Песочная терапия активизирует врожденные ресурсы </a:t>
            </a:r>
            <a:r>
              <a:rPr lang="ru-RU" sz="2400" b="1" dirty="0" err="1" smtClean="0">
                <a:solidFill>
                  <a:srgbClr val="7030A0"/>
                </a:solidFill>
              </a:rPr>
              <a:t>самоисцеле</a:t>
            </a:r>
            <a:r>
              <a:rPr lang="ru-RU" sz="2400" b="1" dirty="0" smtClean="0">
                <a:solidFill>
                  <a:srgbClr val="7030A0"/>
                </a:solidFill>
              </a:rPr>
              <a:t>- </a:t>
            </a:r>
            <a:r>
              <a:rPr lang="ru-RU" sz="2400" b="1" dirty="0" err="1" smtClean="0">
                <a:solidFill>
                  <a:srgbClr val="7030A0"/>
                </a:solidFill>
              </a:rPr>
              <a:t>ния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>
                <a:solidFill>
                  <a:srgbClr val="7030A0"/>
                </a:solidFill>
              </a:rPr>
              <a:t>человека и обеспечивает возможность для дальнейшего его </a:t>
            </a:r>
            <a:r>
              <a:rPr lang="ru-RU" sz="2400" b="1" dirty="0" smtClean="0">
                <a:solidFill>
                  <a:srgbClr val="7030A0"/>
                </a:solidFill>
              </a:rPr>
              <a:t>продвижения </a:t>
            </a:r>
            <a:r>
              <a:rPr lang="ru-RU" sz="2400" b="1" dirty="0">
                <a:solidFill>
                  <a:srgbClr val="7030A0"/>
                </a:solidFill>
              </a:rPr>
              <a:t>к психологическому здоровью.</a:t>
            </a:r>
          </a:p>
        </p:txBody>
      </p:sp>
    </p:spTree>
    <p:extLst>
      <p:ext uri="{BB962C8B-B14F-4D97-AF65-F5344CB8AC3E}">
        <p14:creationId xmlns:p14="http://schemas.microsoft.com/office/powerpoint/2010/main" val="335897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Мульттерапия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84784"/>
            <a:ext cx="2679667" cy="200975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653135"/>
            <a:ext cx="2846882" cy="205622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11760" y="1166843"/>
            <a:ext cx="64087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7030A0"/>
                </a:solidFill>
              </a:rPr>
              <a:t>инновационная технология образования </a:t>
            </a:r>
            <a:r>
              <a:rPr lang="ru-RU" sz="2000" b="1" dirty="0">
                <a:solidFill>
                  <a:srgbClr val="7030A0"/>
                </a:solidFill>
              </a:rPr>
              <a:t>через творческий процесс создания мультфильма. 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</a:rPr>
              <a:t>В </a:t>
            </a:r>
            <a:r>
              <a:rPr lang="ru-RU" sz="2000" b="1" dirty="0">
                <a:solidFill>
                  <a:srgbClr val="7030A0"/>
                </a:solidFill>
              </a:rPr>
              <a:t>ней заложены не только возможности комфортной и адекватной возрасту передачи знаний из самых разных сфер жизни, навыков владения </a:t>
            </a:r>
            <a:r>
              <a:rPr lang="ru-RU" sz="2000" b="1" dirty="0" smtClean="0">
                <a:solidFill>
                  <a:srgbClr val="7030A0"/>
                </a:solidFill>
              </a:rPr>
              <a:t>высоко- технологичными </a:t>
            </a:r>
            <a:r>
              <a:rPr lang="ru-RU" sz="2000" b="1" dirty="0">
                <a:solidFill>
                  <a:srgbClr val="7030A0"/>
                </a:solidFill>
              </a:rPr>
              <a:t>гаджетами. 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</a:rPr>
              <a:t>Эта </a:t>
            </a:r>
            <a:r>
              <a:rPr lang="ru-RU" sz="2000" b="1" dirty="0">
                <a:solidFill>
                  <a:srgbClr val="7030A0"/>
                </a:solidFill>
              </a:rPr>
              <a:t>технология предполагает сотрудничество детей и взрослых, формирование коммуникативных </a:t>
            </a:r>
            <a:r>
              <a:rPr lang="ru-RU" sz="2000" b="1" dirty="0" smtClean="0">
                <a:solidFill>
                  <a:srgbClr val="7030A0"/>
                </a:solidFill>
              </a:rPr>
              <a:t>компе -   </a:t>
            </a:r>
            <a:r>
              <a:rPr lang="ru-RU" sz="2000" b="1" dirty="0" err="1" smtClean="0">
                <a:solidFill>
                  <a:srgbClr val="7030A0"/>
                </a:solidFill>
              </a:rPr>
              <a:t>тенций</a:t>
            </a:r>
            <a:r>
              <a:rPr lang="ru-RU" sz="2000" b="1" dirty="0">
                <a:solidFill>
                  <a:srgbClr val="7030A0"/>
                </a:solidFill>
              </a:rPr>
              <a:t>, эмоциональное проживание </a:t>
            </a:r>
            <a:r>
              <a:rPr lang="ru-RU" sz="2000" b="1" dirty="0" smtClean="0">
                <a:solidFill>
                  <a:srgbClr val="7030A0"/>
                </a:solidFill>
              </a:rPr>
              <a:t>предлагаемой </a:t>
            </a:r>
            <a:r>
              <a:rPr lang="ru-RU" sz="2000" b="1" dirty="0">
                <a:solidFill>
                  <a:srgbClr val="7030A0"/>
                </a:solidFill>
              </a:rPr>
              <a:t>проблематики или области знаний через личное творчество, развитие самостоятельного мышления и принятие на себя ответст</a:t>
            </a:r>
            <a:r>
              <a:rPr lang="ru-RU" sz="2000" b="1" dirty="0"/>
              <a:t>венности за свою часть </a:t>
            </a:r>
            <a:r>
              <a:rPr lang="ru-RU" sz="2000" b="1" dirty="0">
                <a:solidFill>
                  <a:srgbClr val="7030A0"/>
                </a:solidFill>
              </a:rPr>
              <a:t>работы</a:t>
            </a:r>
            <a:r>
              <a:rPr lang="ru-RU" b="1" dirty="0">
                <a:solidFill>
                  <a:srgbClr val="7030A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4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ИКТ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221088"/>
            <a:ext cx="3381375" cy="1352550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56992"/>
            <a:ext cx="2466975" cy="18478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571624"/>
            <a:ext cx="2457450" cy="185737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87648"/>
            <a:ext cx="3590925" cy="12763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600325"/>
            <a:ext cx="167640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2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Значимость использования 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Применение инновационных технологий в коррекционной работе повышает интерес детей к занятиям, улучшает результаты работы.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Дети быстрее вовлекаются в работу, меньше устают, есть возможность более частой смены видов деятельности.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 ходе работы все действия проговариваются, что также важно в </a:t>
            </a:r>
            <a:r>
              <a:rPr lang="ru-RU" smtClean="0">
                <a:solidFill>
                  <a:srgbClr val="C00000"/>
                </a:solidFill>
              </a:rPr>
              <a:t>коррекционной работе.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517232"/>
            <a:ext cx="1777071" cy="11825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828964"/>
            <a:ext cx="1523366" cy="164326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301208"/>
            <a:ext cx="172819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1 СОА\1 СТАРОЕ\анима\анима и виньетки\ANIMASHKI_101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524922"/>
            <a:ext cx="2448272" cy="189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1 СОА\1 СТАРОЕ\анима\анима\СПАСИБО\93acf55db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80728"/>
            <a:ext cx="5472608" cy="2778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50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</TotalTime>
  <Words>180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использование инновационных технологий в коррекционной работе</vt:lpstr>
      <vt:lpstr>Сказкотерапия </vt:lpstr>
      <vt:lpstr>Песочная терапия</vt:lpstr>
      <vt:lpstr>Мульттерапия</vt:lpstr>
      <vt:lpstr>ИКТ</vt:lpstr>
      <vt:lpstr>Значимость использования ИТ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инновационных технологий в коррекционной работе</dc:title>
  <dc:creator>Администратор</dc:creator>
  <cp:lastModifiedBy>777</cp:lastModifiedBy>
  <cp:revision>9</cp:revision>
  <dcterms:created xsi:type="dcterms:W3CDTF">2013-12-17T17:27:27Z</dcterms:created>
  <dcterms:modified xsi:type="dcterms:W3CDTF">2015-01-09T08:02:17Z</dcterms:modified>
</cp:coreProperties>
</file>