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71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5DB4-8DB8-4633-A40F-73C5E7CF2D56}" type="datetimeFigureOut">
              <a:rPr lang="ru-RU" smtClean="0"/>
              <a:pPr/>
              <a:t>09.05.2014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269D01-D2F6-4485-AEC7-1FE5341760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5DB4-8DB8-4633-A40F-73C5E7CF2D56}" type="datetimeFigureOut">
              <a:rPr lang="ru-RU" smtClean="0"/>
              <a:pPr/>
              <a:t>09.05.2014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9D01-D2F6-4485-AEC7-1FE534176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5DB4-8DB8-4633-A40F-73C5E7CF2D56}" type="datetimeFigureOut">
              <a:rPr lang="ru-RU" smtClean="0"/>
              <a:pPr/>
              <a:t>09.05.2014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9D01-D2F6-4485-AEC7-1FE534176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6B5DB4-8DB8-4633-A40F-73C5E7CF2D56}" type="datetimeFigureOut">
              <a:rPr lang="ru-RU" smtClean="0"/>
              <a:pPr/>
              <a:t>09.05.2014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3269D01-D2F6-4485-AEC7-1FE5341760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5DB4-8DB8-4633-A40F-73C5E7CF2D56}" type="datetimeFigureOut">
              <a:rPr lang="ru-RU" smtClean="0"/>
              <a:pPr/>
              <a:t>09.05.2014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9D01-D2F6-4485-AEC7-1FE5341760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5DB4-8DB8-4633-A40F-73C5E7CF2D56}" type="datetimeFigureOut">
              <a:rPr lang="ru-RU" smtClean="0"/>
              <a:pPr/>
              <a:t>09.05.2014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9D01-D2F6-4485-AEC7-1FE5341760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9D01-D2F6-4485-AEC7-1FE5341760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5DB4-8DB8-4633-A40F-73C5E7CF2D56}" type="datetimeFigureOut">
              <a:rPr lang="ru-RU" smtClean="0"/>
              <a:pPr/>
              <a:t>09.05.2014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5DB4-8DB8-4633-A40F-73C5E7CF2D56}" type="datetimeFigureOut">
              <a:rPr lang="ru-RU" smtClean="0"/>
              <a:pPr/>
              <a:t>09.05.2014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9D01-D2F6-4485-AEC7-1FE5341760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5DB4-8DB8-4633-A40F-73C5E7CF2D56}" type="datetimeFigureOut">
              <a:rPr lang="ru-RU" smtClean="0"/>
              <a:pPr/>
              <a:t>09.05.2014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9D01-D2F6-4485-AEC7-1FE534176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6B5DB4-8DB8-4633-A40F-73C5E7CF2D56}" type="datetimeFigureOut">
              <a:rPr lang="ru-RU" smtClean="0"/>
              <a:pPr/>
              <a:t>09.05.2014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3269D01-D2F6-4485-AEC7-1FE5341760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5DB4-8DB8-4633-A40F-73C5E7CF2D56}" type="datetimeFigureOut">
              <a:rPr lang="ru-RU" smtClean="0"/>
              <a:pPr/>
              <a:t>09.05.2014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269D01-D2F6-4485-AEC7-1FE5341760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36B5DB4-8DB8-4633-A40F-73C5E7CF2D56}" type="datetimeFigureOut">
              <a:rPr lang="ru-RU" smtClean="0"/>
              <a:pPr/>
              <a:t>09.05.2014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3269D01-D2F6-4485-AEC7-1FE5341760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dreamtech.ru/images/video/Kadrs/Prestuplenie-nakaz-2-2ND.jpg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peremeny.ru/UserFiles/Image/narrativ/dostoevsky/pn1.jp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g0.liveinternet.ru/images/attach/b/3/10/539/10539441_1196766781_PR20071127153938.jpg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5445224"/>
            <a:ext cx="8305800" cy="1143000"/>
          </a:xfrm>
        </p:spPr>
        <p:txBody>
          <a:bodyPr/>
          <a:lstStyle/>
          <a:p>
            <a:pPr algn="l"/>
            <a:r>
              <a:rPr lang="ru-RU" dirty="0" smtClean="0"/>
              <a:t>Сазонова Л.П., учитель русского языка и литературы МОУ «СОШ №9» г.Саранска  Республики Мордовия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76672"/>
            <a:ext cx="8305800" cy="3528392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Gautami" pitchFamily="2"/>
              </a:rPr>
              <a:t>Ф.М.Достоевский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Gautami" pitchFamily="2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Gautami" pitchFamily="2"/>
              </a:rPr>
              <a:t>«Преступление и наказание»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Gautami" pitchFamily="2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Gautami" pitchFamily="2"/>
              </a:rPr>
              <a:t>«Двойники Раскольникова»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Gautami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ru-RU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Раскольников и Лужин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Общее:</a:t>
            </a:r>
          </a:p>
          <a:p>
            <a:r>
              <a:rPr lang="ru-RU" sz="2400" dirty="0" smtClean="0"/>
              <a:t>Оба разумно находят свою жертву;</a:t>
            </a:r>
          </a:p>
          <a:p>
            <a:r>
              <a:rPr lang="ru-RU" sz="2400" dirty="0" smtClean="0"/>
              <a:t>Теоретически обосновывают свой выбор (никчемная старуха только вредит всем, падшая Соня все равно когда-нибудь украдет);</a:t>
            </a:r>
          </a:p>
          <a:p>
            <a:r>
              <a:rPr lang="ru-RU" sz="2400" dirty="0" smtClean="0"/>
              <a:t>Считают возможным решать участь другого человека</a:t>
            </a:r>
            <a:endParaRPr lang="ru-RU" sz="24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Различие:</a:t>
            </a:r>
          </a:p>
          <a:p>
            <a:r>
              <a:rPr lang="ru-RU" dirty="0" smtClean="0"/>
              <a:t>Раскольников, рискуя жизнью, спасает детей из огня;</a:t>
            </a:r>
          </a:p>
          <a:p>
            <a:r>
              <a:rPr lang="ru-RU" dirty="0" smtClean="0"/>
              <a:t>Содержит больного отца умершего друга;</a:t>
            </a:r>
          </a:p>
          <a:p>
            <a:r>
              <a:rPr lang="ru-RU" dirty="0" smtClean="0"/>
              <a:t>Дважды оставляет деньги Мармеладовым;</a:t>
            </a:r>
          </a:p>
          <a:p>
            <a:r>
              <a:rPr lang="ru-RU" dirty="0" smtClean="0"/>
              <a:t>Пытается спасти падшую девочку.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52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Лужин ближе к Раскольникову, чем старуха-процентщица, так как в основе его теории та же идея сильной личности, поставившей себя выше других для достижения своих целей. Он допускает свободу действия во имя личных интересов. Боязнь полиции, случай с Соней позволяют предполагать его возможные преступления в прошлом.</a:t>
            </a:r>
            <a:endParaRPr lang="ru-RU" sz="32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Вывод: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 fontScale="90000"/>
          </a:bodyPr>
          <a:lstStyle/>
          <a:p>
            <a:r>
              <a:rPr lang="ru-RU" sz="4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Раскольников и </a:t>
            </a:r>
            <a:r>
              <a:rPr lang="ru-RU" sz="44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Свидригайлов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690864" cy="45720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cs typeface="Arial" charset="0"/>
              </a:rPr>
              <a:t>- В чем сложность и</a:t>
            </a:r>
          </a:p>
          <a:p>
            <a:pPr>
              <a:buNone/>
            </a:pPr>
            <a:r>
              <a:rPr lang="ru-RU" sz="2800" dirty="0" smtClean="0">
                <a:cs typeface="Arial" charset="0"/>
              </a:rPr>
              <a:t>    противоречивость этого образа?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cs typeface="Arial" charset="0"/>
              </a:rPr>
              <a:t>  - Почему появление</a:t>
            </a:r>
          </a:p>
          <a:p>
            <a:pPr>
              <a:buNone/>
            </a:pPr>
            <a:r>
              <a:rPr lang="ru-RU" sz="2800" dirty="0" smtClean="0">
                <a:cs typeface="Arial" charset="0"/>
              </a:rPr>
              <a:t>    </a:t>
            </a:r>
            <a:r>
              <a:rPr lang="ru-RU" sz="2800" dirty="0" err="1" smtClean="0">
                <a:cs typeface="Arial" charset="0"/>
              </a:rPr>
              <a:t>Свидригайлова</a:t>
            </a:r>
            <a:r>
              <a:rPr lang="ru-RU" sz="2800" dirty="0" smtClean="0">
                <a:cs typeface="Arial" charset="0"/>
              </a:rPr>
              <a:t> связано с</a:t>
            </a:r>
          </a:p>
          <a:p>
            <a:pPr>
              <a:buNone/>
            </a:pPr>
            <a:r>
              <a:rPr lang="ru-RU" sz="2800" dirty="0" smtClean="0">
                <a:cs typeface="Arial" charset="0"/>
              </a:rPr>
              <a:t>    Лужиным?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cs typeface="Arial" charset="0"/>
              </a:rPr>
              <a:t>  - Что мы узнаем о его прошлом?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cs typeface="Arial" charset="0"/>
              </a:rPr>
              <a:t>  - Кто виноват в том, что сильный</a:t>
            </a:r>
          </a:p>
          <a:p>
            <a:pPr>
              <a:buNone/>
            </a:pPr>
            <a:r>
              <a:rPr lang="ru-RU" sz="2800" dirty="0" smtClean="0">
                <a:cs typeface="Arial" charset="0"/>
              </a:rPr>
              <a:t>    человек стал преступником?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cs typeface="Arial" charset="0"/>
              </a:rPr>
              <a:t>  - Чем привлекает </a:t>
            </a:r>
            <a:r>
              <a:rPr lang="ru-RU" sz="2800" dirty="0" err="1" smtClean="0">
                <a:cs typeface="Arial" charset="0"/>
              </a:rPr>
              <a:t>Свидригайлов</a:t>
            </a:r>
            <a:endParaRPr lang="ru-RU" sz="2800" dirty="0" smtClean="0">
              <a:cs typeface="Arial" charset="0"/>
            </a:endParaRPr>
          </a:p>
          <a:p>
            <a:pPr>
              <a:buNone/>
            </a:pPr>
            <a:r>
              <a:rPr lang="ru-RU" sz="2800" dirty="0" smtClean="0">
                <a:cs typeface="Arial" charset="0"/>
              </a:rPr>
              <a:t>    Раскольникова?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cs typeface="Arial" charset="0"/>
              </a:rPr>
              <a:t>  - Как объяснить его отношение к</a:t>
            </a:r>
          </a:p>
          <a:p>
            <a:pPr>
              <a:buNone/>
            </a:pPr>
            <a:r>
              <a:rPr lang="ru-RU" sz="2800" dirty="0" smtClean="0">
                <a:cs typeface="Arial" charset="0"/>
              </a:rPr>
              <a:t>    Дуне и детям Мармеладова?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cs typeface="Arial" charset="0"/>
              </a:rPr>
              <a:t>  - Почему он кончает жизнь</a:t>
            </a:r>
          </a:p>
          <a:p>
            <a:pPr>
              <a:buNone/>
            </a:pPr>
            <a:r>
              <a:rPr lang="ru-RU" sz="2800" dirty="0" smtClean="0">
                <a:cs typeface="Arial" charset="0"/>
              </a:rPr>
              <a:t>    самоубийством?</a:t>
            </a:r>
            <a:endParaRPr lang="ru-RU" sz="2800" dirty="0"/>
          </a:p>
        </p:txBody>
      </p:sp>
      <p:pic>
        <p:nvPicPr>
          <p:cNvPr id="7" name="Picture 3" descr="Картинка 99 из 423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36096" y="1628800"/>
            <a:ext cx="3240359" cy="3960440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42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Почему </a:t>
            </a:r>
            <a:r>
              <a:rPr lang="ru-RU" dirty="0" err="1" smtClean="0"/>
              <a:t>Свидригайлов</a:t>
            </a:r>
            <a:r>
              <a:rPr lang="ru-RU" dirty="0" smtClean="0"/>
              <a:t> говорит Раскольникову: «Мы одного поля ягоды»?</a:t>
            </a:r>
          </a:p>
          <a:p>
            <a:r>
              <a:rPr lang="ru-RU" dirty="0" smtClean="0"/>
              <a:t>О чем говорят кошмары, в которых являются люди, загубленные им?</a:t>
            </a:r>
            <a:endParaRPr lang="ru-RU" dirty="0"/>
          </a:p>
        </p:txBody>
      </p:sp>
      <p:pic>
        <p:nvPicPr>
          <p:cNvPr id="10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800960">
            <a:off x="606406" y="1498760"/>
            <a:ext cx="3659192" cy="438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r>
              <a:rPr lang="ru-RU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40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Свидригайлов</a:t>
            </a:r>
            <a:r>
              <a:rPr lang="ru-RU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и Соня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</a:rPr>
              <a:t>Свидригайлов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/>
              <a:t>Он «переступил», но без нравственных мучений (сначала);</a:t>
            </a:r>
          </a:p>
          <a:p>
            <a:r>
              <a:rPr lang="ru-RU" dirty="0" smtClean="0"/>
              <a:t>Самоубийство – это один из вариантов итога  жизни для Раскольникова;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Соня</a:t>
            </a:r>
          </a:p>
          <a:p>
            <a:r>
              <a:rPr lang="ru-RU" dirty="0" smtClean="0"/>
              <a:t>Не может перешагнуть через совесть;</a:t>
            </a:r>
          </a:p>
          <a:p>
            <a:r>
              <a:rPr lang="ru-RU" dirty="0" smtClean="0"/>
              <a:t>«Это человек-то вошь?»</a:t>
            </a:r>
          </a:p>
          <a:p>
            <a:r>
              <a:rPr lang="ru-RU" dirty="0" smtClean="0"/>
              <a:t>«Мы вместе прокляты, вместе и пойдем».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9248"/>
          </a:xfrm>
        </p:spPr>
        <p:txBody>
          <a:bodyPr/>
          <a:lstStyle/>
          <a:p>
            <a:r>
              <a:rPr lang="ru-RU" dirty="0" smtClean="0"/>
              <a:t>Человек с огромной внутренней силой, способный на большие дела, в этом мире – преступник. Поступившись однажды совестью, он уже не может вернуться к чистой, честной жизни. Но чувство жалости, совесть не совсем заглохли в нем. </a:t>
            </a:r>
          </a:p>
          <a:p>
            <a:r>
              <a:rPr lang="ru-RU" dirty="0" smtClean="0"/>
              <a:t>Смерть </a:t>
            </a:r>
            <a:r>
              <a:rPr lang="ru-RU" dirty="0" err="1" smtClean="0"/>
              <a:t>Свидригайлова</a:t>
            </a:r>
            <a:r>
              <a:rPr lang="ru-RU" dirty="0" smtClean="0"/>
              <a:t> – это нежелание жить «по-прежнему». Он «двойник» Раскольникова, потому что он смог «переступить через кровь». Жизнь </a:t>
            </a:r>
            <a:r>
              <a:rPr lang="ru-RU" dirty="0" err="1" smtClean="0"/>
              <a:t>Свидригайлова</a:t>
            </a:r>
            <a:r>
              <a:rPr lang="ru-RU" dirty="0" smtClean="0"/>
              <a:t> – это путь Раскольникова после преступления, если бы он выдержал испытания совестью.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Вывод: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924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«Двойники» Раскольникова выведены в романе неслучайно: автор показывает герою и читателям, что может произойти с человеком, если он переживет спокойно свое преступление.</a:t>
            </a:r>
          </a:p>
          <a:p>
            <a:r>
              <a:rPr lang="ru-RU" sz="2800" dirty="0" smtClean="0"/>
              <a:t> Муки совести Раскольникова – это путь к возрождению, к победе в нем человеческого.  </a:t>
            </a:r>
          </a:p>
          <a:p>
            <a:r>
              <a:rPr lang="ru-RU" sz="2800" dirty="0" smtClean="0"/>
              <a:t>«Двойники» помогают  Раскольникову увидеть себя со стороны, ужаснуться и повернуть на другой путь.</a:t>
            </a:r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Итог урока: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cs typeface="Tunga" pitchFamily="34" charset="0"/>
              </a:rPr>
              <a:t>              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cs typeface="Tunga" pitchFamily="34" charset="0"/>
              </a:rPr>
              <a:t>Теория Раскольникова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t">
              <a:buNone/>
            </a:pPr>
            <a:r>
              <a:rPr lang="ru-RU" sz="2000" b="1" u="sng" dirty="0" smtClean="0"/>
              <a:t>Люди «обыкновенные»</a:t>
            </a:r>
            <a:endParaRPr lang="ru-RU" sz="2000" u="sng" dirty="0" smtClean="0"/>
          </a:p>
          <a:p>
            <a:pPr fontAlgn="t"/>
            <a:r>
              <a:rPr lang="ru-RU" sz="2000" b="1" dirty="0" smtClean="0"/>
              <a:t>Составляющие большинство</a:t>
            </a:r>
          </a:p>
          <a:p>
            <a:pPr fontAlgn="t"/>
            <a:r>
              <a:rPr lang="ru-RU" sz="2000" b="1" dirty="0" smtClean="0"/>
              <a:t>Вынуждены подчиняться силе, «тварь дрожащая», «вошь».</a:t>
            </a:r>
          </a:p>
          <a:p>
            <a:pPr fontAlgn="t"/>
            <a:r>
              <a:rPr lang="ru-RU" sz="2000" b="1" dirty="0" smtClean="0"/>
              <a:t>Жертвы преступлений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fontAlgn="t"/>
            <a:r>
              <a:rPr lang="ru-RU" sz="2000" b="1" u="sng" dirty="0" smtClean="0"/>
              <a:t>Люди «необыкновенные»</a:t>
            </a:r>
            <a:endParaRPr lang="ru-RU" sz="2000" u="sng" dirty="0" smtClean="0"/>
          </a:p>
          <a:p>
            <a:pPr fontAlgn="t"/>
            <a:r>
              <a:rPr lang="ru-RU" sz="2000" b="1" dirty="0" smtClean="0"/>
              <a:t>(Наполеон)</a:t>
            </a:r>
          </a:p>
          <a:p>
            <a:pPr fontAlgn="t"/>
            <a:r>
              <a:rPr lang="ru-RU" sz="2000" b="1" dirty="0" smtClean="0"/>
              <a:t>Имеют право навязывать большинству свою  волю, «право имеющие».</a:t>
            </a:r>
          </a:p>
          <a:p>
            <a:pPr fontAlgn="t"/>
            <a:r>
              <a:rPr lang="ru-RU" sz="2000" b="1" dirty="0" smtClean="0"/>
              <a:t>Совершающие преступление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 fontScale="90000"/>
          </a:bodyPr>
          <a:lstStyle/>
          <a:p>
            <a:pPr fontAlgn="t"/>
            <a:r>
              <a:rPr lang="ru-RU" dirty="0" smtClean="0">
                <a:cs typeface="Tunga" pitchFamily="34" charset="0"/>
              </a:rPr>
              <a:t/>
            </a:r>
            <a:br>
              <a:rPr lang="ru-RU" dirty="0" smtClean="0">
                <a:cs typeface="Tunga" pitchFamily="34" charset="0"/>
              </a:rPr>
            </a:br>
            <a:r>
              <a:rPr lang="ru-RU" dirty="0" smtClean="0">
                <a:cs typeface="Tunga" pitchFamily="34" charset="0"/>
              </a:rPr>
              <a:t/>
            </a:r>
            <a:br>
              <a:rPr lang="ru-RU" dirty="0" smtClean="0">
                <a:cs typeface="Tunga" pitchFamily="34" charset="0"/>
              </a:rPr>
            </a:br>
            <a:r>
              <a:rPr lang="ru-RU" dirty="0" smtClean="0">
                <a:cs typeface="Tunga" pitchFamily="34" charset="0"/>
              </a:rPr>
              <a:t/>
            </a:r>
            <a:br>
              <a:rPr lang="ru-RU" dirty="0" smtClean="0">
                <a:cs typeface="Tunga" pitchFamily="34" charset="0"/>
              </a:rPr>
            </a:br>
            <a:r>
              <a:rPr lang="ru-RU" dirty="0" smtClean="0">
                <a:cs typeface="Tunga" pitchFamily="34" charset="0"/>
              </a:rPr>
              <a:t/>
            </a:r>
            <a:br>
              <a:rPr lang="ru-RU" dirty="0" smtClean="0">
                <a:cs typeface="Tunga" pitchFamily="34" charset="0"/>
              </a:rPr>
            </a:br>
            <a:r>
              <a:rPr lang="ru-RU" dirty="0" smtClean="0">
                <a:cs typeface="Tunga" pitchFamily="34" charset="0"/>
              </a:rPr>
              <a:t/>
            </a:r>
            <a:br>
              <a:rPr lang="ru-RU" dirty="0" smtClean="0">
                <a:cs typeface="Tunga" pitchFamily="34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Tunga" pitchFamily="34" charset="0"/>
              </a:rPr>
              <a:t>Крушение теории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Clr>
                <a:schemeClr val="accent5"/>
              </a:buClr>
              <a:buNone/>
              <a:defRPr/>
            </a:pPr>
            <a:r>
              <a:rPr lang="ru-RU" sz="2800" dirty="0" smtClean="0"/>
              <a:t>Приносит страдания матери и сестре.</a:t>
            </a:r>
          </a:p>
          <a:p>
            <a:pPr marL="0" indent="0">
              <a:buClr>
                <a:schemeClr val="accent5"/>
              </a:buClr>
              <a:buNone/>
              <a:defRPr/>
            </a:pPr>
            <a:r>
              <a:rPr lang="ru-RU" sz="2800" dirty="0" smtClean="0"/>
              <a:t>•Убивает беззащитную, смиренную Лизавету и ее </a:t>
            </a:r>
            <a:r>
              <a:rPr lang="ru-RU" sz="2800" dirty="0" err="1" smtClean="0"/>
              <a:t>нерожденного</a:t>
            </a:r>
            <a:r>
              <a:rPr lang="ru-RU" sz="2800" dirty="0" smtClean="0"/>
              <a:t> ребенка</a:t>
            </a:r>
          </a:p>
          <a:p>
            <a:pPr marL="0" indent="0">
              <a:buClr>
                <a:schemeClr val="accent5"/>
              </a:buClr>
              <a:buNone/>
              <a:defRPr/>
            </a:pPr>
            <a:r>
              <a:rPr lang="ru-RU" sz="2800" dirty="0" smtClean="0"/>
              <a:t>•Едва не явился причиной гибели маляра      </a:t>
            </a:r>
            <a:r>
              <a:rPr lang="ru-RU" sz="2800" dirty="0" err="1" smtClean="0"/>
              <a:t>Миколки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28800"/>
            <a:ext cx="381642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/>
          <a:lstStyle/>
          <a:p>
            <a:pPr marL="0" indent="0" algn="ctr">
              <a:buClr>
                <a:schemeClr val="accent5"/>
              </a:buClr>
              <a:buNone/>
              <a:defRPr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Вывод:</a:t>
            </a:r>
          </a:p>
          <a:p>
            <a:pPr marL="0" indent="0" algn="ctr">
              <a:buClr>
                <a:schemeClr val="accent5"/>
              </a:buClr>
              <a:buNone/>
              <a:defRPr/>
            </a:pPr>
            <a:r>
              <a:rPr lang="ru-RU" sz="4000" dirty="0" smtClean="0"/>
              <a:t>«Я себя убил, а не старушонку».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02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132857"/>
            <a:ext cx="460692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rial"/>
                <a:cs typeface="Arial"/>
              </a:rPr>
              <a:t/>
            </a:r>
            <a:b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rial"/>
                <a:cs typeface="Arial"/>
              </a:rPr>
            </a:br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rial"/>
                <a:cs typeface="Arial"/>
              </a:rPr>
              <a:t/>
            </a:r>
            <a:b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rial"/>
                <a:cs typeface="Arial"/>
              </a:rPr>
            </a:br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rial"/>
                <a:cs typeface="Arial"/>
              </a:rPr>
              <a:t/>
            </a:r>
            <a:b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rial"/>
                <a:cs typeface="Arial"/>
              </a:rPr>
            </a:br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rial"/>
                <a:cs typeface="Arial"/>
              </a:rPr>
              <a:t/>
            </a:r>
            <a:b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rial"/>
                <a:cs typeface="Arial"/>
              </a:rPr>
            </a:br>
            <a:r>
              <a:rPr lang="ru-RU" sz="4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Двойники Раскольникова</a:t>
            </a:r>
            <a:endParaRPr lang="ru-RU" sz="4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«Вечный спор Ангела и Демона происходит в нашей собственной совести, и ужаснее всего то, что мы иногда не знаем, кого из них больше любим, кому больше желаем победы...»</a:t>
            </a:r>
          </a:p>
          <a:p>
            <a:r>
              <a:rPr lang="ru-RU" sz="2800" i="1" dirty="0" smtClean="0"/>
              <a:t>       Д. С. Мережковский</a:t>
            </a:r>
          </a:p>
          <a:p>
            <a:endParaRPr lang="ru-RU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980728"/>
            <a:ext cx="23042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429000"/>
            <a:ext cx="273630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/>
            </a:r>
            <a:b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000066"/>
                </a:solidFill>
                <a:cs typeface="Arial" charset="0"/>
              </a:rPr>
              <a:t>Какое чувство она вызывает?</a:t>
            </a:r>
          </a:p>
          <a:p>
            <a:r>
              <a:rPr lang="ru-RU" sz="2800" dirty="0" smtClean="0">
                <a:solidFill>
                  <a:srgbClr val="000066"/>
                </a:solidFill>
                <a:cs typeface="Arial" charset="0"/>
              </a:rPr>
              <a:t>Какой видит ее Раскольников?</a:t>
            </a:r>
          </a:p>
          <a:p>
            <a:r>
              <a:rPr lang="ru-RU" sz="2800" dirty="0" smtClean="0">
                <a:solidFill>
                  <a:srgbClr val="000066"/>
                </a:solidFill>
                <a:cs typeface="Arial" charset="0"/>
              </a:rPr>
              <a:t>Как характеризует Алену Ивановну  отношение к Лизавете?</a:t>
            </a:r>
          </a:p>
          <a:p>
            <a:r>
              <a:rPr lang="ru-RU" sz="2800" dirty="0" smtClean="0">
                <a:solidFill>
                  <a:srgbClr val="000066"/>
                </a:solidFill>
                <a:cs typeface="Arial" charset="0"/>
              </a:rPr>
              <a:t>Можем ли мы назвать  ее «двойником» Раскольникова?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7667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Старуха-процентщица Алена Ивановна</a:t>
            </a:r>
            <a:endParaRPr lang="ru-RU" sz="3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Picture 2" descr="Картинка 2 из 423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323528" y="1988841"/>
            <a:ext cx="4192910" cy="334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Вывод: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Ее можно назвать «двойником» Раскольникова, так как она занимает положение «право имеющей» распоряжаться жизнью людей. Но в ней нет идеи </a:t>
            </a:r>
            <a:r>
              <a:rPr lang="ru-RU" sz="3600" dirty="0" err="1" smtClean="0"/>
              <a:t>наполеонизма</a:t>
            </a:r>
            <a:r>
              <a:rPr lang="ru-RU" sz="3600" dirty="0" smtClean="0"/>
              <a:t>, сильной личности, поэтому зло, которое она приносит, косвенное.</a:t>
            </a:r>
            <a:endParaRPr lang="ru-RU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r>
              <a:rPr lang="ru-RU" sz="4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Раскольников и Лужин </a:t>
            </a:r>
            <a:endParaRPr lang="ru-RU" sz="4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402832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/>
              <a:t>Почему появление Лужина в романе затянуто?</a:t>
            </a:r>
          </a:p>
          <a:p>
            <a:pPr>
              <a:lnSpc>
                <a:spcPct val="80000"/>
              </a:lnSpc>
            </a:pPr>
            <a:r>
              <a:rPr lang="ru-RU" sz="2800" b="1" dirty="0" smtClean="0"/>
              <a:t>Зачем автор сталкивает Лужина с Соней?</a:t>
            </a:r>
          </a:p>
          <a:p>
            <a:pPr>
              <a:lnSpc>
                <a:spcPct val="80000"/>
              </a:lnSpc>
            </a:pPr>
            <a:r>
              <a:rPr lang="ru-RU" sz="2800" b="1" dirty="0" smtClean="0"/>
              <a:t>Как раскрывается Лужин в словах «а деловой человек слушает  да ест, а потом и съест»?</a:t>
            </a:r>
          </a:p>
          <a:p>
            <a:pPr>
              <a:lnSpc>
                <a:spcPct val="80000"/>
              </a:lnSpc>
            </a:pPr>
            <a:r>
              <a:rPr lang="ru-RU" sz="2800" b="1" dirty="0" smtClean="0"/>
              <a:t>Почему Лужин боится полиции?</a:t>
            </a:r>
          </a:p>
          <a:p>
            <a:pPr>
              <a:lnSpc>
                <a:spcPct val="80000"/>
              </a:lnSpc>
            </a:pPr>
            <a:endParaRPr lang="ru-RU" sz="2800" b="1" dirty="0" smtClean="0"/>
          </a:p>
          <a:p>
            <a:endParaRPr lang="ru-RU" dirty="0"/>
          </a:p>
        </p:txBody>
      </p:sp>
      <p:pic>
        <p:nvPicPr>
          <p:cNvPr id="7" name="Picture 4" descr="Картинка 2 из 7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00808"/>
            <a:ext cx="3461677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96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11960" y="836712"/>
            <a:ext cx="4496176" cy="525928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b="1" dirty="0" smtClean="0"/>
              <a:t>Как его теория, выраженная в словах: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«Возлюби, прежде всех, одного себя, ибо все на свете на личном интересе основано. Возлюбишь одного себя, то и дела свои обделаешь как следует…» - связана с теорией Раскольникова?</a:t>
            </a:r>
          </a:p>
          <a:p>
            <a:pPr>
              <a:lnSpc>
                <a:spcPct val="90000"/>
              </a:lnSpc>
            </a:pPr>
            <a:r>
              <a:rPr lang="ru-RU" sz="2400" b="1" dirty="0" smtClean="0"/>
              <a:t>Можем ли мы назвать его «двойником» Раскольникова?</a:t>
            </a:r>
          </a:p>
          <a:p>
            <a:pPr>
              <a:lnSpc>
                <a:spcPct val="90000"/>
              </a:lnSpc>
            </a:pPr>
            <a:endParaRPr lang="ru-RU" b="1" dirty="0" smtClean="0"/>
          </a:p>
          <a:p>
            <a:endParaRPr lang="ru-RU" dirty="0"/>
          </a:p>
        </p:txBody>
      </p:sp>
      <p:pic>
        <p:nvPicPr>
          <p:cNvPr id="8" name="Picture 2" descr="&quot;Лужин. Худ. П. Боклевский&quot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539552" y="1524000"/>
            <a:ext cx="3528392" cy="4713312"/>
          </a:xfrm>
          <a:prstGeom prst="rect">
            <a:avLst/>
          </a:prstGeom>
          <a:noFill/>
          <a:ln w="57150" cmpd="thickThin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115</TotalTime>
  <Words>718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Ф.М.Достоевский «Преступление и наказание» «Двойники Раскольникова»</vt:lpstr>
      <vt:lpstr>               Теория Раскольникова</vt:lpstr>
      <vt:lpstr>                          Крушение теории</vt:lpstr>
      <vt:lpstr>Слайд 4</vt:lpstr>
      <vt:lpstr>    Двойники Раскольникова</vt:lpstr>
      <vt:lpstr> </vt:lpstr>
      <vt:lpstr>Вывод:</vt:lpstr>
      <vt:lpstr>Раскольников и Лужин </vt:lpstr>
      <vt:lpstr>Слайд 9</vt:lpstr>
      <vt:lpstr>Раскольников и Лужин </vt:lpstr>
      <vt:lpstr>Вывод:</vt:lpstr>
      <vt:lpstr>Раскольников и Свидригайлов</vt:lpstr>
      <vt:lpstr>Слайд 13</vt:lpstr>
      <vt:lpstr> Свидригайлов и Соня</vt:lpstr>
      <vt:lpstr>Вывод:</vt:lpstr>
      <vt:lpstr>Итог урока: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Ф.М.Достоевский «Преступление и наказание» «Двойники Раскольникова»</dc:title>
  <dc:creator>Мама</dc:creator>
  <cp:lastModifiedBy>Мама</cp:lastModifiedBy>
  <cp:revision>14</cp:revision>
  <dcterms:created xsi:type="dcterms:W3CDTF">2014-04-27T11:10:48Z</dcterms:created>
  <dcterms:modified xsi:type="dcterms:W3CDTF">2014-05-09T11:03:41Z</dcterms:modified>
</cp:coreProperties>
</file>