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628799"/>
            <a:ext cx="8664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Презентация к классному часу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3429000"/>
            <a:ext cx="1038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« Влияние веса портфеля на здоровье школьников»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404664"/>
            <a:ext cx="248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Причина №2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08520" y="2348880"/>
            <a:ext cx="112756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    </a:t>
            </a:r>
            <a:r>
              <a:rPr lang="ru-RU" sz="4400" b="1" dirty="0" smtClean="0">
                <a:solidFill>
                  <a:srgbClr val="FF0000"/>
                </a:solidFill>
              </a:rPr>
              <a:t>В портфеле бывают посторонние </a:t>
            </a:r>
          </a:p>
          <a:p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                          предметы</a:t>
            </a: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27106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480" y="-1714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4589042" cy="343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890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   </a:t>
            </a:r>
            <a:r>
              <a:rPr lang="ru-RU" sz="3600" b="1" dirty="0" smtClean="0">
                <a:solidFill>
                  <a:srgbClr val="FF0000"/>
                </a:solidFill>
              </a:rPr>
              <a:t>Берегите своё здоровье!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Следите за весом  своего портфеля!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2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6404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Вставь пропущенное слово: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2708920"/>
            <a:ext cx="77284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  </a:t>
            </a:r>
            <a:r>
              <a:rPr lang="ru-RU" sz="6000" b="1" dirty="0" smtClean="0">
                <a:solidFill>
                  <a:srgbClr val="C00000"/>
                </a:solidFill>
              </a:rPr>
              <a:t>Береги платье снова,</a:t>
            </a:r>
          </a:p>
          <a:p>
            <a:r>
              <a:rPr lang="ru-RU" sz="6000" b="1" dirty="0">
                <a:solidFill>
                  <a:srgbClr val="C00000"/>
                </a:solidFill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  а ________ смолоду.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3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764704"/>
            <a:ext cx="6404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Вставь пропущенное слово: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1949440"/>
            <a:ext cx="86018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Зимой по улице бежит,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А летом в комнате лежит,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Но только осень настает,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Меня он за руку берет.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И снова в дождик и в метель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Со мной шагает мой </a:t>
            </a:r>
            <a:r>
              <a:rPr lang="ru-RU" sz="3600" b="1" dirty="0" smtClean="0">
                <a:solidFill>
                  <a:srgbClr val="C00000"/>
                </a:solidFill>
              </a:rPr>
              <a:t>________.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6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700808"/>
            <a:ext cx="71244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Здоровый нищий </a:t>
            </a:r>
          </a:p>
          <a:p>
            <a:pPr algn="ctr"/>
            <a:r>
              <a:rPr lang="ru-RU" sz="6000" b="1" dirty="0">
                <a:solidFill>
                  <a:srgbClr val="C00000"/>
                </a:solidFill>
              </a:rPr>
              <a:t>с</a:t>
            </a:r>
            <a:r>
              <a:rPr lang="ru-RU" sz="6000" b="1" dirty="0" smtClean="0">
                <a:solidFill>
                  <a:srgbClr val="C00000"/>
                </a:solidFill>
              </a:rPr>
              <a:t>частливее больного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 короля.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4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86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68560" y="1268760"/>
            <a:ext cx="108015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  Здоровье самое главное, </a:t>
            </a:r>
          </a:p>
          <a:p>
            <a:pPr algn="ctr"/>
            <a:r>
              <a:rPr lang="ru-RU" sz="6000" b="1" dirty="0">
                <a:solidFill>
                  <a:srgbClr val="C00000"/>
                </a:solidFill>
              </a:rPr>
              <a:t>с</a:t>
            </a:r>
            <a:r>
              <a:rPr lang="ru-RU" sz="6000" b="1" dirty="0" smtClean="0">
                <a:solidFill>
                  <a:srgbClr val="C00000"/>
                </a:solidFill>
              </a:rPr>
              <a:t>амое ценное в жизни</a:t>
            </a:r>
          </a:p>
          <a:p>
            <a:pPr algn="ctr"/>
            <a:r>
              <a:rPr lang="ru-RU" sz="6000" b="1" dirty="0">
                <a:solidFill>
                  <a:srgbClr val="C00000"/>
                </a:solidFill>
              </a:rPr>
              <a:t>л</a:t>
            </a:r>
            <a:r>
              <a:rPr lang="ru-RU" sz="6000" b="1" dirty="0" smtClean="0">
                <a:solidFill>
                  <a:srgbClr val="C00000"/>
                </a:solidFill>
              </a:rPr>
              <a:t>юбого человека,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 а значит его надо беречь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1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052736" y="1493168"/>
            <a:ext cx="145509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</a:rPr>
              <a:t>ортфель ваш </a:t>
            </a:r>
            <a:r>
              <a:rPr lang="ru-RU" sz="3200" b="1" dirty="0">
                <a:solidFill>
                  <a:srgbClr val="C00000"/>
                </a:solidFill>
              </a:rPr>
              <a:t>верный спутник по </a:t>
            </a:r>
            <a:r>
              <a:rPr lang="ru-RU" sz="3200" b="1" dirty="0" smtClean="0">
                <a:solidFill>
                  <a:srgbClr val="C00000"/>
                </a:solidFill>
              </a:rPr>
              <a:t>дороге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школьной </a:t>
            </a:r>
            <a:r>
              <a:rPr lang="ru-RU" sz="3200" b="1" dirty="0" smtClean="0">
                <a:solidFill>
                  <a:srgbClr val="C00000"/>
                </a:solidFill>
              </a:rPr>
              <a:t>жизни.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Девять месяцев в каждом году, 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он ежедневно </a:t>
            </a:r>
            <a:r>
              <a:rPr lang="en-US" sz="3200" b="1" dirty="0" smtClean="0">
                <a:solidFill>
                  <a:srgbClr val="C00000"/>
                </a:solidFill>
              </a:rPr>
              <a:t>c</a:t>
            </a:r>
            <a:r>
              <a:rPr lang="ru-RU" sz="3200" b="1" dirty="0" err="1" smtClean="0">
                <a:solidFill>
                  <a:srgbClr val="C00000"/>
                </a:solidFill>
              </a:rPr>
              <a:t>опровождает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вас в школу .</a:t>
            </a:r>
          </a:p>
          <a:p>
            <a:pPr marL="457200" indent="-457200" algn="ctr"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</a:rPr>
              <a:t>Как вы считаете,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портфель оказывает влияние на ваше здоровье?</a:t>
            </a:r>
            <a:endParaRPr lang="ru-RU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83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07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844824"/>
            <a:ext cx="5358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« Влияние веса портфеля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 на здоровье школьника»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6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836712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 </a:t>
            </a:r>
            <a:r>
              <a:rPr lang="ru-RU" sz="2800" b="1" dirty="0" smtClean="0">
                <a:solidFill>
                  <a:srgbClr val="7030A0"/>
                </a:solidFill>
              </a:rPr>
              <a:t>Причины, приводящие к излишнему весу портфеля: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49289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       Причина №1.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3573016"/>
            <a:ext cx="701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Вес пустого портфеля превышает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допустимые нормы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3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2032" y="557064"/>
            <a:ext cx="765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ПАМЯТКА </a:t>
            </a:r>
            <a:r>
              <a:rPr lang="ru-RU" sz="2800" b="1" dirty="0">
                <a:solidFill>
                  <a:srgbClr val="FF0000"/>
                </a:solidFill>
              </a:rPr>
              <a:t>ПО ВЫБОРУ ШКОЛЬНОГО  ПОРТФЕЛЯ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268760"/>
            <a:ext cx="85961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Ранец</a:t>
            </a:r>
            <a:r>
              <a:rPr lang="ru-RU" b="1" dirty="0"/>
              <a:t> - это рюкзак с жёсткой спинкой и широкими лямками, приспособленный для переноски школьных принадлежностей. Ортопедическая спинка позволяет распределить нагрузку на позвоночник и не допустить его искривления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 smtClean="0"/>
              <a:t>Школьный </a:t>
            </a:r>
            <a:r>
              <a:rPr lang="ru-RU" b="1" dirty="0"/>
              <a:t>ранец должен быть выполнен из гигиеничного водоотталкивающего лёгкого материала</a:t>
            </a:r>
            <a:r>
              <a:rPr lang="ru-RU" b="1" dirty="0" smtClean="0"/>
              <a:t>.</a:t>
            </a:r>
          </a:p>
          <a:p>
            <a:pPr marL="342900" indent="-342900">
              <a:buAutoNum type="arabicPeriod" startAt="2"/>
            </a:pPr>
            <a:r>
              <a:rPr lang="ru-RU" b="1" dirty="0" smtClean="0"/>
              <a:t>Специалисты </a:t>
            </a:r>
            <a:r>
              <a:rPr lang="ru-RU" b="1" dirty="0"/>
              <a:t>рекомендуют приобретать лёгкие </a:t>
            </a:r>
            <a:r>
              <a:rPr lang="ru-RU" b="1" dirty="0" smtClean="0"/>
              <a:t>ранцы, вес пустого до 1 кг </a:t>
            </a:r>
          </a:p>
          <a:p>
            <a:pPr marL="342900" indent="-342900">
              <a:buAutoNum type="arabicPeriod" startAt="2"/>
            </a:pPr>
            <a:r>
              <a:rPr lang="ru-RU" b="1" dirty="0"/>
              <a:t>Ранец должен хорошо держать форму и не деформироваться при укладывании школьных принадлежностей.   </a:t>
            </a:r>
          </a:p>
          <a:p>
            <a:pPr marL="342900" indent="-342900">
              <a:buAutoNum type="arabicPeriod" startAt="2"/>
            </a:pPr>
            <a:endParaRPr lang="ru-RU" b="1" dirty="0"/>
          </a:p>
          <a:p>
            <a:pPr marL="342900" indent="-342900">
              <a:buAutoNum type="arabicPeriod" startAt="2"/>
            </a:pPr>
            <a:r>
              <a:rPr lang="ru-RU" b="1" dirty="0"/>
              <a:t>Ширина портфеля не должна превышать ширину плеч ребёнка</a:t>
            </a:r>
            <a:r>
              <a:rPr lang="ru-RU" b="1" dirty="0" smtClean="0"/>
              <a:t>.</a:t>
            </a:r>
          </a:p>
          <a:p>
            <a:pPr marL="342900" indent="-342900">
              <a:buAutoNum type="arabicPeriod" startAt="2"/>
            </a:pPr>
            <a:r>
              <a:rPr lang="ru-RU" b="1" dirty="0"/>
              <a:t>Верхний край не должен быть выше плеч, а нижний - ниже </a:t>
            </a:r>
            <a:r>
              <a:rPr lang="ru-RU" b="1" dirty="0" smtClean="0"/>
              <a:t>бёдер.</a:t>
            </a:r>
          </a:p>
          <a:p>
            <a:pPr marL="342900" indent="-342900">
              <a:buAutoNum type="arabicPeriod" startAt="2"/>
            </a:pPr>
            <a:r>
              <a:rPr lang="ru-RU" b="1" dirty="0" smtClean="0"/>
              <a:t>Должны быть светоотражающие </a:t>
            </a:r>
            <a:r>
              <a:rPr lang="ru-RU" b="1" dirty="0"/>
              <a:t>полосы и </a:t>
            </a:r>
            <a:r>
              <a:rPr lang="ru-RU" b="1" dirty="0" smtClean="0"/>
              <a:t>замки, чтобы вас </a:t>
            </a:r>
            <a:r>
              <a:rPr lang="ru-RU" b="1" dirty="0"/>
              <a:t>легко заметить на дороге. </a:t>
            </a:r>
            <a:endParaRPr lang="ru-RU" b="1" dirty="0" smtClean="0"/>
          </a:p>
          <a:p>
            <a:pPr marL="342900" indent="-342900">
              <a:buAutoNum type="arabicPeriod" startAt="2"/>
            </a:pP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5805264"/>
            <a:ext cx="8801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            </a:t>
            </a:r>
            <a:r>
              <a:rPr lang="ru-RU" sz="2000" b="1" dirty="0" smtClean="0">
                <a:solidFill>
                  <a:srgbClr val="C00000"/>
                </a:solidFill>
              </a:rPr>
              <a:t>Если </a:t>
            </a:r>
            <a:r>
              <a:rPr lang="ru-RU" sz="2000" b="1" dirty="0">
                <a:solidFill>
                  <a:srgbClr val="C00000"/>
                </a:solidFill>
              </a:rPr>
              <a:t>ранец выбран или используется не правильно</a:t>
            </a:r>
            <a:r>
              <a:rPr lang="ru-RU" sz="20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то это может серьезно навредить позвоночнику и осанке школьника.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3354518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304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13</cp:revision>
  <dcterms:created xsi:type="dcterms:W3CDTF">2014-03-02T10:34:13Z</dcterms:created>
  <dcterms:modified xsi:type="dcterms:W3CDTF">2015-01-30T20:06:42Z</dcterms:modified>
</cp:coreProperties>
</file>