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A2AA9-2295-4950-8348-B9107597B8C0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DF21E-7CC5-4761-B362-AFD15F61B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DF21E-7CC5-4761-B362-AFD15F61BA5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4A8-1891-46DF-87FC-6DC4B3752CE8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2C72CA-416A-4764-BFCF-619F1FB12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4A8-1891-46DF-87FC-6DC4B3752CE8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72CA-416A-4764-BFCF-619F1FB12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4A8-1891-46DF-87FC-6DC4B3752CE8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72CA-416A-4764-BFCF-619F1FB12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4A8-1891-46DF-87FC-6DC4B3752CE8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2C72CA-416A-4764-BFCF-619F1FB12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4A8-1891-46DF-87FC-6DC4B3752CE8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72CA-416A-4764-BFCF-619F1FB126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4A8-1891-46DF-87FC-6DC4B3752CE8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72CA-416A-4764-BFCF-619F1FB12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4A8-1891-46DF-87FC-6DC4B3752CE8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C2C72CA-416A-4764-BFCF-619F1FB126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4A8-1891-46DF-87FC-6DC4B3752CE8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72CA-416A-4764-BFCF-619F1FB12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4A8-1891-46DF-87FC-6DC4B3752CE8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72CA-416A-4764-BFCF-619F1FB12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4A8-1891-46DF-87FC-6DC4B3752CE8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72CA-416A-4764-BFCF-619F1FB12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4A8-1891-46DF-87FC-6DC4B3752CE8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72CA-416A-4764-BFCF-619F1FB126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D9D4A8-1891-46DF-87FC-6DC4B3752CE8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2C72CA-416A-4764-BFCF-619F1FB126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ru.wikipedia.org/wiki/1_%D1%8F%D0%BD%D0%B2%D0%B0%D1%80%D1%8F" TargetMode="External"/><Relationship Id="rId7" Type="http://schemas.openxmlformats.org/officeDocument/2006/relationships/hyperlink" Target="http://ru.wikipedia.org/wiki/%D0%9C%D0%BE%D1%81%D0%BA%D0%BE%D0%B2%D1%81%D0%BA%D0%B0%D1%8F_%D0%BE%D0%B1%D0%BB%D0%B0%D1%81%D1%82%D1%8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0%BE%D1%81%D0%BA%D0%B2%D0%B0" TargetMode="External"/><Relationship Id="rId5" Type="http://schemas.openxmlformats.org/officeDocument/2006/relationships/hyperlink" Target="http://ru.wikipedia.org/wiki/%D0%A0%D0%BE%D1%81%D1%81%D0%B8%D1%8F" TargetMode="External"/><Relationship Id="rId4" Type="http://schemas.openxmlformats.org/officeDocument/2006/relationships/hyperlink" Target="http://ru.wikipedia.org/wiki/2010_%D0%B3%D0%BE%D0%B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0%D1%82%D0%B0%D1%80%D1%8B" TargetMode="External"/><Relationship Id="rId13" Type="http://schemas.openxmlformats.org/officeDocument/2006/relationships/hyperlink" Target="http://ru.wikipedia.org/wiki/%D0%90%D0%B7%D0%B5%D1%80%D0%B1%D0%B0%D0%B9%D0%B4%D0%B6%D0%B0%D0%BD%D1%86%D1%8B" TargetMode="External"/><Relationship Id="rId3" Type="http://schemas.openxmlformats.org/officeDocument/2006/relationships/hyperlink" Target="http://ru.wikipedia.org/wiki/%D0%A0%D1%83%D1%81%D1%81%D0%BA%D0%B8%D0%B5" TargetMode="External"/><Relationship Id="rId7" Type="http://schemas.openxmlformats.org/officeDocument/2006/relationships/hyperlink" Target="http://ru.wikipedia.org/wiki/%D0%91%D0%B5%D0%BB%D0%BE%D1%80%D1%83%D1%81%D1%8B" TargetMode="External"/><Relationship Id="rId12" Type="http://schemas.openxmlformats.org/officeDocument/2006/relationships/hyperlink" Target="http://ru.wikipedia.org/wiki/%D0%A2%D1%83%D1%80%D0%BA%D0%B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3%D1%80%D0%B5%D0%BA%D0%B8" TargetMode="External"/><Relationship Id="rId11" Type="http://schemas.openxmlformats.org/officeDocument/2006/relationships/hyperlink" Target="http://ru.wikipedia.org/wiki/%D0%90%D0%B4%D1%8B%D0%B3%D0%B5%D0%B9%D1%86%D1%8B" TargetMode="External"/><Relationship Id="rId5" Type="http://schemas.openxmlformats.org/officeDocument/2006/relationships/hyperlink" Target="http://ru.wikipedia.org/wiki/%D0%A3%D0%BA%D1%80%D0%B0%D0%B8%D0%BD%D1%86%D1%8B" TargetMode="External"/><Relationship Id="rId10" Type="http://schemas.openxmlformats.org/officeDocument/2006/relationships/hyperlink" Target="http://ru.wikipedia.org/wiki/%D0%9D%D0%B5%D0%BC%D1%86%D1%8B" TargetMode="External"/><Relationship Id="rId4" Type="http://schemas.openxmlformats.org/officeDocument/2006/relationships/hyperlink" Target="http://ru.wikipedia.org/wiki/%D0%90%D1%80%D0%BC%D1%8F%D0%BD%D0%B5" TargetMode="External"/><Relationship Id="rId9" Type="http://schemas.openxmlformats.org/officeDocument/2006/relationships/hyperlink" Target="http://ru.wikipedia.org/wiki/%D0%93%D1%80%D1%83%D0%B7%D0%B8%D0%BD%D1%8B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6730"/>
                </a:solidFill>
                <a:ea typeface="Lucida Sans Unicode" pitchFamily="34" charset="0"/>
              </a:rPr>
              <a:t>Кубань -многонациональный край.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214312"/>
            <a:ext cx="7145930" cy="37162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68288"/>
            <a:ext cx="8864601" cy="103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1214422"/>
            <a:ext cx="8143932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lnSpc>
                <a:spcPct val="80000"/>
              </a:lnSpc>
              <a:spcBef>
                <a:spcPts val="550"/>
              </a:spcBef>
              <a:buClr>
                <a:srgbClr val="F0A22E"/>
              </a:buClr>
              <a:buSzPct val="7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Franklin Gothic Book" pitchFamily="34" charset="0"/>
              </a:rPr>
              <a:t>Армяне</a:t>
            </a:r>
            <a:r>
              <a:rPr lang="ru-RU" sz="2400" dirty="0" smtClean="0">
                <a:solidFill>
                  <a:srgbClr val="4E3B30"/>
                </a:solidFill>
                <a:latin typeface="Franklin Gothic Book" pitchFamily="34" charset="0"/>
              </a:rPr>
              <a:t> жили на Кубани со средневековья. Так, еще до прибытия сюда казаков, у горцев существовали армянские поселения — </a:t>
            </a:r>
            <a:r>
              <a:rPr lang="ru-RU" sz="2400" dirty="0" err="1" smtClean="0">
                <a:solidFill>
                  <a:srgbClr val="4E3B30"/>
                </a:solidFill>
                <a:latin typeface="Franklin Gothic Book" pitchFamily="34" charset="0"/>
              </a:rPr>
              <a:t>Гяурхабль</a:t>
            </a:r>
            <a:r>
              <a:rPr lang="ru-RU" sz="2400" dirty="0" smtClean="0">
                <a:solidFill>
                  <a:srgbClr val="4E3B30"/>
                </a:solidFill>
                <a:latin typeface="Franklin Gothic Book" pitchFamily="34" charset="0"/>
              </a:rPr>
              <a:t> и другие. Возможно, армяне переселились сюда из Крыма в XV веке. В 1839 году </a:t>
            </a:r>
            <a:r>
              <a:rPr lang="ru-RU" sz="2400" dirty="0" err="1" smtClean="0">
                <a:solidFill>
                  <a:srgbClr val="4E3B30"/>
                </a:solidFill>
                <a:latin typeface="Franklin Gothic Book" pitchFamily="34" charset="0"/>
              </a:rPr>
              <a:t>черкесо-гаи</a:t>
            </a:r>
            <a:r>
              <a:rPr lang="ru-RU" sz="2400" dirty="0" smtClean="0">
                <a:solidFill>
                  <a:srgbClr val="4E3B30"/>
                </a:solidFill>
                <a:latin typeface="Franklin Gothic Book" pitchFamily="34" charset="0"/>
              </a:rPr>
              <a:t> (кубанские армяне) основали селение Армавир. К концу XIX века относится массовая волна переселения на Кубань </a:t>
            </a:r>
            <a:r>
              <a:rPr lang="ru-RU" sz="2400" dirty="0" err="1" smtClean="0">
                <a:solidFill>
                  <a:srgbClr val="4E3B30"/>
                </a:solidFill>
                <a:latin typeface="Franklin Gothic Book" pitchFamily="34" charset="0"/>
              </a:rPr>
              <a:t>амшенских</a:t>
            </a:r>
            <a:r>
              <a:rPr lang="ru-RU" sz="2400" dirty="0" smtClean="0">
                <a:solidFill>
                  <a:srgbClr val="4E3B30"/>
                </a:solidFill>
                <a:latin typeface="Franklin Gothic Book" pitchFamily="34" charset="0"/>
              </a:rPr>
              <a:t> армян — выходцев с территории Турции.</a:t>
            </a:r>
            <a:endParaRPr lang="ru-RU" sz="2400" dirty="0">
              <a:solidFill>
                <a:srgbClr val="4E3B30"/>
              </a:solidFill>
              <a:latin typeface="Franklin Gothic Book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857628"/>
            <a:ext cx="5214974" cy="2786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5263" y="420688"/>
            <a:ext cx="8801100" cy="1114425"/>
            <a:chOff x="123" y="265"/>
            <a:chExt cx="5544" cy="70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3" y="265"/>
              <a:ext cx="5545" cy="7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23" y="265"/>
              <a:ext cx="5545" cy="7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85720" y="1571613"/>
            <a:ext cx="378621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lnSpc>
                <a:spcPct val="80000"/>
              </a:lnSpc>
              <a:spcBef>
                <a:spcPts val="550"/>
              </a:spcBef>
              <a:buClr>
                <a:srgbClr val="F0A22E"/>
              </a:buClr>
              <a:buSzPct val="7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Особенно значительные изменения в национальном составе населения Кубани происходят в 1860–1870-е годы. Это было связано с окончанием военных действия на Кавказе и правительственными мероприятиями по заселению нагорной полосы и Черноморского побережья </a:t>
            </a:r>
            <a:r>
              <a:rPr lang="ru-RU" dirty="0" err="1" smtClean="0">
                <a:solidFill>
                  <a:srgbClr val="4E3B30"/>
                </a:solidFill>
                <a:latin typeface="Franklin Gothic Book" pitchFamily="34" charset="0"/>
              </a:rPr>
              <a:t>nocле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 ухода части горских племен в Турцию. В это время здесь появляются </a:t>
            </a:r>
            <a:r>
              <a:rPr lang="ru-RU" b="1" dirty="0" smtClean="0">
                <a:solidFill>
                  <a:srgbClr val="C00000"/>
                </a:solidFill>
                <a:latin typeface="Franklin Gothic Book" pitchFamily="34" charset="0"/>
              </a:rPr>
              <a:t>греки, эстонцы, молдаване,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 которые, прибывая к новому месту жительства целыми общинами, основывали селения.</a:t>
            </a:r>
            <a:endParaRPr lang="ru-RU" dirty="0">
              <a:solidFill>
                <a:srgbClr val="4E3B30"/>
              </a:solidFill>
              <a:latin typeface="Franklin Gothic Book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00174"/>
            <a:ext cx="5218119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31775" y="268288"/>
            <a:ext cx="8764588" cy="1035050"/>
            <a:chOff x="146" y="169"/>
            <a:chExt cx="5521" cy="65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6" y="169"/>
              <a:ext cx="5522" cy="6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46" y="169"/>
              <a:ext cx="5522" cy="6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71472" y="1142984"/>
            <a:ext cx="328614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lnSpc>
                <a:spcPct val="80000"/>
              </a:lnSpc>
              <a:spcBef>
                <a:spcPts val="625"/>
              </a:spcBef>
              <a:buClr>
                <a:srgbClr val="F0A22E"/>
              </a:buClr>
              <a:buSzPct val="7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Миграционный поток на Кубань из других регионов России был, начиная с 60-х годов XIX века, очень активным. В результате население Черноморской губернии (приморская полоса от Анапы до Адлера, где не было военного казачьего управления) выросло с 1861 по 1914 год на 1600%, а Кубанской области — на 437%. К 1917 году большинство на Кубани составляло славянское население, не относящееся к казачьему сословию.</a:t>
            </a:r>
            <a:endParaRPr lang="ru-RU" dirty="0">
              <a:solidFill>
                <a:srgbClr val="4E3B30"/>
              </a:solidFill>
              <a:latin typeface="Franklin Gothic Book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357313"/>
            <a:ext cx="3592513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3350" y="268288"/>
            <a:ext cx="8863013" cy="1485900"/>
            <a:chOff x="84" y="169"/>
            <a:chExt cx="5583" cy="93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" y="169"/>
              <a:ext cx="5584" cy="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84" y="169"/>
              <a:ext cx="5584" cy="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5750" y="420688"/>
            <a:ext cx="8864601" cy="1487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714489"/>
            <a:ext cx="77867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lnSpc>
                <a:spcPct val="80000"/>
              </a:lnSpc>
              <a:spcBef>
                <a:spcPts val="550"/>
              </a:spcBef>
              <a:buClr>
                <a:srgbClr val="F0A22E"/>
              </a:buClr>
              <a:buSzPct val="7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dirty="0" smtClean="0">
                <a:solidFill>
                  <a:srgbClr val="4E3B30"/>
                </a:solidFill>
                <a:latin typeface="Franklin Gothic Book" pitchFamily="34" charset="0"/>
              </a:rPr>
              <a:t>Изменения этнического состава населения происходили на Кубани и после 1917 года. Так, в течение 1920–1930-х годов значительно уменьшилось количество</a:t>
            </a:r>
            <a:r>
              <a:rPr lang="ru-RU" sz="2000" dirty="0" smtClean="0">
                <a:solidFill>
                  <a:srgbClr val="FF0000"/>
                </a:solidFill>
                <a:latin typeface="Franklin Gothic Book" pitchFamily="34" charset="0"/>
              </a:rPr>
              <a:t> украинцев </a:t>
            </a:r>
            <a:r>
              <a:rPr lang="ru-RU" sz="2000" dirty="0" smtClean="0">
                <a:solidFill>
                  <a:srgbClr val="4E3B30"/>
                </a:solidFill>
                <a:latin typeface="Franklin Gothic Book" pitchFamily="34" charset="0"/>
              </a:rPr>
              <a:t>как результат голода 1933 года и насильственной смены национальности (ранее многие потомки запорожцев причисляли себя к украинцам).</a:t>
            </a:r>
          </a:p>
          <a:p>
            <a:pPr marL="339725" indent="-339725">
              <a:lnSpc>
                <a:spcPct val="80000"/>
              </a:lnSpc>
              <a:spcBef>
                <a:spcPts val="550"/>
              </a:spcBef>
              <a:buClr>
                <a:srgbClr val="F0A22E"/>
              </a:buClr>
              <a:buSzPct val="7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dirty="0" smtClean="0">
                <a:solidFill>
                  <a:srgbClr val="4E3B30"/>
                </a:solidFill>
                <a:latin typeface="Franklin Gothic Book" pitchFamily="34" charset="0"/>
              </a:rPr>
              <a:t>В 1924 году в Курганинском районе переселенцами из Карской области (Турция) был образован ассирийский хутор </a:t>
            </a:r>
            <a:r>
              <a:rPr lang="ru-RU" sz="2000" dirty="0" err="1" smtClean="0">
                <a:solidFill>
                  <a:srgbClr val="4E3B30"/>
                </a:solidFill>
                <a:latin typeface="Franklin Gothic Book" pitchFamily="34" charset="0"/>
              </a:rPr>
              <a:t>Урмия</a:t>
            </a:r>
            <a:r>
              <a:rPr lang="ru-RU" sz="2000" dirty="0" smtClean="0">
                <a:solidFill>
                  <a:srgbClr val="4E3B30"/>
                </a:solidFill>
                <a:latin typeface="Franklin Gothic Book" pitchFamily="34" charset="0"/>
              </a:rPr>
              <a:t> (</a:t>
            </a:r>
            <a:r>
              <a:rPr lang="ru-RU" sz="2000" dirty="0" smtClean="0">
                <a:solidFill>
                  <a:srgbClr val="FF0000"/>
                </a:solidFill>
                <a:latin typeface="Franklin Gothic Book" pitchFamily="34" charset="0"/>
              </a:rPr>
              <a:t>ассирийцы</a:t>
            </a:r>
            <a:r>
              <a:rPr lang="ru-RU" sz="2000" dirty="0" smtClean="0">
                <a:solidFill>
                  <a:srgbClr val="4E3B30"/>
                </a:solidFill>
                <a:latin typeface="Franklin Gothic Book" pitchFamily="34" charset="0"/>
              </a:rPr>
              <a:t> в незначительном числе впервые появились на Кубани на рубеже XX века), а к 1930 году в этот хутор переселилось около 100 семей из Москвы, Ленинграда, Свердловска и других мест.</a:t>
            </a:r>
          </a:p>
          <a:p>
            <a:pPr marL="339725" indent="-339725">
              <a:lnSpc>
                <a:spcPct val="80000"/>
              </a:lnSpc>
              <a:spcBef>
                <a:spcPts val="550"/>
              </a:spcBef>
              <a:buClr>
                <a:srgbClr val="F0A22E"/>
              </a:buClr>
              <a:buSzPct val="7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dirty="0" smtClean="0">
                <a:solidFill>
                  <a:srgbClr val="4E3B30"/>
                </a:solidFill>
                <a:latin typeface="Franklin Gothic Book" pitchFamily="34" charset="0"/>
              </a:rPr>
              <a:t>Уже в последние десятилетия, с 1970-х годов, в крае появились </a:t>
            </a:r>
            <a:r>
              <a:rPr lang="ru-RU" sz="2000" dirty="0" smtClean="0">
                <a:solidFill>
                  <a:srgbClr val="FF0000"/>
                </a:solidFill>
                <a:latin typeface="Franklin Gothic Book" pitchFamily="34" charset="0"/>
              </a:rPr>
              <a:t>курды, </a:t>
            </a:r>
            <a:r>
              <a:rPr lang="ru-RU" sz="2000" dirty="0" err="1" smtClean="0">
                <a:solidFill>
                  <a:srgbClr val="FF0000"/>
                </a:solidFill>
                <a:latin typeface="Franklin Gothic Book" pitchFamily="34" charset="0"/>
              </a:rPr>
              <a:t>турки-месхетинцы</a:t>
            </a:r>
            <a:r>
              <a:rPr lang="ru-RU" sz="2000" dirty="0" smtClean="0">
                <a:solidFill>
                  <a:srgbClr val="FF0000"/>
                </a:solidFill>
                <a:latin typeface="Franklin Gothic Book" pitchFamily="34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Franklin Gothic Book" pitchFamily="34" charset="0"/>
              </a:rPr>
              <a:t>хемшилы</a:t>
            </a:r>
            <a:r>
              <a:rPr lang="ru-RU" sz="2000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000" dirty="0" smtClean="0">
                <a:solidFill>
                  <a:srgbClr val="4E3B30"/>
                </a:solidFill>
                <a:latin typeface="Franklin Gothic Book" pitchFamily="34" charset="0"/>
              </a:rPr>
              <a:t>(армяне-мусульмане).</a:t>
            </a:r>
            <a:endParaRPr lang="ru-RU" sz="2000" dirty="0">
              <a:solidFill>
                <a:srgbClr val="4E3B3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03188"/>
            <a:ext cx="8839201" cy="179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1610040"/>
            <a:ext cx="7786742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lnSpc>
                <a:spcPct val="80000"/>
              </a:lnSpc>
              <a:spcBef>
                <a:spcPts val="750"/>
              </a:spcBef>
              <a:buClr>
                <a:srgbClr val="F0A22E"/>
              </a:buClr>
              <a:buSzPct val="7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dirty="0" smtClean="0">
                <a:solidFill>
                  <a:srgbClr val="4E3B30"/>
                </a:solidFill>
                <a:latin typeface="Franklin Gothic Book" pitchFamily="34" charset="0"/>
              </a:rPr>
              <a:t>Северный Кавказ, как уже неоднократно подтверждала история, является чрезвычайно важным для России регионом. Это — ворота, в том числе морские, в Закавказье и на Балканы, поставщик продовольствия в другие регионы страны и уникальная курортная зона. Вместе с тем Северный Кавказ — один из потенциально конфликтных регионов Российской Федерации. Причина этого — сложный клубок межнациональных противоречий, как исторически унаследованных от Российской империи, так и созданных после 1917 года. </a:t>
            </a:r>
            <a:endParaRPr lang="ru-RU" sz="2800" dirty="0">
              <a:solidFill>
                <a:srgbClr val="4E3B3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3188" y="450850"/>
            <a:ext cx="8893175" cy="1150938"/>
            <a:chOff x="65" y="284"/>
            <a:chExt cx="5602" cy="72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" y="284"/>
              <a:ext cx="5603" cy="7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65" y="284"/>
              <a:ext cx="5603" cy="7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285751" y="1714488"/>
            <a:ext cx="3500431" cy="464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29058" y="1214421"/>
            <a:ext cx="52149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 Начиная с 1988 года, край стал центром притяжения беженцев, вынужденных переселенцев, иных категорий мигрантов из различных регионов бывшего СССР. В этом потоке на 1-ом месте по численности — русские, на 2-ом — армяне. Армянская диаспора на Кубани всегда была достаточно мощной, и во многих городах (Армавир, Туапсе, Сочи, Новороссийск, Анапа и Краснодар) количество этнических армян велико. Среди других переселенцев — </a:t>
            </a:r>
            <a:r>
              <a:rPr lang="ru-RU" u="sng" dirty="0" smtClean="0">
                <a:solidFill>
                  <a:srgbClr val="C00000"/>
                </a:solidFill>
                <a:latin typeface="Franklin Gothic Book" pitchFamily="34" charset="0"/>
              </a:rPr>
              <a:t>азербайджанцы, курды, ассирийцы, украинцы, белорусы, греки, адыгейцы и немцы. 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Количество </a:t>
            </a:r>
            <a:r>
              <a:rPr lang="ru-RU" u="sng" dirty="0" smtClean="0">
                <a:solidFill>
                  <a:srgbClr val="4E3B30"/>
                </a:solidFill>
                <a:latin typeface="Franklin Gothic Book" pitchFamily="34" charset="0"/>
              </a:rPr>
              <a:t>греков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, </a:t>
            </a:r>
            <a:r>
              <a:rPr lang="ru-RU" u="sng" dirty="0" smtClean="0">
                <a:solidFill>
                  <a:srgbClr val="4E3B30"/>
                </a:solidFill>
                <a:latin typeface="Franklin Gothic Book" pitchFamily="34" charset="0"/>
              </a:rPr>
              <a:t>немцев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 и </a:t>
            </a:r>
            <a:r>
              <a:rPr lang="ru-RU" u="sng" dirty="0" smtClean="0">
                <a:solidFill>
                  <a:srgbClr val="4E3B30"/>
                </a:solidFill>
                <a:latin typeface="Franklin Gothic Book" pitchFamily="34" charset="0"/>
              </a:rPr>
              <a:t>турок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 в крае снизилось после репрессивных переселений </a:t>
            </a:r>
            <a:r>
              <a:rPr lang="ru-RU" u="sng" dirty="0" smtClean="0">
                <a:solidFill>
                  <a:srgbClr val="4E3B30"/>
                </a:solidFill>
                <a:latin typeface="Franklin Gothic Book" pitchFamily="34" charset="0"/>
              </a:rPr>
              <a:t>1930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-х — </a:t>
            </a:r>
            <a:r>
              <a:rPr lang="ru-RU" u="sng" dirty="0" smtClean="0">
                <a:solidFill>
                  <a:srgbClr val="4E3B30"/>
                </a:solidFill>
                <a:latin typeface="Franklin Gothic Book" pitchFamily="34" charset="0"/>
              </a:rPr>
              <a:t>1940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-х годов; </a:t>
            </a:r>
            <a:r>
              <a:rPr lang="ru-RU" u="sng" dirty="0" err="1" smtClean="0">
                <a:solidFill>
                  <a:srgbClr val="4E3B30"/>
                </a:solidFill>
                <a:latin typeface="Franklin Gothic Book" pitchFamily="34" charset="0"/>
              </a:rPr>
              <a:t>адыги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 (</a:t>
            </a:r>
            <a:r>
              <a:rPr lang="ru-RU" u="sng" dirty="0" smtClean="0">
                <a:solidFill>
                  <a:srgbClr val="4E3B30"/>
                </a:solidFill>
                <a:latin typeface="Franklin Gothic Book" pitchFamily="34" charset="0"/>
              </a:rPr>
              <a:t>шапсуги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, </a:t>
            </a:r>
            <a:r>
              <a:rPr lang="ru-RU" u="sng" dirty="0" err="1" smtClean="0">
                <a:solidFill>
                  <a:srgbClr val="4E3B30"/>
                </a:solidFill>
                <a:latin typeface="Franklin Gothic Book" pitchFamily="34" charset="0"/>
              </a:rPr>
              <a:t>натухайцы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 и др.), сейчас немногочисленные и являются аборигенными обитателями края. Самым многонациональным районом края является Крымский.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3188" y="450850"/>
            <a:ext cx="8893175" cy="1150938"/>
            <a:chOff x="65" y="284"/>
            <a:chExt cx="5602" cy="72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" y="284"/>
              <a:ext cx="5603" cy="7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65" y="284"/>
              <a:ext cx="5603" cy="7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14282" y="1285860"/>
            <a:ext cx="421484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39725">
              <a:lnSpc>
                <a:spcPct val="80000"/>
              </a:lnSpc>
              <a:spcBef>
                <a:spcPts val="675"/>
              </a:spcBef>
              <a:buClr>
                <a:srgbClr val="F0A22E"/>
              </a:buClr>
              <a:buSzPct val="70000"/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400" dirty="0" smtClean="0">
                <a:solidFill>
                  <a:srgbClr val="4E3B30"/>
                </a:solidFill>
                <a:latin typeface="Franklin Gothic Book" pitchFamily="34" charset="0"/>
              </a:rPr>
              <a:t>Народы, проживающие в нашем крае, отличаются своей культурой, языком, национальными традициями, обрядами, верой. </a:t>
            </a:r>
            <a:endParaRPr lang="ru-RU" sz="2400" dirty="0">
              <a:solidFill>
                <a:srgbClr val="4E3B30"/>
              </a:solidFill>
              <a:latin typeface="Franklin Gothic Book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929063"/>
            <a:ext cx="4214812" cy="271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00108"/>
            <a:ext cx="4286250" cy="292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0" y="4143380"/>
            <a:ext cx="4143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И очень важно, чтобы каждый из нас с уважением относился к обычаям других людей независимо от их национальной принадлежности и вероисповедания. В этом и заключается принцип толерантности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РАБОЧАЯ\ШГ 30\История\Русское поле рисунки\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05938" cy="6858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78581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Люблю мой край несказанно богатый,</a:t>
            </a:r>
          </a:p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Мою Кубань – жемчужину страны.</a:t>
            </a:r>
          </a:p>
          <a:p>
            <a:pPr eaLnBrk="0" hangingPunct="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Её простор, в садах вишнёвых хаты,</a:t>
            </a:r>
          </a:p>
          <a:p>
            <a:pPr eaLnBrk="0" hangingPunct="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Calibri" pitchFamily="34" charset="0"/>
              </a:rPr>
              <a:t>            Весёлый пляс и песни старины.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357562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небо будет чистым и безоблачным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Цветут сады, кругом шумят поля.</a:t>
            </a:r>
          </a:p>
          <a:p>
            <a:pPr eaLnBrk="0" hangingPunct="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Живи всегда счастливо и свободно</a:t>
            </a:r>
          </a:p>
          <a:p>
            <a:pPr eaLnBrk="0" hangingPunct="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Казачий край, кубанская Земля!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42950" y="139700"/>
            <a:ext cx="8405813" cy="1058863"/>
            <a:chOff x="468" y="88"/>
            <a:chExt cx="5295" cy="66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8" y="88"/>
              <a:ext cx="5296" cy="6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468" y="88"/>
              <a:ext cx="5296" cy="6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05006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14422"/>
            <a:ext cx="3286148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	Общая численность населения  Кубани составляет 5,2 млн. человек (по данным на </a:t>
            </a:r>
            <a:r>
              <a:rPr lang="ru-RU" dirty="0" smtClean="0">
                <a:solidFill>
                  <a:srgbClr val="CCCCFF"/>
                </a:solidFill>
                <a:latin typeface="Franklin Gothic Book" pitchFamily="34" charset="0"/>
                <a:hlinkClick r:id="rId3"/>
              </a:rPr>
              <a:t>1 января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 </a:t>
            </a:r>
            <a:r>
              <a:rPr lang="ru-RU" dirty="0" smtClean="0">
                <a:solidFill>
                  <a:srgbClr val="CCCCFF"/>
                </a:solidFill>
                <a:latin typeface="Franklin Gothic Book" pitchFamily="34" charset="0"/>
                <a:hlinkClick r:id="rId4"/>
              </a:rPr>
              <a:t>2010 года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). Краснодарский край занимает 3-е место среди регионов </a:t>
            </a:r>
            <a:r>
              <a:rPr lang="ru-RU" dirty="0" smtClean="0">
                <a:solidFill>
                  <a:srgbClr val="CCCCFF"/>
                </a:solidFill>
                <a:latin typeface="Franklin Gothic Book" pitchFamily="34" charset="0"/>
                <a:hlinkClick r:id="rId5"/>
              </a:rPr>
              <a:t>Российской Федерации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 по числу жителей — после </a:t>
            </a:r>
            <a:r>
              <a:rPr lang="ru-RU" dirty="0" smtClean="0">
                <a:solidFill>
                  <a:srgbClr val="CCCCFF"/>
                </a:solidFill>
                <a:latin typeface="Franklin Gothic Book" pitchFamily="34" charset="0"/>
                <a:hlinkClick r:id="rId6"/>
              </a:rPr>
              <a:t>Москвы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 и </a:t>
            </a:r>
            <a:r>
              <a:rPr lang="ru-RU" dirty="0" smtClean="0">
                <a:solidFill>
                  <a:srgbClr val="CCCCFF"/>
                </a:solidFill>
                <a:latin typeface="Franklin Gothic Book" pitchFamily="34" charset="0"/>
                <a:hlinkClick r:id="rId7"/>
              </a:rPr>
              <a:t>Московской области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. Удельный вес городского населения составляет 52,5 %, сельского — 47,5 %. Плотность населения — 67,9 чел./км² (данные </a:t>
            </a:r>
            <a:r>
              <a:rPr lang="ru-RU" dirty="0" smtClean="0">
                <a:solidFill>
                  <a:srgbClr val="CCCCFF"/>
                </a:solidFill>
                <a:latin typeface="Franklin Gothic Book" pitchFamily="34" charset="0"/>
                <a:hlinkClick r:id="rId4"/>
              </a:rPr>
              <a:t>2010 года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).</a:t>
            </a:r>
            <a:endParaRPr lang="ru-RU" dirty="0">
              <a:solidFill>
                <a:srgbClr val="4E3B30"/>
              </a:solidFill>
              <a:latin typeface="Franklin Gothic Book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>
            <a:lum bright="-20000" contrast="20000"/>
          </a:blip>
          <a:srcRect/>
          <a:stretch>
            <a:fillRect/>
          </a:stretch>
        </p:blipFill>
        <p:spPr bwMode="auto">
          <a:xfrm>
            <a:off x="3786188" y="1143000"/>
            <a:ext cx="5143500" cy="551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92075"/>
            <a:ext cx="8364537" cy="77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429256" y="1397000"/>
          <a:ext cx="2643206" cy="4823286"/>
        </p:xfrm>
        <a:graphic>
          <a:graphicData uri="http://schemas.openxmlformats.org/drawingml/2006/table">
            <a:tbl>
              <a:tblPr/>
              <a:tblGrid>
                <a:gridCol w="2643206"/>
              </a:tblGrid>
              <a:tr h="4304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в 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 г.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</a:p>
                  </a:txBody>
                  <a:tcPr marL="9000" marR="9000" marT="2664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4436,3     (86,6 %)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       (0,3 %)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274,6     (5,4 %)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9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131,8     (2,6 %)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      (0,5 %)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9" y="928676"/>
          <a:ext cx="4714908" cy="5500724"/>
        </p:xfrm>
        <a:graphic>
          <a:graphicData uri="http://schemas.openxmlformats.org/drawingml/2006/table">
            <a:tbl>
              <a:tblPr/>
              <a:tblGrid>
                <a:gridCol w="4714908"/>
              </a:tblGrid>
              <a:tr h="4514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Народ</a:t>
                      </a:r>
                    </a:p>
                  </a:txBody>
                  <a:tcPr marL="9000" marR="9000" marT="3168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Русские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казаки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Армяне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Украинцы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Греки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Белорусы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Татары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Грузины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/>
                        </a:rPr>
                        <a:t>Немцы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1"/>
                        </a:rPr>
                        <a:t>Адыгейцы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4D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2"/>
                        </a:rPr>
                        <a:t>Турки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3"/>
                        </a:rPr>
                        <a:t>Азербайджанцы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Цыгане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Мордва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Молдаване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Курды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Шапсуги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8749" y="214291"/>
            <a:ext cx="8985251" cy="1501775"/>
            <a:chOff x="100" y="114"/>
            <a:chExt cx="5660" cy="94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14"/>
              <a:ext cx="5568" cy="9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00" y="204"/>
              <a:ext cx="5568" cy="8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71472" y="1571613"/>
            <a:ext cx="7786742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lnSpc>
                <a:spcPct val="80000"/>
              </a:lnSpc>
              <a:spcBef>
                <a:spcPts val="550"/>
              </a:spcBef>
              <a:buClr>
                <a:srgbClr val="F0A22E"/>
              </a:buClr>
              <a:buSzPct val="7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Многонациональность исторически характерна для южных рубежей России (в крае проживают представители более 100 национальностей).</a:t>
            </a:r>
          </a:p>
          <a:p>
            <a:pPr marL="339725" indent="-339725">
              <a:lnSpc>
                <a:spcPct val="80000"/>
              </a:lnSpc>
              <a:spcBef>
                <a:spcPts val="550"/>
              </a:spcBef>
              <a:buClr>
                <a:srgbClr val="F0A22E"/>
              </a:buClr>
              <a:buSzPct val="7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Современный этнический состав населения Кубани начал складываться во второй половине XVIII века. Особенно интенсивно эти процессы протекали во второй половине XIX века, и новый их всплеск приходится уже на наше время.</a:t>
            </a:r>
          </a:p>
          <a:p>
            <a:pPr marL="339725" indent="-339725">
              <a:lnSpc>
                <a:spcPct val="80000"/>
              </a:lnSpc>
              <a:spcBef>
                <a:spcPts val="550"/>
              </a:spcBef>
              <a:buClr>
                <a:srgbClr val="F0A22E"/>
              </a:buClr>
              <a:buSzPct val="7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Однако и в более ранние периоды кубанская земля не была безлюдной. На ней жили и по ней проходили на пути к новым местам поселения многие народы. Они оставили нам памятники материальной культуры, названия местностей. Здесь решались иногда в кровавых сражениях судьбы целых народов. Территория Краснодарского края была перекрестком больших кочевий, здесь проходила зона взаимодействия жителей гор и степняков, поэтому национальный состав населения и границы расселения народов менялись довольно быстро.</a:t>
            </a:r>
            <a:endParaRPr lang="ru-RU" dirty="0">
              <a:solidFill>
                <a:srgbClr val="4E3B3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4625" y="207963"/>
            <a:ext cx="3925888" cy="3506787"/>
            <a:chOff x="110" y="131"/>
            <a:chExt cx="2473" cy="2209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2" y="348"/>
              <a:ext cx="2129" cy="17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 rot="-780000">
              <a:off x="282" y="348"/>
              <a:ext cx="2129" cy="17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3650" y="561975"/>
            <a:ext cx="3570288" cy="277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286250"/>
            <a:ext cx="3714750" cy="235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4143375"/>
            <a:ext cx="3786188" cy="250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3188" y="450850"/>
            <a:ext cx="8893175" cy="1150938"/>
            <a:chOff x="65" y="284"/>
            <a:chExt cx="5602" cy="72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" y="284"/>
              <a:ext cx="5603" cy="7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65" y="284"/>
              <a:ext cx="5603" cy="7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71612"/>
            <a:ext cx="3214687" cy="2214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214438"/>
            <a:ext cx="1890713" cy="278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1571612"/>
            <a:ext cx="3357563" cy="22145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571625" y="3895725"/>
            <a:ext cx="5640388" cy="2960688"/>
            <a:chOff x="990" y="2454"/>
            <a:chExt cx="3553" cy="1865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90" y="2454"/>
              <a:ext cx="3554" cy="18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990" y="2454"/>
              <a:ext cx="3554" cy="18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285750"/>
            <a:ext cx="8863013" cy="1485900"/>
            <a:chOff x="84" y="169"/>
            <a:chExt cx="5583" cy="93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" y="169"/>
              <a:ext cx="5584" cy="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84" y="169"/>
              <a:ext cx="5584" cy="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43063"/>
            <a:ext cx="2643176" cy="48577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28926" y="1356382"/>
            <a:ext cx="5786478" cy="5474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F0A22E"/>
              </a:buClr>
              <a:buSzPct val="7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Franklin Gothic Book" pitchFamily="34" charset="0"/>
              </a:rPr>
              <a:t>Адыгейцы</a:t>
            </a:r>
            <a:r>
              <a:rPr lang="ru-RU" sz="2400" dirty="0" smtClean="0">
                <a:solidFill>
                  <a:srgbClr val="4E3B30"/>
                </a:solidFill>
                <a:latin typeface="Franklin Gothic Book" pitchFamily="34" charset="0"/>
              </a:rPr>
              <a:t> являются очень древним из исторически уловимых народов, населявших берега Кубани, хотя их корни и происхождение до конца еще не ясны. Существует гипотеза о переселении их далеких предков «</a:t>
            </a:r>
            <a:r>
              <a:rPr lang="ru-RU" sz="2400" dirty="0" err="1" smtClean="0">
                <a:solidFill>
                  <a:srgbClr val="4E3B30"/>
                </a:solidFill>
                <a:latin typeface="Franklin Gothic Book" pitchFamily="34" charset="0"/>
              </a:rPr>
              <a:t>кашаков</a:t>
            </a:r>
            <a:r>
              <a:rPr lang="ru-RU" sz="2400" dirty="0" smtClean="0">
                <a:solidFill>
                  <a:srgbClr val="4E3B30"/>
                </a:solidFill>
                <a:latin typeface="Franklin Gothic Book" pitchFamily="34" charset="0"/>
              </a:rPr>
              <a:t>» из Передней Азии в эпоху бронзового века. Уже в </a:t>
            </a:r>
            <a:r>
              <a:rPr lang="en-US" sz="2400" dirty="0" smtClean="0">
                <a:solidFill>
                  <a:srgbClr val="4E3B30"/>
                </a:solidFill>
                <a:latin typeface="Franklin Gothic Book" pitchFamily="34" charset="0"/>
              </a:rPr>
              <a:t>I</a:t>
            </a:r>
            <a:r>
              <a:rPr lang="ru-RU" sz="2400" dirty="0" smtClean="0">
                <a:solidFill>
                  <a:srgbClr val="4E3B30"/>
                </a:solidFill>
                <a:latin typeface="Franklin Gothic Book" pitchFamily="34" charset="0"/>
              </a:rPr>
              <a:t> тысячелетии до новой эры среди ряда народов Кубани выделяются </a:t>
            </a:r>
            <a:r>
              <a:rPr lang="ru-RU" sz="2400" dirty="0" err="1" smtClean="0">
                <a:solidFill>
                  <a:srgbClr val="FF0000"/>
                </a:solidFill>
                <a:latin typeface="Franklin Gothic Book" pitchFamily="34" charset="0"/>
              </a:rPr>
              <a:t>меоты</a:t>
            </a:r>
            <a:r>
              <a:rPr lang="ru-RU" sz="2400" dirty="0" smtClean="0">
                <a:solidFill>
                  <a:srgbClr val="4E3B30"/>
                </a:solidFill>
                <a:latin typeface="Franklin Gothic Book" pitchFamily="34" charset="0"/>
              </a:rPr>
              <a:t>, которые традиционно считаются генетическими предшественниками адыгейцев.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F0A22E"/>
              </a:buClr>
              <a:buSzPct val="7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dirty="0" smtClean="0">
                <a:solidFill>
                  <a:srgbClr val="4E3B30"/>
                </a:solidFill>
                <a:latin typeface="Franklin Gothic Book" pitchFamily="34" charset="0"/>
              </a:rPr>
              <a:t>Кавказская война и выселение части адыгейцев в Турцию значительно изменили этническую карту Кубани. В 1867 году, после переселения, в Кубанской области оставалось всего 75 тысяч горцев.</a:t>
            </a:r>
            <a:endParaRPr lang="ru-RU" sz="2400" dirty="0">
              <a:solidFill>
                <a:srgbClr val="4E3B3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2725" y="450850"/>
            <a:ext cx="8783638" cy="1150938"/>
            <a:chOff x="134" y="284"/>
            <a:chExt cx="5533" cy="72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4" y="284"/>
              <a:ext cx="5534" cy="7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34" y="284"/>
              <a:ext cx="5534" cy="7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71472" y="1499241"/>
            <a:ext cx="814393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F0A22E"/>
              </a:buClr>
              <a:buSzPct val="7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Franklin Gothic Book" pitchFamily="34" charset="0"/>
              </a:rPr>
              <a:t>Славяне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 имеют давние исторические связи с Кубанью: в X–XI веках на Тамани существовало древнерусское </a:t>
            </a:r>
            <a:r>
              <a:rPr lang="ru-RU" dirty="0" err="1" smtClean="0">
                <a:solidFill>
                  <a:srgbClr val="4E3B30"/>
                </a:solidFill>
                <a:latin typeface="Franklin Gothic Book" pitchFamily="34" charset="0"/>
              </a:rPr>
              <a:t>Тмутараканское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 княжество. Однако предки нынешнего славянского населения появляются здесь значительно позже, после длительного перерыва — с XVIII века. В 1710 году находят пристанище на Кубани </a:t>
            </a:r>
            <a:r>
              <a:rPr lang="ru-RU" b="1" dirty="0" smtClean="0">
                <a:solidFill>
                  <a:srgbClr val="C00000"/>
                </a:solidFill>
                <a:latin typeface="Franklin Gothic Book" pitchFamily="34" charset="0"/>
              </a:rPr>
              <a:t>некрасовские казаки 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численностью до 10 тыс. человек — выходцы с Дона, участники восстания Кондратия Булавина. Однако уже с 1740 года </a:t>
            </a:r>
            <a:r>
              <a:rPr lang="ru-RU" dirty="0" err="1" smtClean="0">
                <a:solidFill>
                  <a:srgbClr val="4E3B30"/>
                </a:solidFill>
                <a:latin typeface="Franklin Gothic Book" pitchFamily="34" charset="0"/>
              </a:rPr>
              <a:t>некрасовцы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 переселяются общинами на территорию Османской империи, спасаясь от притеснений царского правительства.</a:t>
            </a:r>
            <a:endParaRPr lang="ru-RU" dirty="0">
              <a:solidFill>
                <a:srgbClr val="4E3B30"/>
              </a:solidFill>
              <a:latin typeface="Franklin Gothic Book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643313"/>
            <a:ext cx="7215188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0" y="-73025"/>
            <a:ext cx="8967788" cy="20732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500174"/>
            <a:ext cx="3429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lnSpc>
                <a:spcPct val="80000"/>
              </a:lnSpc>
              <a:spcBef>
                <a:spcPts val="625"/>
              </a:spcBef>
              <a:buClr>
                <a:srgbClr val="F0A22E"/>
              </a:buClr>
              <a:buSzPct val="7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С конца XVIII века на Кубани начинают формироваться </a:t>
            </a:r>
            <a:r>
              <a:rPr lang="ru-RU" b="1" dirty="0" smtClean="0">
                <a:solidFill>
                  <a:srgbClr val="C00000"/>
                </a:solidFill>
                <a:latin typeface="Franklin Gothic Book" pitchFamily="34" charset="0"/>
              </a:rPr>
              <a:t>украинская и русская </a:t>
            </a:r>
            <a:r>
              <a:rPr lang="ru-RU" dirty="0" smtClean="0">
                <a:solidFill>
                  <a:srgbClr val="4E3B30"/>
                </a:solidFill>
                <a:latin typeface="Franklin Gothic Book" pitchFamily="34" charset="0"/>
              </a:rPr>
              <a:t>этнографические группы — черноморское и линейное казачество. Их основу составили запорожские и донские казаки и крестьяне южнорусских и украинских губерний, переселенные сюда для несения пограничной службы. Кубанские земли были жалованы бывшим запорожцам Екатериной II.</a:t>
            </a:r>
            <a:endParaRPr lang="ru-RU" dirty="0">
              <a:solidFill>
                <a:srgbClr val="4E3B30"/>
              </a:solidFill>
              <a:latin typeface="Franklin Gothic Book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71624"/>
            <a:ext cx="4643440" cy="4929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</TotalTime>
  <Words>992</Words>
  <Application>Microsoft Office PowerPoint</Application>
  <PresentationFormat>Экран (4:3)</PresentationFormat>
  <Paragraphs>63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Кубань -многонациональный край.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Кубань -многонациональный край.</dc:title>
  <dc:creator>Света</dc:creator>
  <cp:lastModifiedBy>Света</cp:lastModifiedBy>
  <cp:revision>8</cp:revision>
  <dcterms:created xsi:type="dcterms:W3CDTF">2006-01-02T21:14:34Z</dcterms:created>
  <dcterms:modified xsi:type="dcterms:W3CDTF">2005-12-31T23:20:20Z</dcterms:modified>
</cp:coreProperties>
</file>