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0"/>
  </p:notesMasterIdLst>
  <p:sldIdLst>
    <p:sldId id="256" r:id="rId2"/>
    <p:sldId id="257" r:id="rId3"/>
    <p:sldId id="258" r:id="rId4"/>
    <p:sldId id="259" r:id="rId5"/>
    <p:sldId id="261" r:id="rId6"/>
    <p:sldId id="260" r:id="rId7"/>
    <p:sldId id="262" r:id="rId8"/>
    <p:sldId id="263"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2712" autoAdjust="0"/>
  </p:normalViewPr>
  <p:slideViewPr>
    <p:cSldViewPr>
      <p:cViewPr varScale="1">
        <p:scale>
          <a:sx n="72" d="100"/>
          <a:sy n="72" d="100"/>
        </p:scale>
        <p:origin x="-11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8FA661-712C-4659-BBC2-F5442D500777}" type="datetimeFigureOut">
              <a:rPr lang="ru-RU" smtClean="0"/>
              <a:t>26.11.2013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F146FA-C2F7-49F8-A6DB-A0BEB8A4968E}"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FF146FA-C2F7-49F8-A6DB-A0BEB8A4968E}" type="slidenum">
              <a:rPr lang="ru-RU" smtClean="0"/>
              <a:t>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E97BFEAD-5158-40FA-B185-33E54C56DD77}" type="datetimeFigureOut">
              <a:rPr lang="ru-RU" smtClean="0"/>
              <a:t>26.11.2013</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02C9277C-3E55-47F0-BDBD-FF128604CE71}" type="slidenum">
              <a:rPr lang="ru-RU" smtClean="0"/>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97BFEAD-5158-40FA-B185-33E54C56DD77}" type="datetimeFigureOut">
              <a:rPr lang="ru-RU" smtClean="0"/>
              <a:t>26.11.2013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2C9277C-3E55-47F0-BDBD-FF128604CE71}"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97BFEAD-5158-40FA-B185-33E54C56DD77}" type="datetimeFigureOut">
              <a:rPr lang="ru-RU" smtClean="0"/>
              <a:t>26.11.2013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2C9277C-3E55-47F0-BDBD-FF128604CE71}"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97BFEAD-5158-40FA-B185-33E54C56DD77}" type="datetimeFigureOut">
              <a:rPr lang="ru-RU" smtClean="0"/>
              <a:t>26.11.2013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2C9277C-3E55-47F0-BDBD-FF128604CE71}"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E97BFEAD-5158-40FA-B185-33E54C56DD77}" type="datetimeFigureOut">
              <a:rPr lang="ru-RU" smtClean="0"/>
              <a:t>26.11.2013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02C9277C-3E55-47F0-BDBD-FF128604CE71}"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E97BFEAD-5158-40FA-B185-33E54C56DD77}" type="datetimeFigureOut">
              <a:rPr lang="ru-RU" smtClean="0"/>
              <a:t>26.11.2013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2C9277C-3E55-47F0-BDBD-FF128604CE71}"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E97BFEAD-5158-40FA-B185-33E54C56DD77}" type="datetimeFigureOut">
              <a:rPr lang="ru-RU" smtClean="0"/>
              <a:t>26.11.2013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2C9277C-3E55-47F0-BDBD-FF128604CE71}"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E97BFEAD-5158-40FA-B185-33E54C56DD77}" type="datetimeFigureOut">
              <a:rPr lang="ru-RU" smtClean="0"/>
              <a:t>26.11.2013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2C9277C-3E55-47F0-BDBD-FF128604CE71}"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97BFEAD-5158-40FA-B185-33E54C56DD77}" type="datetimeFigureOut">
              <a:rPr lang="ru-RU" smtClean="0"/>
              <a:t>26.11.2013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2C9277C-3E55-47F0-BDBD-FF128604CE71}"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E97BFEAD-5158-40FA-B185-33E54C56DD77}" type="datetimeFigureOut">
              <a:rPr lang="ru-RU" smtClean="0"/>
              <a:t>26.11.2013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2C9277C-3E55-47F0-BDBD-FF128604CE71}"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E97BFEAD-5158-40FA-B185-33E54C56DD77}" type="datetimeFigureOut">
              <a:rPr lang="ru-RU" smtClean="0"/>
              <a:t>26.11.2013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2C9277C-3E55-47F0-BDBD-FF128604CE71}"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E97BFEAD-5158-40FA-B185-33E54C56DD77}" type="datetimeFigureOut">
              <a:rPr lang="ru-RU" smtClean="0"/>
              <a:t>26.11.2013</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02C9277C-3E55-47F0-BDBD-FF128604CE71}"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domznaniy.ru/39-kak-vyrastit-kristall-v-domashnih-usloviyah.html" TargetMode="Externa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sz="3600" dirty="0" smtClean="0"/>
              <a:t>«Физические явления в поэзии» «Иней»</a:t>
            </a:r>
            <a:endParaRPr lang="ru-RU" sz="3600" dirty="0"/>
          </a:p>
        </p:txBody>
      </p:sp>
      <p:sp>
        <p:nvSpPr>
          <p:cNvPr id="3" name="Подзаголовок 2"/>
          <p:cNvSpPr>
            <a:spLocks noGrp="1"/>
          </p:cNvSpPr>
          <p:nvPr>
            <p:ph type="subTitle" idx="1"/>
          </p:nvPr>
        </p:nvSpPr>
        <p:spPr>
          <a:xfrm rot="10800000" flipV="1">
            <a:off x="4857752" y="4357694"/>
            <a:ext cx="4143404" cy="2286016"/>
          </a:xfrm>
        </p:spPr>
        <p:txBody>
          <a:bodyPr>
            <a:normAutofit/>
          </a:bodyPr>
          <a:lstStyle/>
          <a:p>
            <a:r>
              <a:rPr lang="ru-RU" sz="2800" dirty="0" err="1" smtClean="0"/>
              <a:t>Сиваев</a:t>
            </a:r>
            <a:r>
              <a:rPr lang="ru-RU" sz="2800" dirty="0" smtClean="0"/>
              <a:t> Марат 10 класс Физика            </a:t>
            </a:r>
            <a:r>
              <a:rPr lang="ru-RU" sz="2800" dirty="0" err="1" smtClean="0"/>
              <a:t>Сыромятникава</a:t>
            </a:r>
            <a:r>
              <a:rPr lang="ru-RU" sz="2800" dirty="0" smtClean="0"/>
              <a:t> Е.К.  Литература     </a:t>
            </a:r>
            <a:r>
              <a:rPr lang="ru-RU" sz="2800" dirty="0" err="1" smtClean="0"/>
              <a:t>Шишмарева</a:t>
            </a:r>
            <a:r>
              <a:rPr lang="ru-RU" sz="2800" dirty="0" smtClean="0"/>
              <a:t> Е.В.</a:t>
            </a:r>
            <a:endParaRPr lang="ru-RU" sz="2800" dirty="0"/>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14290"/>
            <a:ext cx="8229600" cy="71438"/>
          </a:xfrm>
        </p:spPr>
        <p:txBody>
          <a:bodyPr>
            <a:normAutofit fontScale="90000"/>
          </a:bodyPr>
          <a:lstStyle/>
          <a:p>
            <a:endParaRPr lang="ru-RU" dirty="0"/>
          </a:p>
        </p:txBody>
      </p:sp>
      <p:pic>
        <p:nvPicPr>
          <p:cNvPr id="1031" name="Picture 7" descr="http://creativing.net/wp-content/uploads/2013/01/creativing.net_uzory_na_stekle_moroz_005.jpg"/>
          <p:cNvPicPr>
            <a:picLocks noGrp="1" noChangeAspect="1" noChangeArrowheads="1"/>
          </p:cNvPicPr>
          <p:nvPr>
            <p:ph idx="1"/>
          </p:nvPr>
        </p:nvPicPr>
        <p:blipFill>
          <a:blip r:embed="rId3"/>
          <a:stretch>
            <a:fillRect/>
          </a:stretch>
        </p:blipFill>
        <p:spPr bwMode="auto">
          <a:xfrm>
            <a:off x="4786314" y="714356"/>
            <a:ext cx="4058915" cy="5643602"/>
          </a:xfrm>
          <a:prstGeom prst="rect">
            <a:avLst/>
          </a:prstGeom>
          <a:noFill/>
        </p:spPr>
      </p:pic>
      <p:graphicFrame>
        <p:nvGraphicFramePr>
          <p:cNvPr id="5" name="Таблица 4"/>
          <p:cNvGraphicFramePr>
            <a:graphicFrameLocks noGrp="1"/>
          </p:cNvGraphicFramePr>
          <p:nvPr/>
        </p:nvGraphicFramePr>
        <p:xfrm>
          <a:off x="10215602" y="-1285908"/>
          <a:ext cx="2286016" cy="29931360"/>
        </p:xfrm>
        <a:graphic>
          <a:graphicData uri="http://schemas.openxmlformats.org/drawingml/2006/table">
            <a:tbl>
              <a:tblPr/>
              <a:tblGrid>
                <a:gridCol w="2286016"/>
              </a:tblGrid>
              <a:tr h="3379384">
                <a:tc>
                  <a:txBody>
                    <a:bodyPr/>
                    <a:lstStyle/>
                    <a:p>
                      <a:pPr algn="ctr"/>
                      <a:r>
                        <a:rPr lang="ru-RU" b="1" dirty="0">
                          <a:solidFill>
                            <a:srgbClr val="7C7C7C"/>
                          </a:solidFill>
                          <a:latin typeface="Arial"/>
                        </a:rPr>
                        <a:t>Иван Бунин</a:t>
                      </a:r>
                    </a:p>
                    <a:p>
                      <a:r>
                        <a:rPr lang="ru-RU" sz="1800" b="0" i="0" kern="1200" dirty="0" smtClean="0">
                          <a:solidFill>
                            <a:schemeClr val="tx1"/>
                          </a:solidFill>
                          <a:latin typeface="+mn-lt"/>
                          <a:ea typeface="+mn-ea"/>
                          <a:cs typeface="+mn-cs"/>
                        </a:rPr>
                        <a:t>На окне, серебряном от инея,</a:t>
                      </a:r>
                      <a:r>
                        <a:rPr lang="ru-RU" sz="1400" dirty="0" smtClean="0"/>
                        <a:t/>
                      </a:r>
                      <a:br>
                        <a:rPr lang="ru-RU" sz="1400" dirty="0" smtClean="0"/>
                      </a:br>
                      <a:r>
                        <a:rPr lang="ru-RU" sz="1800" b="0" i="0" kern="1200" dirty="0" smtClean="0">
                          <a:solidFill>
                            <a:schemeClr val="tx1"/>
                          </a:solidFill>
                          <a:latin typeface="+mn-lt"/>
                          <a:ea typeface="+mn-ea"/>
                          <a:cs typeface="+mn-cs"/>
                        </a:rPr>
                        <a:t>За ночь хризантемы расцвели.</a:t>
                      </a:r>
                      <a:r>
                        <a:rPr lang="ru-RU" sz="1400" dirty="0" smtClean="0"/>
                        <a:t/>
                      </a:r>
                      <a:br>
                        <a:rPr lang="ru-RU" sz="1400" dirty="0" smtClean="0"/>
                      </a:br>
                      <a:r>
                        <a:rPr lang="ru-RU" sz="1800" b="0" i="0" kern="1200" dirty="0" smtClean="0">
                          <a:solidFill>
                            <a:schemeClr val="tx1"/>
                          </a:solidFill>
                          <a:latin typeface="+mn-lt"/>
                          <a:ea typeface="+mn-ea"/>
                          <a:cs typeface="+mn-cs"/>
                        </a:rPr>
                        <a:t>В верхних стёклах — небо ярко-синее</a:t>
                      </a:r>
                      <a:r>
                        <a:rPr lang="ru-RU" sz="1400" dirty="0" smtClean="0"/>
                        <a:t/>
                      </a:r>
                      <a:br>
                        <a:rPr lang="ru-RU" sz="1400" dirty="0" smtClean="0"/>
                      </a:br>
                      <a:r>
                        <a:rPr lang="ru-RU" sz="1800" b="0" i="0" kern="1200" dirty="0" smtClean="0">
                          <a:solidFill>
                            <a:schemeClr val="tx1"/>
                          </a:solidFill>
                          <a:latin typeface="+mn-lt"/>
                          <a:ea typeface="+mn-ea"/>
                          <a:cs typeface="+mn-cs"/>
                        </a:rPr>
                        <a:t>И застреха в снеговой пыли.</a:t>
                      </a:r>
                    </a:p>
                    <a:p>
                      <a:r>
                        <a:rPr lang="ru-RU" sz="1800" b="0" i="0" kern="1200" dirty="0" smtClean="0">
                          <a:solidFill>
                            <a:schemeClr val="tx1"/>
                          </a:solidFill>
                          <a:latin typeface="+mn-lt"/>
                          <a:ea typeface="+mn-ea"/>
                          <a:cs typeface="+mn-cs"/>
                        </a:rPr>
                        <a:t>Всходит </a:t>
                      </a:r>
                      <a:r>
                        <a:rPr lang="ru-RU" sz="1800" b="0" i="0" kern="1200" dirty="0" err="1" smtClean="0">
                          <a:solidFill>
                            <a:schemeClr val="tx1"/>
                          </a:solidFill>
                          <a:latin typeface="+mn-lt"/>
                          <a:ea typeface="+mn-ea"/>
                          <a:cs typeface="+mn-cs"/>
                        </a:rPr>
                        <a:t>солнц</a:t>
                      </a:r>
                      <a:r>
                        <a:rPr kumimoji="0" lang="ru-RU" b="0" i="0" kern="1200" dirty="0" err="1" smtClean="0">
                          <a:solidFill>
                            <a:schemeClr val="tx1"/>
                          </a:solidFill>
                          <a:latin typeface="+mn-lt"/>
                          <a:ea typeface="+mn-ea"/>
                          <a:cs typeface="+mn-cs"/>
                        </a:rPr>
                        <a:t>На</a:t>
                      </a:r>
                      <a:r>
                        <a:rPr kumimoji="0" lang="ru-RU" b="0" i="0" kern="1200" dirty="0" smtClean="0">
                          <a:solidFill>
                            <a:schemeClr val="tx1"/>
                          </a:solidFill>
                          <a:latin typeface="+mn-lt"/>
                          <a:ea typeface="+mn-ea"/>
                          <a:cs typeface="+mn-cs"/>
                        </a:rPr>
                        <a:t> окне, серебряном от инея,</a:t>
                      </a:r>
                      <a:r>
                        <a:rPr lang="ru-RU" dirty="0" smtClean="0"/>
                        <a:t/>
                      </a:r>
                      <a:br>
                        <a:rPr lang="ru-RU" dirty="0" smtClean="0"/>
                      </a:br>
                      <a:r>
                        <a:rPr kumimoji="0" lang="ru-RU" b="0" i="0" kern="1200" dirty="0" smtClean="0">
                          <a:solidFill>
                            <a:schemeClr val="tx1"/>
                          </a:solidFill>
                          <a:latin typeface="+mn-lt"/>
                          <a:ea typeface="+mn-ea"/>
                          <a:cs typeface="+mn-cs"/>
                        </a:rPr>
                        <a:t>За ночь хризантемы расцвели.</a:t>
                      </a:r>
                      <a:r>
                        <a:rPr lang="ru-RU" dirty="0" smtClean="0"/>
                        <a:t/>
                      </a:r>
                      <a:br>
                        <a:rPr lang="ru-RU" dirty="0" smtClean="0"/>
                      </a:br>
                      <a:r>
                        <a:rPr kumimoji="0" lang="ru-RU" b="0" i="0" kern="1200" dirty="0" smtClean="0">
                          <a:solidFill>
                            <a:schemeClr val="tx1"/>
                          </a:solidFill>
                          <a:latin typeface="+mn-lt"/>
                          <a:ea typeface="+mn-ea"/>
                          <a:cs typeface="+mn-cs"/>
                        </a:rPr>
                        <a:t>В верхних стёклах — небо ярко-синее</a:t>
                      </a:r>
                      <a:r>
                        <a:rPr lang="ru-RU" dirty="0" smtClean="0"/>
                        <a:t/>
                      </a:r>
                      <a:br>
                        <a:rPr lang="ru-RU" dirty="0" smtClean="0"/>
                      </a:br>
                      <a:r>
                        <a:rPr kumimoji="0" lang="ru-RU" b="0" i="0" kern="1200" dirty="0" smtClean="0">
                          <a:solidFill>
                            <a:schemeClr val="tx1"/>
                          </a:solidFill>
                          <a:latin typeface="+mn-lt"/>
                          <a:ea typeface="+mn-ea"/>
                          <a:cs typeface="+mn-cs"/>
                        </a:rPr>
                        <a:t>И застреха в снеговой пыли.</a:t>
                      </a:r>
                    </a:p>
                    <a:p>
                      <a:r>
                        <a:rPr kumimoji="0" lang="ru-RU" b="0" i="0" kern="1200" dirty="0" smtClean="0">
                          <a:solidFill>
                            <a:schemeClr val="tx1"/>
                          </a:solidFill>
                          <a:latin typeface="+mn-lt"/>
                          <a:ea typeface="+mn-ea"/>
                          <a:cs typeface="+mn-cs"/>
                        </a:rPr>
                        <a:t>Всходит солнце, бодрое от холода,</a:t>
                      </a:r>
                      <a:br>
                        <a:rPr kumimoji="0" lang="ru-RU" b="0" i="0" kern="1200" dirty="0" smtClean="0">
                          <a:solidFill>
                            <a:schemeClr val="tx1"/>
                          </a:solidFill>
                          <a:latin typeface="+mn-lt"/>
                          <a:ea typeface="+mn-ea"/>
                          <a:cs typeface="+mn-cs"/>
                        </a:rPr>
                      </a:br>
                      <a:r>
                        <a:rPr kumimoji="0" lang="ru-RU" b="0" i="0" kern="1200" dirty="0" smtClean="0">
                          <a:solidFill>
                            <a:schemeClr val="tx1"/>
                          </a:solidFill>
                          <a:latin typeface="+mn-lt"/>
                          <a:ea typeface="+mn-ea"/>
                          <a:cs typeface="+mn-cs"/>
                        </a:rPr>
                        <a:t>Золотится отблеском окно,</a:t>
                      </a:r>
                      <a:br>
                        <a:rPr kumimoji="0" lang="ru-RU" b="0" i="0" kern="1200" dirty="0" smtClean="0">
                          <a:solidFill>
                            <a:schemeClr val="tx1"/>
                          </a:solidFill>
                          <a:latin typeface="+mn-lt"/>
                          <a:ea typeface="+mn-ea"/>
                          <a:cs typeface="+mn-cs"/>
                        </a:rPr>
                      </a:br>
                      <a:r>
                        <a:rPr kumimoji="0" lang="ru-RU" b="0" i="0" kern="1200" dirty="0" smtClean="0">
                          <a:solidFill>
                            <a:schemeClr val="tx1"/>
                          </a:solidFill>
                          <a:latin typeface="+mn-lt"/>
                          <a:ea typeface="+mn-ea"/>
                          <a:cs typeface="+mn-cs"/>
                        </a:rPr>
                        <a:t>Утро тихо, радостно и молодо.</a:t>
                      </a:r>
                      <a:br>
                        <a:rPr kumimoji="0" lang="ru-RU" b="0" i="0" kern="1200" dirty="0" smtClean="0">
                          <a:solidFill>
                            <a:schemeClr val="tx1"/>
                          </a:solidFill>
                          <a:latin typeface="+mn-lt"/>
                          <a:ea typeface="+mn-ea"/>
                          <a:cs typeface="+mn-cs"/>
                        </a:rPr>
                      </a:br>
                      <a:r>
                        <a:rPr kumimoji="0" lang="ru-RU" b="0" i="0" kern="1200" dirty="0" smtClean="0">
                          <a:solidFill>
                            <a:schemeClr val="tx1"/>
                          </a:solidFill>
                          <a:latin typeface="+mn-lt"/>
                          <a:ea typeface="+mn-ea"/>
                          <a:cs typeface="+mn-cs"/>
                        </a:rPr>
                        <a:t>Белым снегом всё запушено.</a:t>
                      </a:r>
                    </a:p>
                    <a:p>
                      <a:r>
                        <a:rPr kumimoji="0" lang="ru-RU" b="0" i="0" kern="1200" dirty="0" smtClean="0">
                          <a:solidFill>
                            <a:schemeClr val="tx1"/>
                          </a:solidFill>
                          <a:latin typeface="+mn-lt"/>
                          <a:ea typeface="+mn-ea"/>
                          <a:cs typeface="+mn-cs"/>
                        </a:rPr>
                        <a:t>И всё утро яркие и чистые</a:t>
                      </a:r>
                      <a:br>
                        <a:rPr kumimoji="0" lang="ru-RU" b="0" i="0" kern="1200" dirty="0" smtClean="0">
                          <a:solidFill>
                            <a:schemeClr val="tx1"/>
                          </a:solidFill>
                          <a:latin typeface="+mn-lt"/>
                          <a:ea typeface="+mn-ea"/>
                          <a:cs typeface="+mn-cs"/>
                        </a:rPr>
                      </a:br>
                      <a:r>
                        <a:rPr kumimoji="0" lang="ru-RU" b="0" i="0" kern="1200" dirty="0" smtClean="0">
                          <a:solidFill>
                            <a:schemeClr val="tx1"/>
                          </a:solidFill>
                          <a:latin typeface="+mn-lt"/>
                          <a:ea typeface="+mn-ea"/>
                          <a:cs typeface="+mn-cs"/>
                        </a:rPr>
                        <a:t>Буду видеть краски в вышине,</a:t>
                      </a:r>
                      <a:br>
                        <a:rPr kumimoji="0" lang="ru-RU" b="0" i="0" kern="1200" dirty="0" smtClean="0">
                          <a:solidFill>
                            <a:schemeClr val="tx1"/>
                          </a:solidFill>
                          <a:latin typeface="+mn-lt"/>
                          <a:ea typeface="+mn-ea"/>
                          <a:cs typeface="+mn-cs"/>
                        </a:rPr>
                      </a:br>
                      <a:r>
                        <a:rPr kumimoji="0" lang="ru-RU" b="0" i="0" kern="1200" dirty="0" smtClean="0">
                          <a:solidFill>
                            <a:schemeClr val="tx1"/>
                          </a:solidFill>
                          <a:latin typeface="+mn-lt"/>
                          <a:ea typeface="+mn-ea"/>
                          <a:cs typeface="+mn-cs"/>
                        </a:rPr>
                        <a:t>И до полдня будут серебристые</a:t>
                      </a:r>
                      <a:br>
                        <a:rPr kumimoji="0" lang="ru-RU" b="0" i="0" kern="1200" dirty="0" smtClean="0">
                          <a:solidFill>
                            <a:schemeClr val="tx1"/>
                          </a:solidFill>
                          <a:latin typeface="+mn-lt"/>
                          <a:ea typeface="+mn-ea"/>
                          <a:cs typeface="+mn-cs"/>
                        </a:rPr>
                      </a:br>
                      <a:r>
                        <a:rPr kumimoji="0" lang="ru-RU" b="0" i="0" kern="1200" dirty="0" smtClean="0">
                          <a:solidFill>
                            <a:schemeClr val="tx1"/>
                          </a:solidFill>
                          <a:latin typeface="+mn-lt"/>
                          <a:ea typeface="+mn-ea"/>
                          <a:cs typeface="+mn-cs"/>
                        </a:rPr>
                        <a:t>Хризантемы на моём окне.</a:t>
                      </a:r>
                    </a:p>
                    <a:p>
                      <a:r>
                        <a:rPr kumimoji="0" lang="ru-RU" b="0" i="0" kern="1200" dirty="0" smtClean="0">
                          <a:solidFill>
                            <a:schemeClr val="tx1"/>
                          </a:solidFill>
                          <a:latin typeface="+mn-lt"/>
                          <a:ea typeface="+mn-ea"/>
                          <a:cs typeface="+mn-cs"/>
                        </a:rPr>
                        <a:t>1903</a:t>
                      </a:r>
                    </a:p>
                    <a:p>
                      <a:r>
                        <a:rPr lang="ru-RU" sz="1800" b="0" i="0" kern="1200" dirty="0" smtClean="0">
                          <a:solidFill>
                            <a:schemeClr val="tx1"/>
                          </a:solidFill>
                          <a:latin typeface="+mn-lt"/>
                          <a:ea typeface="+mn-ea"/>
                          <a:cs typeface="+mn-cs"/>
                        </a:rPr>
                        <a:t>е, бодрое от холода,</a:t>
                      </a:r>
                      <a:br>
                        <a:rPr lang="ru-RU" sz="1800" b="0" i="0" kern="1200" dirty="0" smtClean="0">
                          <a:solidFill>
                            <a:schemeClr val="tx1"/>
                          </a:solidFill>
                          <a:latin typeface="+mn-lt"/>
                          <a:ea typeface="+mn-ea"/>
                          <a:cs typeface="+mn-cs"/>
                        </a:rPr>
                      </a:br>
                      <a:r>
                        <a:rPr lang="ru-RU" sz="1800" b="0" i="0" kern="1200" dirty="0" smtClean="0">
                          <a:solidFill>
                            <a:schemeClr val="tx1"/>
                          </a:solidFill>
                          <a:latin typeface="+mn-lt"/>
                          <a:ea typeface="+mn-ea"/>
                          <a:cs typeface="+mn-cs"/>
                        </a:rPr>
                        <a:t>Золотится отблеском окно,</a:t>
                      </a:r>
                      <a:br>
                        <a:rPr lang="ru-RU" sz="1800" b="0" i="0" kern="1200" dirty="0" smtClean="0">
                          <a:solidFill>
                            <a:schemeClr val="tx1"/>
                          </a:solidFill>
                          <a:latin typeface="+mn-lt"/>
                          <a:ea typeface="+mn-ea"/>
                          <a:cs typeface="+mn-cs"/>
                        </a:rPr>
                      </a:br>
                      <a:r>
                        <a:rPr lang="ru-RU" sz="1800" b="0" i="0" kern="1200" dirty="0" smtClean="0">
                          <a:solidFill>
                            <a:schemeClr val="tx1"/>
                          </a:solidFill>
                          <a:latin typeface="+mn-lt"/>
                          <a:ea typeface="+mn-ea"/>
                          <a:cs typeface="+mn-cs"/>
                        </a:rPr>
                        <a:t>Утро тихо, радостно и </a:t>
                      </a:r>
                      <a:r>
                        <a:rPr lang="ru-RU" sz="1800" b="0" i="0" kern="1200" dirty="0" err="1" smtClean="0">
                          <a:solidFill>
                            <a:schemeClr val="tx1"/>
                          </a:solidFill>
                          <a:latin typeface="+mn-lt"/>
                          <a:ea typeface="+mn-ea"/>
                          <a:cs typeface="+mn-cs"/>
                        </a:rPr>
                        <a:t>мо</a:t>
                      </a:r>
                      <a:r>
                        <a:rPr kumimoji="0" lang="ru-RU" b="0" i="0" kern="1200" dirty="0" err="1" smtClean="0">
                          <a:solidFill>
                            <a:schemeClr val="tx1"/>
                          </a:solidFill>
                          <a:latin typeface="+mn-lt"/>
                          <a:ea typeface="+mn-ea"/>
                          <a:cs typeface="+mn-cs"/>
                        </a:rPr>
                        <a:t>На</a:t>
                      </a:r>
                      <a:r>
                        <a:rPr kumimoji="0" lang="ru-RU" b="0" i="0" kern="1200" dirty="0" smtClean="0">
                          <a:solidFill>
                            <a:schemeClr val="tx1"/>
                          </a:solidFill>
                          <a:latin typeface="+mn-lt"/>
                          <a:ea typeface="+mn-ea"/>
                          <a:cs typeface="+mn-cs"/>
                        </a:rPr>
                        <a:t> окне, серебряном от инея, На окне, серебряном от инея,</a:t>
                      </a:r>
                      <a:r>
                        <a:rPr lang="ru-RU" dirty="0" smtClean="0"/>
                        <a:t/>
                      </a:r>
                      <a:br>
                        <a:rPr lang="ru-RU" dirty="0" smtClean="0"/>
                      </a:br>
                      <a:r>
                        <a:rPr kumimoji="0" lang="ru-RU" b="0" i="0" kern="1200" dirty="0" smtClean="0">
                          <a:solidFill>
                            <a:schemeClr val="tx1"/>
                          </a:solidFill>
                          <a:latin typeface="+mn-lt"/>
                          <a:ea typeface="+mn-ea"/>
                          <a:cs typeface="+mn-cs"/>
                        </a:rPr>
                        <a:t>За ночь хризантемы расцвели.</a:t>
                      </a:r>
                      <a:r>
                        <a:rPr lang="ru-RU" dirty="0" smtClean="0"/>
                        <a:t/>
                      </a:r>
                      <a:br>
                        <a:rPr lang="ru-RU" dirty="0" smtClean="0"/>
                      </a:br>
                      <a:r>
                        <a:rPr kumimoji="0" lang="ru-RU" b="0" i="0" kern="1200" dirty="0" smtClean="0">
                          <a:solidFill>
                            <a:schemeClr val="tx1"/>
                          </a:solidFill>
                          <a:latin typeface="+mn-lt"/>
                          <a:ea typeface="+mn-ea"/>
                          <a:cs typeface="+mn-cs"/>
                        </a:rPr>
                        <a:t>В верхних стёклах — небо ярко-синее</a:t>
                      </a:r>
                      <a:r>
                        <a:rPr lang="ru-RU" dirty="0" smtClean="0"/>
                        <a:t/>
                      </a:r>
                      <a:br>
                        <a:rPr lang="ru-RU" dirty="0" smtClean="0"/>
                      </a:br>
                      <a:r>
                        <a:rPr kumimoji="0" lang="ru-RU" b="0" i="0" kern="1200" dirty="0" smtClean="0">
                          <a:solidFill>
                            <a:schemeClr val="tx1"/>
                          </a:solidFill>
                          <a:latin typeface="+mn-lt"/>
                          <a:ea typeface="+mn-ea"/>
                          <a:cs typeface="+mn-cs"/>
                        </a:rPr>
                        <a:t>И застреха в снеговой пыли.</a:t>
                      </a:r>
                    </a:p>
                    <a:p>
                      <a:r>
                        <a:rPr kumimoji="0" lang="ru-RU" b="0" i="0" kern="1200" dirty="0" smtClean="0">
                          <a:solidFill>
                            <a:schemeClr val="tx1"/>
                          </a:solidFill>
                          <a:latin typeface="+mn-lt"/>
                          <a:ea typeface="+mn-ea"/>
                          <a:cs typeface="+mn-cs"/>
                        </a:rPr>
                        <a:t>Всходит солнце, бодрое от холода,</a:t>
                      </a:r>
                      <a:br>
                        <a:rPr kumimoji="0" lang="ru-RU" b="0" i="0" kern="1200" dirty="0" smtClean="0">
                          <a:solidFill>
                            <a:schemeClr val="tx1"/>
                          </a:solidFill>
                          <a:latin typeface="+mn-lt"/>
                          <a:ea typeface="+mn-ea"/>
                          <a:cs typeface="+mn-cs"/>
                        </a:rPr>
                      </a:br>
                      <a:r>
                        <a:rPr kumimoji="0" lang="ru-RU" b="0" i="0" kern="1200" dirty="0" smtClean="0">
                          <a:solidFill>
                            <a:schemeClr val="tx1"/>
                          </a:solidFill>
                          <a:latin typeface="+mn-lt"/>
                          <a:ea typeface="+mn-ea"/>
                          <a:cs typeface="+mn-cs"/>
                        </a:rPr>
                        <a:t>Золотится отблеском окно,</a:t>
                      </a:r>
                      <a:br>
                        <a:rPr kumimoji="0" lang="ru-RU" b="0" i="0" kern="1200" dirty="0" smtClean="0">
                          <a:solidFill>
                            <a:schemeClr val="tx1"/>
                          </a:solidFill>
                          <a:latin typeface="+mn-lt"/>
                          <a:ea typeface="+mn-ea"/>
                          <a:cs typeface="+mn-cs"/>
                        </a:rPr>
                      </a:br>
                      <a:r>
                        <a:rPr kumimoji="0" lang="ru-RU" b="0" i="0" kern="1200" dirty="0" smtClean="0">
                          <a:solidFill>
                            <a:schemeClr val="tx1"/>
                          </a:solidFill>
                          <a:latin typeface="+mn-lt"/>
                          <a:ea typeface="+mn-ea"/>
                          <a:cs typeface="+mn-cs"/>
                        </a:rPr>
                        <a:t>Утро тихо, радостно и молодо.</a:t>
                      </a:r>
                      <a:br>
                        <a:rPr kumimoji="0" lang="ru-RU" b="0" i="0" kern="1200" dirty="0" smtClean="0">
                          <a:solidFill>
                            <a:schemeClr val="tx1"/>
                          </a:solidFill>
                          <a:latin typeface="+mn-lt"/>
                          <a:ea typeface="+mn-ea"/>
                          <a:cs typeface="+mn-cs"/>
                        </a:rPr>
                      </a:br>
                      <a:r>
                        <a:rPr kumimoji="0" lang="ru-RU" b="0" i="0" kern="1200" dirty="0" smtClean="0">
                          <a:solidFill>
                            <a:schemeClr val="tx1"/>
                          </a:solidFill>
                          <a:latin typeface="+mn-lt"/>
                          <a:ea typeface="+mn-ea"/>
                          <a:cs typeface="+mn-cs"/>
                        </a:rPr>
                        <a:t>Белым снегом всё запушено.</a:t>
                      </a:r>
                    </a:p>
                    <a:p>
                      <a:r>
                        <a:rPr kumimoji="0" lang="ru-RU" b="0" i="0" kern="1200" dirty="0" smtClean="0">
                          <a:solidFill>
                            <a:schemeClr val="tx1"/>
                          </a:solidFill>
                          <a:latin typeface="+mn-lt"/>
                          <a:ea typeface="+mn-ea"/>
                          <a:cs typeface="+mn-cs"/>
                        </a:rPr>
                        <a:t>И всё утро яркие и чистые</a:t>
                      </a:r>
                      <a:br>
                        <a:rPr kumimoji="0" lang="ru-RU" b="0" i="0" kern="1200" dirty="0" smtClean="0">
                          <a:solidFill>
                            <a:schemeClr val="tx1"/>
                          </a:solidFill>
                          <a:latin typeface="+mn-lt"/>
                          <a:ea typeface="+mn-ea"/>
                          <a:cs typeface="+mn-cs"/>
                        </a:rPr>
                      </a:br>
                      <a:r>
                        <a:rPr kumimoji="0" lang="ru-RU" b="0" i="0" kern="1200" dirty="0" smtClean="0">
                          <a:solidFill>
                            <a:schemeClr val="tx1"/>
                          </a:solidFill>
                          <a:latin typeface="+mn-lt"/>
                          <a:ea typeface="+mn-ea"/>
                          <a:cs typeface="+mn-cs"/>
                        </a:rPr>
                        <a:t>Буду видеть краски в вышине,</a:t>
                      </a:r>
                      <a:br>
                        <a:rPr kumimoji="0" lang="ru-RU" b="0" i="0" kern="1200" dirty="0" smtClean="0">
                          <a:solidFill>
                            <a:schemeClr val="tx1"/>
                          </a:solidFill>
                          <a:latin typeface="+mn-lt"/>
                          <a:ea typeface="+mn-ea"/>
                          <a:cs typeface="+mn-cs"/>
                        </a:rPr>
                      </a:br>
                      <a:r>
                        <a:rPr kumimoji="0" lang="ru-RU" b="0" i="0" kern="1200" dirty="0" smtClean="0">
                          <a:solidFill>
                            <a:schemeClr val="tx1"/>
                          </a:solidFill>
                          <a:latin typeface="+mn-lt"/>
                          <a:ea typeface="+mn-ea"/>
                          <a:cs typeface="+mn-cs"/>
                        </a:rPr>
                        <a:t>И до полдня будут серебристые</a:t>
                      </a:r>
                      <a:br>
                        <a:rPr kumimoji="0" lang="ru-RU" b="0" i="0" kern="1200" dirty="0" smtClean="0">
                          <a:solidFill>
                            <a:schemeClr val="tx1"/>
                          </a:solidFill>
                          <a:latin typeface="+mn-lt"/>
                          <a:ea typeface="+mn-ea"/>
                          <a:cs typeface="+mn-cs"/>
                        </a:rPr>
                      </a:br>
                      <a:r>
                        <a:rPr kumimoji="0" lang="ru-RU" b="0" i="0" kern="1200" dirty="0" smtClean="0">
                          <a:solidFill>
                            <a:schemeClr val="tx1"/>
                          </a:solidFill>
                          <a:latin typeface="+mn-lt"/>
                          <a:ea typeface="+mn-ea"/>
                          <a:cs typeface="+mn-cs"/>
                        </a:rPr>
                        <a:t>Хризантемы на моём окне.</a:t>
                      </a:r>
                    </a:p>
                    <a:p>
                      <a:r>
                        <a:rPr kumimoji="0" lang="ru-RU" b="0" i="0" kern="1200" dirty="0" smtClean="0">
                          <a:solidFill>
                            <a:schemeClr val="tx1"/>
                          </a:solidFill>
                          <a:latin typeface="+mn-lt"/>
                          <a:ea typeface="+mn-ea"/>
                          <a:cs typeface="+mn-cs"/>
                        </a:rPr>
                        <a:t>1903</a:t>
                      </a:r>
                    </a:p>
                    <a:p>
                      <a:r>
                        <a:rPr lang="ru-RU" dirty="0" smtClean="0"/>
                        <a:t/>
                      </a:r>
                      <a:br>
                        <a:rPr lang="ru-RU" dirty="0" smtClean="0"/>
                      </a:br>
                      <a:r>
                        <a:rPr kumimoji="0" lang="ru-RU" b="0" i="0" kern="1200" dirty="0" smtClean="0">
                          <a:solidFill>
                            <a:schemeClr val="tx1"/>
                          </a:solidFill>
                          <a:latin typeface="+mn-lt"/>
                          <a:ea typeface="+mn-ea"/>
                          <a:cs typeface="+mn-cs"/>
                        </a:rPr>
                        <a:t>За ночь хризантемы расцвели.</a:t>
                      </a:r>
                      <a:r>
                        <a:rPr lang="ru-RU" dirty="0" smtClean="0"/>
                        <a:t/>
                      </a:r>
                      <a:br>
                        <a:rPr lang="ru-RU" dirty="0" smtClean="0"/>
                      </a:br>
                      <a:r>
                        <a:rPr kumimoji="0" lang="ru-RU" b="0" i="0" kern="1200" dirty="0" smtClean="0">
                          <a:solidFill>
                            <a:schemeClr val="tx1"/>
                          </a:solidFill>
                          <a:latin typeface="+mn-lt"/>
                          <a:ea typeface="+mn-ea"/>
                          <a:cs typeface="+mn-cs"/>
                        </a:rPr>
                        <a:t>В верхних стёклах — небо ярко-синее</a:t>
                      </a:r>
                      <a:r>
                        <a:rPr lang="ru-RU" dirty="0" smtClean="0"/>
                        <a:t/>
                      </a:r>
                      <a:br>
                        <a:rPr lang="ru-RU" dirty="0" smtClean="0"/>
                      </a:br>
                      <a:r>
                        <a:rPr kumimoji="0" lang="ru-RU" b="0" i="0" kern="1200" dirty="0" smtClean="0">
                          <a:solidFill>
                            <a:schemeClr val="tx1"/>
                          </a:solidFill>
                          <a:latin typeface="+mn-lt"/>
                          <a:ea typeface="+mn-ea"/>
                          <a:cs typeface="+mn-cs"/>
                        </a:rPr>
                        <a:t>И застреха в снеговой пыли.</a:t>
                      </a:r>
                    </a:p>
                    <a:p>
                      <a:r>
                        <a:rPr kumimoji="0" lang="ru-RU" b="0" i="0" kern="1200" dirty="0" smtClean="0">
                          <a:solidFill>
                            <a:schemeClr val="tx1"/>
                          </a:solidFill>
                          <a:latin typeface="+mn-lt"/>
                          <a:ea typeface="+mn-ea"/>
                          <a:cs typeface="+mn-cs"/>
                        </a:rPr>
                        <a:t>Всходит солнце, бодрое от холода,</a:t>
                      </a:r>
                      <a:br>
                        <a:rPr kumimoji="0" lang="ru-RU" b="0" i="0" kern="1200" dirty="0" smtClean="0">
                          <a:solidFill>
                            <a:schemeClr val="tx1"/>
                          </a:solidFill>
                          <a:latin typeface="+mn-lt"/>
                          <a:ea typeface="+mn-ea"/>
                          <a:cs typeface="+mn-cs"/>
                        </a:rPr>
                      </a:br>
                      <a:r>
                        <a:rPr kumimoji="0" lang="ru-RU" b="0" i="0" kern="1200" dirty="0" smtClean="0">
                          <a:solidFill>
                            <a:schemeClr val="tx1"/>
                          </a:solidFill>
                          <a:latin typeface="+mn-lt"/>
                          <a:ea typeface="+mn-ea"/>
                          <a:cs typeface="+mn-cs"/>
                        </a:rPr>
                        <a:t>Золотится отблеском окно,</a:t>
                      </a:r>
                      <a:br>
                        <a:rPr kumimoji="0" lang="ru-RU" b="0" i="0" kern="1200" dirty="0" smtClean="0">
                          <a:solidFill>
                            <a:schemeClr val="tx1"/>
                          </a:solidFill>
                          <a:latin typeface="+mn-lt"/>
                          <a:ea typeface="+mn-ea"/>
                          <a:cs typeface="+mn-cs"/>
                        </a:rPr>
                      </a:br>
                      <a:r>
                        <a:rPr kumimoji="0" lang="ru-RU" b="0" i="0" kern="1200" dirty="0" smtClean="0">
                          <a:solidFill>
                            <a:schemeClr val="tx1"/>
                          </a:solidFill>
                          <a:latin typeface="+mn-lt"/>
                          <a:ea typeface="+mn-ea"/>
                          <a:cs typeface="+mn-cs"/>
                        </a:rPr>
                        <a:t>Утро тихо, радостно и молодо.</a:t>
                      </a:r>
                      <a:br>
                        <a:rPr kumimoji="0" lang="ru-RU" b="0" i="0" kern="1200" dirty="0" smtClean="0">
                          <a:solidFill>
                            <a:schemeClr val="tx1"/>
                          </a:solidFill>
                          <a:latin typeface="+mn-lt"/>
                          <a:ea typeface="+mn-ea"/>
                          <a:cs typeface="+mn-cs"/>
                        </a:rPr>
                      </a:br>
                      <a:r>
                        <a:rPr kumimoji="0" lang="ru-RU" b="0" i="0" kern="1200" dirty="0" smtClean="0">
                          <a:solidFill>
                            <a:schemeClr val="tx1"/>
                          </a:solidFill>
                          <a:latin typeface="+mn-lt"/>
                          <a:ea typeface="+mn-ea"/>
                          <a:cs typeface="+mn-cs"/>
                        </a:rPr>
                        <a:t>Белым снегом всё запушено.</a:t>
                      </a:r>
                    </a:p>
                    <a:p>
                      <a:r>
                        <a:rPr kumimoji="0" lang="ru-RU" b="0" i="0" kern="1200" dirty="0" smtClean="0">
                          <a:solidFill>
                            <a:schemeClr val="tx1"/>
                          </a:solidFill>
                          <a:latin typeface="+mn-lt"/>
                          <a:ea typeface="+mn-ea"/>
                          <a:cs typeface="+mn-cs"/>
                        </a:rPr>
                        <a:t>И всё утро яркие и чистые</a:t>
                      </a:r>
                      <a:br>
                        <a:rPr kumimoji="0" lang="ru-RU" b="0" i="0" kern="1200" dirty="0" smtClean="0">
                          <a:solidFill>
                            <a:schemeClr val="tx1"/>
                          </a:solidFill>
                          <a:latin typeface="+mn-lt"/>
                          <a:ea typeface="+mn-ea"/>
                          <a:cs typeface="+mn-cs"/>
                        </a:rPr>
                      </a:br>
                      <a:r>
                        <a:rPr kumimoji="0" lang="ru-RU" b="0" i="0" kern="1200" dirty="0" smtClean="0">
                          <a:solidFill>
                            <a:schemeClr val="tx1"/>
                          </a:solidFill>
                          <a:latin typeface="+mn-lt"/>
                          <a:ea typeface="+mn-ea"/>
                          <a:cs typeface="+mn-cs"/>
                        </a:rPr>
                        <a:t>Буду видеть краски в вышине,</a:t>
                      </a:r>
                      <a:br>
                        <a:rPr kumimoji="0" lang="ru-RU" b="0" i="0" kern="1200" dirty="0" smtClean="0">
                          <a:solidFill>
                            <a:schemeClr val="tx1"/>
                          </a:solidFill>
                          <a:latin typeface="+mn-lt"/>
                          <a:ea typeface="+mn-ea"/>
                          <a:cs typeface="+mn-cs"/>
                        </a:rPr>
                      </a:br>
                      <a:r>
                        <a:rPr kumimoji="0" lang="ru-RU" b="0" i="0" kern="1200" dirty="0" smtClean="0">
                          <a:solidFill>
                            <a:schemeClr val="tx1"/>
                          </a:solidFill>
                          <a:latin typeface="+mn-lt"/>
                          <a:ea typeface="+mn-ea"/>
                          <a:cs typeface="+mn-cs"/>
                        </a:rPr>
                        <a:t>И до полдня будут серебристые</a:t>
                      </a:r>
                      <a:br>
                        <a:rPr kumimoji="0" lang="ru-RU" b="0" i="0" kern="1200" dirty="0" smtClean="0">
                          <a:solidFill>
                            <a:schemeClr val="tx1"/>
                          </a:solidFill>
                          <a:latin typeface="+mn-lt"/>
                          <a:ea typeface="+mn-ea"/>
                          <a:cs typeface="+mn-cs"/>
                        </a:rPr>
                      </a:br>
                      <a:r>
                        <a:rPr kumimoji="0" lang="ru-RU" b="0" i="0" kern="1200" dirty="0" smtClean="0">
                          <a:solidFill>
                            <a:schemeClr val="tx1"/>
                          </a:solidFill>
                          <a:latin typeface="+mn-lt"/>
                          <a:ea typeface="+mn-ea"/>
                          <a:cs typeface="+mn-cs"/>
                        </a:rPr>
                        <a:t>Хризантемы на моём окне.</a:t>
                      </a:r>
                    </a:p>
                    <a:p>
                      <a:r>
                        <a:rPr kumimoji="0" lang="ru-RU" b="0" i="0" kern="1200" dirty="0" smtClean="0">
                          <a:solidFill>
                            <a:schemeClr val="tx1"/>
                          </a:solidFill>
                          <a:latin typeface="+mn-lt"/>
                          <a:ea typeface="+mn-ea"/>
                          <a:cs typeface="+mn-cs"/>
                        </a:rPr>
                        <a:t>1903</a:t>
                      </a:r>
                    </a:p>
                    <a:p>
                      <a:r>
                        <a:rPr lang="ru-RU" sz="1800" b="0" i="0" kern="1200" dirty="0" err="1" smtClean="0">
                          <a:solidFill>
                            <a:schemeClr val="tx1"/>
                          </a:solidFill>
                          <a:latin typeface="+mn-lt"/>
                          <a:ea typeface="+mn-ea"/>
                          <a:cs typeface="+mn-cs"/>
                        </a:rPr>
                        <a:t>лодо</a:t>
                      </a:r>
                      <a:r>
                        <a:rPr lang="ru-RU" sz="1800" b="0" i="0" kern="1200" dirty="0" smtClean="0">
                          <a:solidFill>
                            <a:schemeClr val="tx1"/>
                          </a:solidFill>
                          <a:latin typeface="+mn-lt"/>
                          <a:ea typeface="+mn-ea"/>
                          <a:cs typeface="+mn-cs"/>
                        </a:rPr>
                        <a:t>.</a:t>
                      </a:r>
                      <a:br>
                        <a:rPr lang="ru-RU" sz="1800" b="0" i="0" kern="1200" dirty="0" smtClean="0">
                          <a:solidFill>
                            <a:schemeClr val="tx1"/>
                          </a:solidFill>
                          <a:latin typeface="+mn-lt"/>
                          <a:ea typeface="+mn-ea"/>
                          <a:cs typeface="+mn-cs"/>
                        </a:rPr>
                      </a:br>
                      <a:r>
                        <a:rPr lang="ru-RU" sz="1800" b="0" i="0" kern="1200" dirty="0" smtClean="0">
                          <a:solidFill>
                            <a:schemeClr val="tx1"/>
                          </a:solidFill>
                          <a:latin typeface="+mn-lt"/>
                          <a:ea typeface="+mn-ea"/>
                          <a:cs typeface="+mn-cs"/>
                        </a:rPr>
                        <a:t>Белым снегом всё запушено.</a:t>
                      </a:r>
                    </a:p>
                    <a:p>
                      <a:r>
                        <a:rPr lang="ru-RU" sz="1800" b="0" i="0" kern="1200" dirty="0" smtClean="0">
                          <a:solidFill>
                            <a:schemeClr val="tx1"/>
                          </a:solidFill>
                          <a:latin typeface="+mn-lt"/>
                          <a:ea typeface="+mn-ea"/>
                          <a:cs typeface="+mn-cs"/>
                        </a:rPr>
                        <a:t>И всё утро яркие и чистые</a:t>
                      </a:r>
                      <a:br>
                        <a:rPr lang="ru-RU" sz="1800" b="0" i="0" kern="1200" dirty="0" smtClean="0">
                          <a:solidFill>
                            <a:schemeClr val="tx1"/>
                          </a:solidFill>
                          <a:latin typeface="+mn-lt"/>
                          <a:ea typeface="+mn-ea"/>
                          <a:cs typeface="+mn-cs"/>
                        </a:rPr>
                      </a:br>
                      <a:r>
                        <a:rPr lang="ru-RU" sz="1800" b="0" i="0" kern="1200" dirty="0" smtClean="0">
                          <a:solidFill>
                            <a:schemeClr val="tx1"/>
                          </a:solidFill>
                          <a:latin typeface="+mn-lt"/>
                          <a:ea typeface="+mn-ea"/>
                          <a:cs typeface="+mn-cs"/>
                        </a:rPr>
                        <a:t>Буду видеть краски в вышине,</a:t>
                      </a:r>
                      <a:br>
                        <a:rPr lang="ru-RU" sz="1800" b="0" i="0" kern="1200" dirty="0" smtClean="0">
                          <a:solidFill>
                            <a:schemeClr val="tx1"/>
                          </a:solidFill>
                          <a:latin typeface="+mn-lt"/>
                          <a:ea typeface="+mn-ea"/>
                          <a:cs typeface="+mn-cs"/>
                        </a:rPr>
                      </a:br>
                      <a:r>
                        <a:rPr lang="ru-RU" sz="1800" b="0" i="0" kern="1200" dirty="0" smtClean="0">
                          <a:solidFill>
                            <a:schemeClr val="tx1"/>
                          </a:solidFill>
                          <a:latin typeface="+mn-lt"/>
                          <a:ea typeface="+mn-ea"/>
                          <a:cs typeface="+mn-cs"/>
                        </a:rPr>
                        <a:t>И до полдня будут серебристые</a:t>
                      </a:r>
                      <a:br>
                        <a:rPr lang="ru-RU" sz="1800" b="0" i="0" kern="1200" dirty="0" smtClean="0">
                          <a:solidFill>
                            <a:schemeClr val="tx1"/>
                          </a:solidFill>
                          <a:latin typeface="+mn-lt"/>
                          <a:ea typeface="+mn-ea"/>
                          <a:cs typeface="+mn-cs"/>
                        </a:rPr>
                      </a:br>
                      <a:r>
                        <a:rPr lang="ru-RU" sz="1800" b="0" i="0" kern="1200" dirty="0" smtClean="0">
                          <a:solidFill>
                            <a:schemeClr val="tx1"/>
                          </a:solidFill>
                          <a:latin typeface="+mn-lt"/>
                          <a:ea typeface="+mn-ea"/>
                          <a:cs typeface="+mn-cs"/>
                        </a:rPr>
                        <a:t>Хризантемы на моём окне.</a:t>
                      </a:r>
                    </a:p>
                    <a:p>
                      <a:r>
                        <a:rPr lang="ru-RU" sz="1800" b="0" i="0" kern="1200" dirty="0" smtClean="0">
                          <a:solidFill>
                            <a:schemeClr val="tx1"/>
                          </a:solidFill>
                          <a:latin typeface="+mn-lt"/>
                          <a:ea typeface="+mn-ea"/>
                          <a:cs typeface="+mn-cs"/>
                        </a:rPr>
                        <a:t>1903</a:t>
                      </a:r>
                    </a:p>
                    <a:p>
                      <a:pPr algn="ctr"/>
                      <a:endParaRPr lang="ru-RU" sz="1400" b="0" i="0" dirty="0">
                        <a:solidFill>
                          <a:srgbClr val="0099DC"/>
                        </a:solidFill>
                        <a:latin typeface="Tahoma"/>
                      </a:endParaRPr>
                    </a:p>
                  </a:txBody>
                  <a:tcPr>
                    <a:lnL>
                      <a:noFill/>
                    </a:lnL>
                    <a:lnR>
                      <a:noFill/>
                    </a:lnR>
                    <a:lnT>
                      <a:noFill/>
                    </a:lnT>
                    <a:lnB>
                      <a:noFill/>
                    </a:lnB>
                    <a:solidFill>
                      <a:srgbClr val="FFFFFF"/>
                    </a:solidFill>
                  </a:tcPr>
                </a:tc>
              </a:tr>
            </a:tbl>
          </a:graphicData>
        </a:graphic>
      </p:graphicFrame>
      <p:sp>
        <p:nvSpPr>
          <p:cNvPr id="102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Прямоугольник 10"/>
          <p:cNvSpPr/>
          <p:nvPr/>
        </p:nvSpPr>
        <p:spPr>
          <a:xfrm>
            <a:off x="0" y="1000108"/>
            <a:ext cx="4572000" cy="646331"/>
          </a:xfrm>
          <a:prstGeom prst="rect">
            <a:avLst/>
          </a:prstGeom>
        </p:spPr>
        <p:txBody>
          <a:bodyPr>
            <a:spAutoFit/>
          </a:bodyPr>
          <a:lstStyle/>
          <a:p>
            <a:r>
              <a:rPr lang="ru-RU" dirty="0"/>
              <a:t/>
            </a:r>
            <a:br>
              <a:rPr lang="ru-RU" dirty="0"/>
            </a:br>
            <a:endParaRPr lang="ru-RU" dirty="0"/>
          </a:p>
        </p:txBody>
      </p:sp>
      <p:sp>
        <p:nvSpPr>
          <p:cNvPr id="14" name="Прямоугольник 13"/>
          <p:cNvSpPr/>
          <p:nvPr/>
        </p:nvSpPr>
        <p:spPr>
          <a:xfrm>
            <a:off x="357158" y="2214554"/>
            <a:ext cx="6500842" cy="3693319"/>
          </a:xfrm>
          <a:prstGeom prst="rect">
            <a:avLst/>
          </a:prstGeom>
        </p:spPr>
        <p:txBody>
          <a:bodyPr wrap="square">
            <a:spAutoFit/>
          </a:bodyPr>
          <a:lstStyle/>
          <a:p>
            <a:r>
              <a:rPr lang="ru-RU" dirty="0"/>
              <a:t>На окне, серебряном от инея,</a:t>
            </a:r>
            <a:r>
              <a:rPr lang="ru-RU" dirty="0" smtClean="0"/>
              <a:t/>
            </a:r>
            <a:br>
              <a:rPr lang="ru-RU" dirty="0" smtClean="0"/>
            </a:br>
            <a:r>
              <a:rPr lang="ru-RU" dirty="0"/>
              <a:t>За ночь хризантемы расцвели.</a:t>
            </a:r>
            <a:r>
              <a:rPr lang="ru-RU" dirty="0" smtClean="0"/>
              <a:t/>
            </a:r>
            <a:br>
              <a:rPr lang="ru-RU" dirty="0" smtClean="0"/>
            </a:br>
            <a:r>
              <a:rPr lang="ru-RU" dirty="0"/>
              <a:t>В верхних стёклах — небо ярко-синее</a:t>
            </a:r>
            <a:r>
              <a:rPr lang="ru-RU" dirty="0" smtClean="0"/>
              <a:t/>
            </a:r>
            <a:br>
              <a:rPr lang="ru-RU" dirty="0" smtClean="0"/>
            </a:br>
            <a:r>
              <a:rPr lang="ru-RU" dirty="0"/>
              <a:t>И застреха в снеговой пыли.</a:t>
            </a:r>
          </a:p>
          <a:p>
            <a:r>
              <a:rPr lang="ru-RU" dirty="0"/>
              <a:t>Всходит солнце, бодрое от холода,</a:t>
            </a:r>
            <a:br>
              <a:rPr lang="ru-RU" dirty="0"/>
            </a:br>
            <a:r>
              <a:rPr lang="ru-RU" dirty="0"/>
              <a:t>Золотится отблеском окно,</a:t>
            </a:r>
            <a:br>
              <a:rPr lang="ru-RU" dirty="0"/>
            </a:br>
            <a:r>
              <a:rPr lang="ru-RU" dirty="0"/>
              <a:t>Утро тихо, радостно и молодо.</a:t>
            </a:r>
            <a:br>
              <a:rPr lang="ru-RU" dirty="0"/>
            </a:br>
            <a:r>
              <a:rPr lang="ru-RU" dirty="0"/>
              <a:t>Белым снегом всё запушено.</a:t>
            </a:r>
          </a:p>
          <a:p>
            <a:r>
              <a:rPr lang="ru-RU" dirty="0"/>
              <a:t>И всё утро яркие и чистые</a:t>
            </a:r>
            <a:br>
              <a:rPr lang="ru-RU" dirty="0"/>
            </a:br>
            <a:r>
              <a:rPr lang="ru-RU" dirty="0"/>
              <a:t>Буду видеть краски в вышине,</a:t>
            </a:r>
            <a:br>
              <a:rPr lang="ru-RU" dirty="0"/>
            </a:br>
            <a:r>
              <a:rPr lang="ru-RU" dirty="0"/>
              <a:t>И до полдня будут серебристые</a:t>
            </a:r>
            <a:br>
              <a:rPr lang="ru-RU" dirty="0"/>
            </a:br>
            <a:r>
              <a:rPr lang="ru-RU" dirty="0"/>
              <a:t>Хризантемы на моём окне.</a:t>
            </a:r>
          </a:p>
          <a:p>
            <a:r>
              <a:rPr lang="ru-RU" dirty="0"/>
              <a:t>1903</a:t>
            </a:r>
          </a:p>
        </p:txBody>
      </p:sp>
      <p:sp>
        <p:nvSpPr>
          <p:cNvPr id="103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Прямоугольник 16"/>
          <p:cNvSpPr/>
          <p:nvPr/>
        </p:nvSpPr>
        <p:spPr>
          <a:xfrm rot="10800000" flipV="1">
            <a:off x="1000099" y="857232"/>
            <a:ext cx="1785951" cy="369332"/>
          </a:xfrm>
          <a:prstGeom prst="rect">
            <a:avLst/>
          </a:prstGeom>
        </p:spPr>
        <p:txBody>
          <a:bodyPr wrap="square">
            <a:spAutoFit/>
          </a:bodyPr>
          <a:lstStyle/>
          <a:p>
            <a:r>
              <a:rPr lang="ru-RU" b="1" dirty="0"/>
              <a:t>Иван Бунин</a:t>
            </a:r>
          </a:p>
        </p:txBody>
      </p:sp>
    </p:spTree>
  </p:cSld>
  <p:clrMapOvr>
    <a:masterClrMapping/>
  </p:clrMapOvr>
  <p:transition>
    <p:wheel spokes="8"/>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2528"/>
          </a:xfrm>
        </p:spPr>
        <p:txBody>
          <a:bodyPr>
            <a:normAutofit fontScale="90000"/>
          </a:bodyPr>
          <a:lstStyle/>
          <a:p>
            <a:endParaRPr lang="ru-RU" dirty="0"/>
          </a:p>
        </p:txBody>
      </p:sp>
      <p:sp>
        <p:nvSpPr>
          <p:cNvPr id="3" name="Содержимое 2"/>
          <p:cNvSpPr>
            <a:spLocks noGrp="1"/>
          </p:cNvSpPr>
          <p:nvPr>
            <p:ph idx="1"/>
          </p:nvPr>
        </p:nvSpPr>
        <p:spPr>
          <a:xfrm>
            <a:off x="3500430" y="1071546"/>
            <a:ext cx="4686304" cy="4768865"/>
          </a:xfrm>
        </p:spPr>
        <p:txBody>
          <a:bodyPr/>
          <a:lstStyle/>
          <a:p>
            <a:pPr lvl="3">
              <a:buNone/>
            </a:pPr>
            <a:r>
              <a:rPr lang="ru-RU" dirty="0" smtClean="0"/>
              <a:t>Вода</a:t>
            </a:r>
            <a:r>
              <a:rPr lang="ru-RU" dirty="0"/>
              <a:t>, пожалуй, один из самых удивительных подарков, которые наша маленькая планета ежедневно дарит всему на Она удивляет нас своими бесконечными метаморфозами: туман и лёд, дождь и снег, роса, град, изморозь…. А ещё – иней, одно из самых удивительных и красивых состояний </a:t>
            </a:r>
            <a:r>
              <a:rPr lang="ru-RU" dirty="0" smtClean="0"/>
              <a:t>влаги.</a:t>
            </a:r>
            <a:endParaRPr lang="ru-RU" dirty="0"/>
          </a:p>
        </p:txBody>
      </p:sp>
      <p:pic>
        <p:nvPicPr>
          <p:cNvPr id="15362" name="Picture 2" descr="http://domznaniy.ru/uploads/posts/2011-12/1324477595_499613779.jpg"/>
          <p:cNvPicPr>
            <a:picLocks noChangeAspect="1" noChangeArrowheads="1"/>
          </p:cNvPicPr>
          <p:nvPr/>
        </p:nvPicPr>
        <p:blipFill>
          <a:blip r:embed="rId2"/>
          <a:srcRect/>
          <a:stretch>
            <a:fillRect/>
          </a:stretch>
        </p:blipFill>
        <p:spPr bwMode="auto">
          <a:xfrm>
            <a:off x="285720" y="1428736"/>
            <a:ext cx="3647557" cy="4904603"/>
          </a:xfrm>
          <a:prstGeom prst="rect">
            <a:avLst/>
          </a:prstGeom>
          <a:noFill/>
        </p:spPr>
      </p:pic>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74638"/>
            <a:ext cx="8258204" cy="82528"/>
          </a:xfrm>
        </p:spPr>
        <p:txBody>
          <a:bodyPr>
            <a:normAutofit fontScale="90000"/>
          </a:bodyPr>
          <a:lstStyle/>
          <a:p>
            <a:endParaRPr lang="ru-RU" dirty="0"/>
          </a:p>
        </p:txBody>
      </p:sp>
      <p:sp>
        <p:nvSpPr>
          <p:cNvPr id="3" name="Содержимое 2"/>
          <p:cNvSpPr>
            <a:spLocks noGrp="1"/>
          </p:cNvSpPr>
          <p:nvPr>
            <p:ph idx="1"/>
          </p:nvPr>
        </p:nvSpPr>
        <p:spPr>
          <a:xfrm>
            <a:off x="500034" y="642919"/>
            <a:ext cx="8186766" cy="3143272"/>
          </a:xfrm>
        </p:spPr>
        <p:txBody>
          <a:bodyPr>
            <a:normAutofit fontScale="92500" lnSpcReduction="10000"/>
          </a:bodyPr>
          <a:lstStyle/>
          <a:p>
            <a:r>
              <a:rPr lang="ru-RU" dirty="0"/>
              <a:t>С научной точки зрения иней – тончайший слой кристаллического льда. При этом </a:t>
            </a:r>
            <a:r>
              <a:rPr lang="ru-RU" dirty="0">
                <a:hlinkClick r:id="rId2"/>
              </a:rPr>
              <a:t>кристаллы</a:t>
            </a:r>
            <a:r>
              <a:rPr lang="ru-RU" dirty="0"/>
              <a:t> эти имеют разную форму: при небольшом морозе - шестигранные призмы, при умеренном – пластинки, при сильном (ниже -15°С), – тупоконечные иглы. Иней появляется на траве, на поверхности земли, крышах зданий и автомобилей, даже на льду и снежном покрове.</a:t>
            </a:r>
          </a:p>
        </p:txBody>
      </p:sp>
      <p:pic>
        <p:nvPicPr>
          <p:cNvPr id="16386" name="Picture 2" descr="http://cdn4.mygazeta.com/i/cache/29350_NewsSP.jpg"/>
          <p:cNvPicPr>
            <a:picLocks noChangeAspect="1" noChangeArrowheads="1"/>
          </p:cNvPicPr>
          <p:nvPr/>
        </p:nvPicPr>
        <p:blipFill>
          <a:blip r:embed="rId3"/>
          <a:srcRect/>
          <a:stretch>
            <a:fillRect/>
          </a:stretch>
        </p:blipFill>
        <p:spPr bwMode="auto">
          <a:xfrm>
            <a:off x="785787" y="3910793"/>
            <a:ext cx="2500330" cy="2726758"/>
          </a:xfrm>
          <a:prstGeom prst="rect">
            <a:avLst/>
          </a:prstGeom>
          <a:noFill/>
        </p:spPr>
      </p:pic>
      <p:pic>
        <p:nvPicPr>
          <p:cNvPr id="16388" name="Picture 4" descr="http://tv29.ru/resize.php?f=files/6108.jpg&amp;w=400&amp;b=eeeeee"/>
          <p:cNvPicPr>
            <a:picLocks noChangeAspect="1" noChangeArrowheads="1"/>
          </p:cNvPicPr>
          <p:nvPr/>
        </p:nvPicPr>
        <p:blipFill>
          <a:blip r:embed="rId4"/>
          <a:srcRect/>
          <a:stretch>
            <a:fillRect/>
          </a:stretch>
        </p:blipFill>
        <p:spPr bwMode="auto">
          <a:xfrm>
            <a:off x="3357554" y="3929066"/>
            <a:ext cx="2714644" cy="2714644"/>
          </a:xfrm>
          <a:prstGeom prst="rect">
            <a:avLst/>
          </a:prstGeom>
          <a:noFill/>
        </p:spPr>
      </p:pic>
      <p:pic>
        <p:nvPicPr>
          <p:cNvPr id="16390" name="Picture 6" descr="http://www.relicom.ru/images/upload/ru/1220/Inej_0011.jpg"/>
          <p:cNvPicPr>
            <a:picLocks noChangeAspect="1" noChangeArrowheads="1"/>
          </p:cNvPicPr>
          <p:nvPr/>
        </p:nvPicPr>
        <p:blipFill>
          <a:blip r:embed="rId5"/>
          <a:srcRect/>
          <a:stretch>
            <a:fillRect/>
          </a:stretch>
        </p:blipFill>
        <p:spPr bwMode="auto">
          <a:xfrm>
            <a:off x="6143636" y="3929066"/>
            <a:ext cx="2675370" cy="2713623"/>
          </a:xfrm>
          <a:prstGeom prst="rect">
            <a:avLst/>
          </a:prstGeom>
          <a:noFill/>
        </p:spPr>
      </p:pic>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8229600" cy="71438"/>
          </a:xfrm>
        </p:spPr>
        <p:txBody>
          <a:bodyPr>
            <a:normAutofit fontScale="90000"/>
          </a:bodyPr>
          <a:lstStyle/>
          <a:p>
            <a:endParaRPr lang="ru-RU"/>
          </a:p>
        </p:txBody>
      </p:sp>
      <p:sp>
        <p:nvSpPr>
          <p:cNvPr id="3" name="Содержимое 2"/>
          <p:cNvSpPr>
            <a:spLocks noGrp="1"/>
          </p:cNvSpPr>
          <p:nvPr>
            <p:ph idx="1"/>
          </p:nvPr>
        </p:nvSpPr>
        <p:spPr>
          <a:xfrm>
            <a:off x="428596" y="714356"/>
            <a:ext cx="4214842" cy="5500726"/>
          </a:xfrm>
        </p:spPr>
        <p:txBody>
          <a:bodyPr>
            <a:normAutofit/>
          </a:bodyPr>
          <a:lstStyle/>
          <a:p>
            <a:r>
              <a:rPr lang="ru-RU" dirty="0"/>
              <a:t>Одна из интересных форм инея – инеевые цветы, представляют собой образования из кристаллов льда, расположенных отдельными группами, в виде, напоминающем цветы, листья, деревья и прочие необычные формы.</a:t>
            </a:r>
          </a:p>
        </p:txBody>
      </p:sp>
      <p:pic>
        <p:nvPicPr>
          <p:cNvPr id="18434" name="Picture 2" descr="http://img-fotki.yandex.ru/get/5641/25419592.32/0_90158_4575b6c2_L.jpg"/>
          <p:cNvPicPr>
            <a:picLocks noChangeAspect="1" noChangeArrowheads="1"/>
          </p:cNvPicPr>
          <p:nvPr/>
        </p:nvPicPr>
        <p:blipFill>
          <a:blip r:embed="rId2"/>
          <a:srcRect/>
          <a:stretch>
            <a:fillRect/>
          </a:stretch>
        </p:blipFill>
        <p:spPr bwMode="auto">
          <a:xfrm>
            <a:off x="4572000" y="1428736"/>
            <a:ext cx="4286280" cy="4345401"/>
          </a:xfrm>
          <a:prstGeom prst="rect">
            <a:avLst/>
          </a:prstGeom>
          <a:noFill/>
        </p:spPr>
      </p:pic>
    </p:spTree>
  </p:cSld>
  <p:clrMapOvr>
    <a:masterClrMapping/>
  </p:clrMapOvr>
  <p:transition>
    <p:wheel spokes="3"/>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74638"/>
            <a:ext cx="8186766" cy="45719"/>
          </a:xfrm>
        </p:spPr>
        <p:txBody>
          <a:bodyPr>
            <a:normAutofit fontScale="90000"/>
          </a:bodyPr>
          <a:lstStyle/>
          <a:p>
            <a:endParaRPr lang="ru-RU" dirty="0"/>
          </a:p>
        </p:txBody>
      </p:sp>
      <p:sp>
        <p:nvSpPr>
          <p:cNvPr id="3" name="Содержимое 2"/>
          <p:cNvSpPr>
            <a:spLocks noGrp="1"/>
          </p:cNvSpPr>
          <p:nvPr>
            <p:ph idx="1"/>
          </p:nvPr>
        </p:nvSpPr>
        <p:spPr>
          <a:xfrm>
            <a:off x="642910" y="357166"/>
            <a:ext cx="7786742" cy="1214446"/>
          </a:xfrm>
        </p:spPr>
        <p:txBody>
          <a:bodyPr>
            <a:normAutofit fontScale="85000" lnSpcReduction="10000"/>
          </a:bodyPr>
          <a:lstStyle/>
          <a:p>
            <a:pPr>
              <a:buNone/>
            </a:pPr>
            <a:r>
              <a:rPr lang="ru-RU" dirty="0" smtClean="0"/>
              <a:t>      Интерес </a:t>
            </a:r>
            <a:r>
              <a:rPr lang="ru-RU" dirty="0"/>
              <a:t>к тому, как образуется иней, был всегда. Физика объясняет это десублимацией водяного пара, который присутствует в воздухе. </a:t>
            </a:r>
          </a:p>
        </p:txBody>
      </p:sp>
      <p:sp>
        <p:nvSpPr>
          <p:cNvPr id="4" name="Прямоугольник 3"/>
          <p:cNvSpPr/>
          <p:nvPr/>
        </p:nvSpPr>
        <p:spPr>
          <a:xfrm flipV="1">
            <a:off x="2500298" y="928670"/>
            <a:ext cx="4572000" cy="369332"/>
          </a:xfrm>
          <a:prstGeom prst="rect">
            <a:avLst/>
          </a:prstGeom>
        </p:spPr>
        <p:txBody>
          <a:bodyPr wrap="square">
            <a:spAutoFit/>
          </a:bodyPr>
          <a:lstStyle/>
          <a:p>
            <a:r>
              <a:rPr lang="ru-RU" dirty="0"/>
              <a:t> </a:t>
            </a:r>
          </a:p>
        </p:txBody>
      </p:sp>
      <p:pic>
        <p:nvPicPr>
          <p:cNvPr id="17410" name="Picture 2" descr="https://lh3.googleusercontent.com/-CgPYKElk0qY/TrZGWpLWNfI/AAAAAAAAGo0/vcrJxS6t5sQ/s900/IMG_9130.jpg"/>
          <p:cNvPicPr>
            <a:picLocks noChangeAspect="1" noChangeArrowheads="1"/>
          </p:cNvPicPr>
          <p:nvPr/>
        </p:nvPicPr>
        <p:blipFill>
          <a:blip r:embed="rId2"/>
          <a:srcRect/>
          <a:stretch>
            <a:fillRect/>
          </a:stretch>
        </p:blipFill>
        <p:spPr bwMode="auto">
          <a:xfrm>
            <a:off x="1357290" y="3214686"/>
            <a:ext cx="6215106" cy="3286148"/>
          </a:xfrm>
          <a:prstGeom prst="rect">
            <a:avLst/>
          </a:prstGeom>
          <a:noFill/>
        </p:spPr>
      </p:pic>
      <p:sp>
        <p:nvSpPr>
          <p:cNvPr id="7" name="Прямоугольник 6"/>
          <p:cNvSpPr/>
          <p:nvPr/>
        </p:nvSpPr>
        <p:spPr>
          <a:xfrm>
            <a:off x="642910" y="1571612"/>
            <a:ext cx="8215370" cy="1477328"/>
          </a:xfrm>
          <a:prstGeom prst="rect">
            <a:avLst/>
          </a:prstGeom>
        </p:spPr>
        <p:txBody>
          <a:bodyPr wrap="square">
            <a:spAutoFit/>
          </a:bodyPr>
          <a:lstStyle/>
          <a:p>
            <a:r>
              <a:rPr lang="ru-RU" dirty="0" smtClean="0"/>
              <a:t>Вода может находиться как в газообразном состоянии, - это пар, так и в жидком, и в твёрдом – лёд. Даже ребёнок знает, при каких условиях вода превращается в пар, а при каких - в лёд. Причём, в преобладающем числе случаев эти переходы происходят строго последовательно. Лёд тает, превращаясь в воду, вода испаряется, образуется пар, и в обратном порядке: пар - вода – лёд. </a:t>
            </a:r>
            <a:endParaRPr lang="ru-RU" dirty="0"/>
          </a:p>
        </p:txBody>
      </p:sp>
    </p:spTree>
  </p:cSld>
  <p:clrMapOvr>
    <a:masterClrMapping/>
  </p:clrMapOvr>
  <p:transition>
    <p:whee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74638"/>
            <a:ext cx="8258204" cy="153966"/>
          </a:xfrm>
        </p:spPr>
        <p:txBody>
          <a:bodyPr>
            <a:normAutofit fontScale="90000"/>
          </a:bodyPr>
          <a:lstStyle/>
          <a:p>
            <a:endParaRPr lang="ru-RU" dirty="0"/>
          </a:p>
        </p:txBody>
      </p:sp>
      <p:sp>
        <p:nvSpPr>
          <p:cNvPr id="3" name="Содержимое 2"/>
          <p:cNvSpPr>
            <a:spLocks noGrp="1"/>
          </p:cNvSpPr>
          <p:nvPr>
            <p:ph idx="1"/>
          </p:nvPr>
        </p:nvSpPr>
        <p:spPr>
          <a:xfrm>
            <a:off x="857224" y="428604"/>
            <a:ext cx="7972452" cy="3071833"/>
          </a:xfrm>
        </p:spPr>
        <p:txBody>
          <a:bodyPr>
            <a:normAutofit fontScale="77500" lnSpcReduction="20000"/>
          </a:bodyPr>
          <a:lstStyle/>
          <a:p>
            <a:r>
              <a:rPr lang="ru-RU" dirty="0"/>
              <a:t>Так что, по сути, иней – аналог росы, причина та же. Наступит утро, и солнышко согреет землю, траву и цветы, - роса исчезнет. А иней? Он так быстро, конечно, не сдаётся, ведь солнце уже не так активно, как летом. Наблюдательный глаз заметит, что не всякие предметы "любит" иней, Действительно, на шероховатой поверхности кристаллизация происходит быстрее, но самое главное – это теплопроводность. Естественно, что иней легче будет образовываться там, где теплопроводность невелика: деревянные скамейки в саду, почва. </a:t>
            </a:r>
          </a:p>
        </p:txBody>
      </p:sp>
      <p:pic>
        <p:nvPicPr>
          <p:cNvPr id="19458" name="Picture 2" descr="http://www.irina-alex.net/wp-content/gallery/belorusskiy-peyzazh/peizaj_066.jpg"/>
          <p:cNvPicPr>
            <a:picLocks noChangeAspect="1" noChangeArrowheads="1"/>
          </p:cNvPicPr>
          <p:nvPr/>
        </p:nvPicPr>
        <p:blipFill>
          <a:blip r:embed="rId2"/>
          <a:srcRect/>
          <a:stretch>
            <a:fillRect/>
          </a:stretch>
        </p:blipFill>
        <p:spPr bwMode="auto">
          <a:xfrm>
            <a:off x="1214414" y="3214686"/>
            <a:ext cx="7643866" cy="3405178"/>
          </a:xfrm>
          <a:prstGeom prst="rect">
            <a:avLst/>
          </a:prstGeom>
          <a:noFill/>
        </p:spPr>
      </p:pic>
    </p:spTree>
  </p:cSld>
  <p:clrMapOvr>
    <a:masterClrMapping/>
  </p:clrMapOvr>
  <p:transition>
    <p:diamon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74638"/>
            <a:ext cx="8258204" cy="45719"/>
          </a:xfrm>
        </p:spPr>
        <p:txBody>
          <a:bodyPr>
            <a:normAutofit fontScale="90000"/>
          </a:bodyPr>
          <a:lstStyle/>
          <a:p>
            <a:endParaRPr lang="ru-RU" dirty="0"/>
          </a:p>
        </p:txBody>
      </p:sp>
      <p:sp>
        <p:nvSpPr>
          <p:cNvPr id="3" name="Содержимое 2"/>
          <p:cNvSpPr>
            <a:spLocks noGrp="1"/>
          </p:cNvSpPr>
          <p:nvPr>
            <p:ph idx="1"/>
          </p:nvPr>
        </p:nvSpPr>
        <p:spPr>
          <a:xfrm>
            <a:off x="428596" y="642918"/>
            <a:ext cx="4643470" cy="5715040"/>
          </a:xfrm>
        </p:spPr>
        <p:txBody>
          <a:bodyPr>
            <a:normAutofit fontScale="77500" lnSpcReduction="20000"/>
          </a:bodyPr>
          <a:lstStyle/>
          <a:p>
            <a:r>
              <a:rPr lang="ru-RU" dirty="0"/>
              <a:t>С наступлением утра под яркими лучами солнца иней исчезнет, но не так быстро, как роса, ведь его ледяные кристаллики холоднее жидких капелек росы. Поэтому часто бывает, что, проснувшись и подойдя к окну, мы раньше времени радуемся выпавшему первому снежку, но, приглядевшись, понимаем, что это только иней – удивительный холодный тонкий слой кристалликов льда – белоснежная и искрящаяся в солнечных лучах примета поздней осени, вдохновляющая поэтов и художников.</a:t>
            </a:r>
          </a:p>
        </p:txBody>
      </p:sp>
      <p:pic>
        <p:nvPicPr>
          <p:cNvPr id="20484" name="Picture 4" descr="http://club.foto.ru/gallery/images/photo/2008/11/26/1234673.jpg"/>
          <p:cNvPicPr>
            <a:picLocks noChangeAspect="1" noChangeArrowheads="1"/>
          </p:cNvPicPr>
          <p:nvPr/>
        </p:nvPicPr>
        <p:blipFill>
          <a:blip r:embed="rId2"/>
          <a:srcRect/>
          <a:stretch>
            <a:fillRect/>
          </a:stretch>
        </p:blipFill>
        <p:spPr bwMode="auto">
          <a:xfrm>
            <a:off x="5286380" y="714356"/>
            <a:ext cx="3571900" cy="5286412"/>
          </a:xfrm>
          <a:prstGeom prst="rect">
            <a:avLst/>
          </a:prstGeom>
          <a:noFill/>
        </p:spPr>
      </p:pic>
    </p:spTree>
  </p:cSld>
  <p:clrMapOvr>
    <a:masterClrMapping/>
  </p:clrMapOvr>
  <p:transition spd="med">
    <p:circl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243</TotalTime>
  <Words>424</Words>
  <Application>Microsoft Office PowerPoint</Application>
  <PresentationFormat>Экран (4:3)</PresentationFormat>
  <Paragraphs>36</Paragraphs>
  <Slides>8</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Апекс</vt:lpstr>
      <vt:lpstr>«Физические явления в поэзии» «Иней»</vt:lpstr>
      <vt:lpstr>Слайд 2</vt:lpstr>
      <vt:lpstr>Слайд 3</vt:lpstr>
      <vt:lpstr>Слайд 4</vt:lpstr>
      <vt:lpstr>Слайд 5</vt:lpstr>
      <vt:lpstr>Слайд 6</vt:lpstr>
      <vt:lpstr>Слайд 7</vt:lpstr>
      <vt:lpstr>Слайд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«Физические явления в поэзии» «Иней»</dc:title>
  <dc:creator>User</dc:creator>
  <cp:lastModifiedBy>User</cp:lastModifiedBy>
  <cp:revision>26</cp:revision>
  <dcterms:created xsi:type="dcterms:W3CDTF">2013-11-26T11:29:34Z</dcterms:created>
  <dcterms:modified xsi:type="dcterms:W3CDTF">2013-11-26T15:33:20Z</dcterms:modified>
</cp:coreProperties>
</file>