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6" r:id="rId7"/>
    <p:sldId id="261" r:id="rId8"/>
    <p:sldId id="262" r:id="rId9"/>
    <p:sldId id="263" r:id="rId10"/>
    <p:sldId id="264" r:id="rId11"/>
    <p:sldId id="265" r:id="rId12"/>
    <p:sldId id="267" r:id="rId13"/>
    <p:sldId id="268" r:id="rId14"/>
    <p:sldId id="269" r:id="rId15"/>
  </p:sldIdLst>
  <p:sldSz cx="9144000" cy="6858000" type="screen4x3"/>
  <p:notesSz cx="6834188" cy="9979025"/>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3208" autoAdjust="0"/>
    <p:restoredTop sz="94660"/>
  </p:normalViewPr>
  <p:slideViewPr>
    <p:cSldViewPr>
      <p:cViewPr varScale="1">
        <p:scale>
          <a:sx n="39" d="100"/>
          <a:sy n="39" d="100"/>
        </p:scale>
        <p:origin x="-978"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62275" cy="49847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71913" y="0"/>
            <a:ext cx="2960687" cy="498475"/>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FA5D108-021C-49C0-9EA0-E37D8AEE2B9E}" type="datetimeFigureOut">
              <a:rPr lang="ru-RU"/>
              <a:pPr>
                <a:defRPr/>
              </a:pPr>
              <a:t>09.01.2014</a:t>
            </a:fld>
            <a:endParaRPr lang="ru-RU"/>
          </a:p>
        </p:txBody>
      </p:sp>
      <p:sp>
        <p:nvSpPr>
          <p:cNvPr id="4" name="Образ слайда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4213" y="4740275"/>
            <a:ext cx="5467350" cy="4491038"/>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78963"/>
            <a:ext cx="2962275" cy="49847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71913" y="9478963"/>
            <a:ext cx="2960687" cy="498475"/>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0025A40-2BED-4D69-A623-17500D9BCBC5}" type="slidenum">
              <a:rPr lang="ru-RU"/>
              <a:pPr>
                <a:defRPr/>
              </a:pPr>
              <a:t>‹#›</a:t>
            </a:fld>
            <a:endParaRPr lang="ru-RU"/>
          </a:p>
        </p:txBody>
      </p:sp>
    </p:spTree>
    <p:extLst>
      <p:ext uri="{BB962C8B-B14F-4D97-AF65-F5344CB8AC3E}">
        <p14:creationId xmlns:p14="http://schemas.microsoft.com/office/powerpoint/2010/main" val="36129591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BBC0A2-5D6C-4442-80CC-DE59C334B79C}" type="slidenum">
              <a:rPr lang="ru-RU"/>
              <a:pPr fontAlgn="base">
                <a:spcBef>
                  <a:spcPct val="0"/>
                </a:spcBef>
                <a:spcAft>
                  <a:spcPct val="0"/>
                </a:spcAft>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a:t>
            </a:r>
            <a:endParaRPr lang="ru-RU" smtClean="0"/>
          </a:p>
        </p:txBody>
      </p:sp>
      <p:sp>
        <p:nvSpPr>
          <p:cNvPr id="276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EA2F32-2E60-4264-B238-67BD6BB69C47}" type="slidenum">
              <a:rPr lang="ru-RU"/>
              <a:pPr fontAlgn="base">
                <a:spcBef>
                  <a:spcPct val="0"/>
                </a:spcBef>
                <a:spcAft>
                  <a:spcPct val="0"/>
                </a:spcAft>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4" name="Прямоугольник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lang="ru-RU" smtClean="0"/>
              <a:t>Образец заголовка</a:t>
            </a:r>
            <a:endParaRPr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7" name="Дата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AC77BC29-631B-46F8-8C84-B79557047974}" type="datetimeFigureOut">
              <a:rPr lang="ru-RU"/>
              <a:pPr>
                <a:defRPr/>
              </a:pPr>
              <a:t>09.01.2014</a:t>
            </a:fld>
            <a:endParaRPr lang="ru-RU"/>
          </a:p>
        </p:txBody>
      </p:sp>
      <p:sp>
        <p:nvSpPr>
          <p:cNvPr id="10" name="Нижний колонтитул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ru-RU"/>
          </a:p>
        </p:txBody>
      </p:sp>
      <p:sp>
        <p:nvSpPr>
          <p:cNvPr id="11" name="Номер слайда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D8A2352E-657E-46F1-9EDF-8CD3CD450633}"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B5260B6A-1DD6-4FFA-9534-7513CC76D789}" type="datetimeFigureOut">
              <a:rPr lang="ru-RU"/>
              <a:pPr>
                <a:defRPr/>
              </a:pPr>
              <a:t>09.01.2014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C4F4BB22-4EE2-4D50-BA10-DE003CDBBD0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Вертикальный заголовок 1"/>
          <p:cNvSpPr>
            <a:spLocks noGrp="1"/>
          </p:cNvSpPr>
          <p:nvPr>
            <p:ph type="title" orient="vert"/>
          </p:nvPr>
        </p:nvSpPr>
        <p:spPr>
          <a:xfrm>
            <a:off x="6553200" y="609600"/>
            <a:ext cx="2057400" cy="55165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a:xfrm>
            <a:off x="6553200" y="6248400"/>
            <a:ext cx="2209800" cy="365125"/>
          </a:xfrm>
        </p:spPr>
        <p:txBody>
          <a:bodyPr/>
          <a:lstStyle>
            <a:lvl1pPr>
              <a:defRPr/>
            </a:lvl1pPr>
          </a:lstStyle>
          <a:p>
            <a:pPr>
              <a:defRPr/>
            </a:pPr>
            <a:fld id="{4A9B1F2E-D934-4842-A49B-0A09E7D67536}" type="datetimeFigureOut">
              <a:rPr lang="ru-RU"/>
              <a:pPr>
                <a:defRPr/>
              </a:pPr>
              <a:t>09.01.2014</a:t>
            </a:fld>
            <a:endParaRPr lang="ru-RU"/>
          </a:p>
        </p:txBody>
      </p:sp>
      <p:sp>
        <p:nvSpPr>
          <p:cNvPr id="8" name="Нижний колонтитул 4"/>
          <p:cNvSpPr>
            <a:spLocks noGrp="1"/>
          </p:cNvSpPr>
          <p:nvPr>
            <p:ph type="ftr" sz="quarter" idx="11"/>
          </p:nvPr>
        </p:nvSpPr>
        <p:spPr>
          <a:xfrm>
            <a:off x="457200" y="6248400"/>
            <a:ext cx="5573713" cy="365125"/>
          </a:xfrm>
        </p:spPr>
        <p:txBody>
          <a:bodyPr/>
          <a:lstStyle>
            <a:lvl1pPr>
              <a:defRPr/>
            </a:lvl1pPr>
          </a:lstStyle>
          <a:p>
            <a:pPr>
              <a:defRPr/>
            </a:pPr>
            <a:endParaRPr lang="ru-RU"/>
          </a:p>
        </p:txBody>
      </p:sp>
      <p:sp>
        <p:nvSpPr>
          <p:cNvPr id="9" name="Номер слайда 5"/>
          <p:cNvSpPr>
            <a:spLocks noGrp="1"/>
          </p:cNvSpPr>
          <p:nvPr>
            <p:ph type="sldNum" sz="quarter" idx="12"/>
          </p:nvPr>
        </p:nvSpPr>
        <p:spPr>
          <a:xfrm rot="5400000">
            <a:off x="5989638" y="144462"/>
            <a:ext cx="533400" cy="244475"/>
          </a:xfrm>
        </p:spPr>
        <p:txBody>
          <a:bodyPr/>
          <a:lstStyle>
            <a:lvl1pPr>
              <a:defRPr/>
            </a:lvl1pPr>
          </a:lstStyle>
          <a:p>
            <a:pPr>
              <a:defRPr/>
            </a:pPr>
            <a:fld id="{2860B396-66D5-4F1F-B32E-22A539480317}"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612648" y="1600200"/>
            <a:ext cx="81534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1A2B2D38-E499-4C2C-9A6E-D9CFAC5C04C1}" type="datetimeFigureOut">
              <a:rPr lang="ru-RU"/>
              <a:pPr>
                <a:defRPr/>
              </a:pPr>
              <a:t>09.01.2014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F72704B8-B92D-4F78-BF57-927BD5581DB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4"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Текст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ru-RU" smtClean="0"/>
              <a:t>Образец заголовка</a:t>
            </a:r>
            <a:endParaRPr lang="en-US"/>
          </a:p>
        </p:txBody>
      </p:sp>
      <p:sp>
        <p:nvSpPr>
          <p:cNvPr id="7" name="Дата 11"/>
          <p:cNvSpPr>
            <a:spLocks noGrp="1"/>
          </p:cNvSpPr>
          <p:nvPr>
            <p:ph type="dt" sz="half" idx="10"/>
          </p:nvPr>
        </p:nvSpPr>
        <p:spPr/>
        <p:txBody>
          <a:bodyPr/>
          <a:lstStyle>
            <a:lvl1pPr>
              <a:defRPr/>
            </a:lvl1pPr>
          </a:lstStyle>
          <a:p>
            <a:pPr>
              <a:defRPr/>
            </a:pPr>
            <a:fld id="{25E0FBD9-C671-49F2-8B6D-EA514C9E6A5E}" type="datetimeFigureOut">
              <a:rPr lang="ru-RU"/>
              <a:pPr>
                <a:defRPr/>
              </a:pPr>
              <a:t>09.01.2014</a:t>
            </a:fld>
            <a:endParaRPr lang="ru-RU"/>
          </a:p>
        </p:txBody>
      </p:sp>
      <p:sp>
        <p:nvSpPr>
          <p:cNvPr id="8" name="Номер слайда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406CF80A-065D-4F38-B6C8-2B721A91BC9A}" type="slidenum">
              <a:rPr lang="ru-RU"/>
              <a:pPr>
                <a:defRPr/>
              </a:pPr>
              <a:t>‹#›</a:t>
            </a:fld>
            <a:endParaRPr lang="ru-RU"/>
          </a:p>
        </p:txBody>
      </p:sp>
      <p:sp>
        <p:nvSpPr>
          <p:cNvPr id="9" name="Нижний колонтитул 13"/>
          <p:cNvSpPr>
            <a:spLocks noGrp="1"/>
          </p:cNvSpPr>
          <p:nvPr>
            <p:ph type="ftr" sz="quarter" idx="12"/>
          </p:nvPr>
        </p:nvSpPr>
        <p:spPr/>
        <p:txBody>
          <a:bodyPr/>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609600" y="1589567"/>
            <a:ext cx="38862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844901" y="1589567"/>
            <a:ext cx="38862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7"/>
          <p:cNvSpPr>
            <a:spLocks noGrp="1"/>
          </p:cNvSpPr>
          <p:nvPr>
            <p:ph type="dt" sz="half" idx="10"/>
          </p:nvPr>
        </p:nvSpPr>
        <p:spPr/>
        <p:txBody>
          <a:bodyPr rtlCol="0"/>
          <a:lstStyle>
            <a:lvl1pPr>
              <a:defRPr/>
            </a:lvl1pPr>
          </a:lstStyle>
          <a:p>
            <a:pPr>
              <a:defRPr/>
            </a:pPr>
            <a:fld id="{1D8FD235-EE2B-4340-8E78-30FDB5F0A5EC}" type="datetimeFigureOut">
              <a:rPr lang="ru-RU"/>
              <a:pPr>
                <a:defRPr/>
              </a:pPr>
              <a:t>09.01.2014</a:t>
            </a:fld>
            <a:endParaRPr lang="ru-RU"/>
          </a:p>
        </p:txBody>
      </p:sp>
      <p:sp>
        <p:nvSpPr>
          <p:cNvPr id="6" name="Номер слайда 9"/>
          <p:cNvSpPr>
            <a:spLocks noGrp="1"/>
          </p:cNvSpPr>
          <p:nvPr>
            <p:ph type="sldNum" sz="quarter" idx="11"/>
          </p:nvPr>
        </p:nvSpPr>
        <p:spPr/>
        <p:txBody>
          <a:bodyPr rtlCol="0"/>
          <a:lstStyle>
            <a:lvl1pPr>
              <a:defRPr/>
            </a:lvl1pPr>
          </a:lstStyle>
          <a:p>
            <a:pPr>
              <a:defRPr/>
            </a:pPr>
            <a:fld id="{A29F9ED2-668D-40FD-A40B-702E3BDAFCD9}" type="slidenum">
              <a:rPr lang="ru-RU"/>
              <a:pPr>
                <a:defRPr/>
              </a:pPr>
              <a:t>‹#›</a:t>
            </a:fld>
            <a:endParaRPr lang="ru-RU"/>
          </a:p>
        </p:txBody>
      </p:sp>
      <p:sp>
        <p:nvSpPr>
          <p:cNvPr id="7" name="Нижний колонтитул 11"/>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lstStyle>
            <a:lvl1pPr>
              <a:defRPr/>
            </a:lvl1pPr>
          </a:lstStyle>
          <a:p>
            <a:r>
              <a:rPr lang="ru-RU" smtClean="0"/>
              <a:t>Образец заголовка</a:t>
            </a:r>
            <a:endParaRPr lang="en-US"/>
          </a:p>
        </p:txBody>
      </p:sp>
      <p:sp>
        <p:nvSpPr>
          <p:cNvPr id="11" name="Содержимое 10"/>
          <p:cNvSpPr>
            <a:spLocks noGrp="1"/>
          </p:cNvSpPr>
          <p:nvPr>
            <p:ph sz="quarter" idx="2"/>
          </p:nvPr>
        </p:nvSpPr>
        <p:spPr>
          <a:xfrm>
            <a:off x="609600" y="2438400"/>
            <a:ext cx="3886200" cy="3581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800600" y="2438400"/>
            <a:ext cx="3886200" cy="3581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ru-RU" smtClean="0"/>
              <a:t>Образец текста</a:t>
            </a:r>
          </a:p>
        </p:txBody>
      </p:sp>
      <p:sp>
        <p:nvSpPr>
          <p:cNvPr id="7" name="Дата 9"/>
          <p:cNvSpPr>
            <a:spLocks noGrp="1"/>
          </p:cNvSpPr>
          <p:nvPr>
            <p:ph type="dt" sz="half" idx="10"/>
          </p:nvPr>
        </p:nvSpPr>
        <p:spPr/>
        <p:txBody>
          <a:bodyPr rtlCol="0"/>
          <a:lstStyle>
            <a:lvl1pPr>
              <a:defRPr/>
            </a:lvl1pPr>
          </a:lstStyle>
          <a:p>
            <a:pPr>
              <a:defRPr/>
            </a:pPr>
            <a:fld id="{C98E481F-3477-4332-94C5-B8E3B895761D}" type="datetimeFigureOut">
              <a:rPr lang="ru-RU"/>
              <a:pPr>
                <a:defRPr/>
              </a:pPr>
              <a:t>09.01.2014</a:t>
            </a:fld>
            <a:endParaRPr lang="ru-RU"/>
          </a:p>
        </p:txBody>
      </p:sp>
      <p:sp>
        <p:nvSpPr>
          <p:cNvPr id="8" name="Номер слайда 11"/>
          <p:cNvSpPr>
            <a:spLocks noGrp="1"/>
          </p:cNvSpPr>
          <p:nvPr>
            <p:ph type="sldNum" sz="quarter" idx="11"/>
          </p:nvPr>
        </p:nvSpPr>
        <p:spPr/>
        <p:txBody>
          <a:bodyPr rtlCol="0"/>
          <a:lstStyle>
            <a:lvl1pPr>
              <a:defRPr/>
            </a:lvl1pPr>
          </a:lstStyle>
          <a:p>
            <a:pPr>
              <a:defRPr/>
            </a:pPr>
            <a:fld id="{23DADB57-9DA1-41CC-A0F5-BF4480D2F0D0}" type="slidenum">
              <a:rPr lang="ru-RU"/>
              <a:pPr>
                <a:defRPr/>
              </a:pPr>
              <a:t>‹#›</a:t>
            </a:fld>
            <a:endParaRPr lang="ru-RU"/>
          </a:p>
        </p:txBody>
      </p:sp>
      <p:sp>
        <p:nvSpPr>
          <p:cNvPr id="9" name="Нижний колонтитул 13"/>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77EDD90A-6FF2-4808-A9AC-57FBE7F44A1C}" type="datetimeFigureOut">
              <a:rPr lang="ru-RU"/>
              <a:pPr>
                <a:defRPr/>
              </a:pPr>
              <a:t>09.01.2014</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070DA4A0-F8C0-4F48-B661-ADF57292B0C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2473A9DA-D0A7-488E-A13A-0BE05A190DC5}" type="datetimeFigureOut">
              <a:rPr lang="ru-RU"/>
              <a:pPr>
                <a:defRPr/>
              </a:pPr>
              <a:t>09.01.2014</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05FDB645-B4A7-486A-BA89-4E6E6018691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lstStyle>
            <a:lvl1pPr algn="l">
              <a:buNone/>
              <a:defRPr sz="4400" b="0"/>
            </a:lvl1pPr>
          </a:lstStyle>
          <a:p>
            <a:r>
              <a:rPr lang="ru-RU" smtClean="0"/>
              <a:t>Образец заголовка</a:t>
            </a:r>
            <a:endParaRPr lang="en-US"/>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B57E494C-CE34-44EF-BBDB-900021BC30E3}" type="datetimeFigureOut">
              <a:rPr lang="ru-RU"/>
              <a:pPr>
                <a:defRPr/>
              </a:pPr>
              <a:t>09.01.2014</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CB2918F1-0946-4071-AEA8-9787B4D7AD8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5" name="Прямоугольник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Прямоугольник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2" name="Заголовок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11"/>
          <p:cNvSpPr>
            <a:spLocks noGrp="1"/>
          </p:cNvSpPr>
          <p:nvPr>
            <p:ph type="dt" sz="half" idx="10"/>
          </p:nvPr>
        </p:nvSpPr>
        <p:spPr>
          <a:xfrm>
            <a:off x="6248400" y="6248400"/>
            <a:ext cx="2667000" cy="365125"/>
          </a:xfrm>
        </p:spPr>
        <p:txBody>
          <a:bodyPr rtlCol="0"/>
          <a:lstStyle>
            <a:lvl1pPr>
              <a:defRPr/>
            </a:lvl1pPr>
          </a:lstStyle>
          <a:p>
            <a:pPr>
              <a:defRPr/>
            </a:pPr>
            <a:fld id="{CA2646D5-F85A-42CA-8CCC-0C5D0421E2CE}" type="datetimeFigureOut">
              <a:rPr lang="ru-RU"/>
              <a:pPr>
                <a:defRPr/>
              </a:pPr>
              <a:t>09.01.2014</a:t>
            </a:fld>
            <a:endParaRPr lang="ru-RU"/>
          </a:p>
        </p:txBody>
      </p:sp>
      <p:sp>
        <p:nvSpPr>
          <p:cNvPr id="10" name="Номер слайда 12"/>
          <p:cNvSpPr>
            <a:spLocks noGrp="1"/>
          </p:cNvSpPr>
          <p:nvPr>
            <p:ph type="sldNum" sz="quarter" idx="11"/>
          </p:nvPr>
        </p:nvSpPr>
        <p:spPr>
          <a:xfrm>
            <a:off x="0" y="4667250"/>
            <a:ext cx="1447800" cy="663575"/>
          </a:xfrm>
        </p:spPr>
        <p:txBody>
          <a:bodyPr rtlCol="0"/>
          <a:lstStyle>
            <a:lvl1pPr>
              <a:defRPr sz="2800" smtClean="0"/>
            </a:lvl1pPr>
          </a:lstStyle>
          <a:p>
            <a:pPr>
              <a:defRPr/>
            </a:pPr>
            <a:fld id="{6506E3A0-71F0-4EA7-AFF6-8E76E279A931}" type="slidenum">
              <a:rPr lang="ru-RU"/>
              <a:pPr>
                <a:defRPr/>
              </a:pPr>
              <a:t>‹#›</a:t>
            </a:fld>
            <a:endParaRPr lang="ru-RU"/>
          </a:p>
        </p:txBody>
      </p:sp>
      <p:sp>
        <p:nvSpPr>
          <p:cNvPr id="11" name="Нижний колонтитул 13"/>
          <p:cNvSpPr>
            <a:spLocks noGrp="1"/>
          </p:cNvSpPr>
          <p:nvPr>
            <p:ph type="ftr" sz="quarter" idx="12"/>
          </p:nvPr>
        </p:nvSpPr>
        <p:spPr>
          <a:xfrm>
            <a:off x="1600200" y="6248400"/>
            <a:ext cx="4572000" cy="365125"/>
          </a:xfrm>
        </p:spPr>
        <p:txBody>
          <a:bodyPr rtlCol="0"/>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Текст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CF85F9EC-D84F-490F-A449-24EAD06A1704}" type="datetimeFigureOut">
              <a:rPr lang="ru-RU"/>
              <a:pPr>
                <a:defRPr/>
              </a:pPr>
              <a:t>09.01.2014</a:t>
            </a:fld>
            <a:endParaRPr lang="ru-RU"/>
          </a:p>
        </p:txBody>
      </p:sp>
      <p:sp>
        <p:nvSpPr>
          <p:cNvPr id="3" name="Нижний колонтитул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ru-RU"/>
          </a:p>
        </p:txBody>
      </p:sp>
      <p:sp>
        <p:nvSpPr>
          <p:cNvPr id="7" name="Прямоугольник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Прямоугольник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Прямоугольник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Номер слайда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defRPr>
            </a:lvl1pPr>
          </a:lstStyle>
          <a:p>
            <a:pPr>
              <a:defRPr/>
            </a:pPr>
            <a:fld id="{43BB2F23-6DA2-49F5-B0B7-B74D159D6FC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4" r:id="rId4"/>
    <p:sldLayoutId id="2147483675" r:id="rId5"/>
    <p:sldLayoutId id="2147483670" r:id="rId6"/>
    <p:sldLayoutId id="2147483676" r:id="rId7"/>
    <p:sldLayoutId id="2147483669" r:id="rId8"/>
    <p:sldLayoutId id="2147483677" r:id="rId9"/>
    <p:sldLayoutId id="2147483668" r:id="rId10"/>
    <p:sldLayoutId id="2147483678"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Calibri" pitchFamily="34" charset="0"/>
        </a:defRPr>
      </a:lvl2pPr>
      <a:lvl3pPr algn="l" rtl="0" fontAlgn="base">
        <a:spcBef>
          <a:spcPct val="0"/>
        </a:spcBef>
        <a:spcAft>
          <a:spcPct val="0"/>
        </a:spcAft>
        <a:defRPr sz="4400">
          <a:solidFill>
            <a:schemeClr val="tx2"/>
          </a:solidFill>
          <a:latin typeface="Calibri" pitchFamily="34" charset="0"/>
        </a:defRPr>
      </a:lvl3pPr>
      <a:lvl4pPr algn="l" rtl="0" fontAlgn="base">
        <a:spcBef>
          <a:spcPct val="0"/>
        </a:spcBef>
        <a:spcAft>
          <a:spcPct val="0"/>
        </a:spcAft>
        <a:defRPr sz="4400">
          <a:solidFill>
            <a:schemeClr val="tx2"/>
          </a:solidFill>
          <a:latin typeface="Calibri" pitchFamily="34" charset="0"/>
        </a:defRPr>
      </a:lvl4pPr>
      <a:lvl5pPr algn="l" rtl="0" fontAlgn="base">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E7BC29"/>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092A7"/>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Redkina\Desktop\MVI_0668.AVI"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362200" y="6049963"/>
            <a:ext cx="6705600" cy="685800"/>
          </a:xfrm>
        </p:spPr>
        <p:txBody>
          <a:bodyPr>
            <a:normAutofit fontScale="92500" lnSpcReduction="20000"/>
          </a:bodyPr>
          <a:lstStyle/>
          <a:p>
            <a:pPr fontAlgn="auto">
              <a:spcAft>
                <a:spcPts val="0"/>
              </a:spcAft>
              <a:buFont typeface="Wingdings"/>
              <a:buNone/>
              <a:defRPr/>
            </a:pPr>
            <a:r>
              <a:rPr lang="ru-RU" b="1" dirty="0" smtClean="0">
                <a:solidFill>
                  <a:schemeClr val="bg1"/>
                </a:solidFill>
              </a:rPr>
              <a:t>Урок истории в 8 классе                  «Преобразования Петра </a:t>
            </a:r>
            <a:r>
              <a:rPr lang="en-US" b="1" dirty="0" smtClean="0">
                <a:solidFill>
                  <a:schemeClr val="bg1"/>
                </a:solidFill>
              </a:rPr>
              <a:t>I</a:t>
            </a:r>
            <a:r>
              <a:rPr lang="ru-RU" b="1" dirty="0" smtClean="0">
                <a:solidFill>
                  <a:schemeClr val="bg1"/>
                </a:solidFill>
              </a:rPr>
              <a:t>»</a:t>
            </a:r>
            <a:endParaRPr lang="ru-RU" b="1" dirty="0">
              <a:solidFill>
                <a:schemeClr val="bg1"/>
              </a:solidFill>
            </a:endParaRPr>
          </a:p>
        </p:txBody>
      </p:sp>
      <p:sp>
        <p:nvSpPr>
          <p:cNvPr id="5" name="Заголовок 4"/>
          <p:cNvSpPr>
            <a:spLocks noGrp="1"/>
          </p:cNvSpPr>
          <p:nvPr>
            <p:ph type="ctrTitle"/>
          </p:nvPr>
        </p:nvSpPr>
        <p:spPr>
          <a:xfrm>
            <a:off x="2362200" y="785813"/>
            <a:ext cx="6477000" cy="2857500"/>
          </a:xfrm>
        </p:spPr>
        <p:txBody>
          <a:bodyPr>
            <a:normAutofit/>
          </a:bodyPr>
          <a:lstStyle/>
          <a:p>
            <a:pPr fontAlgn="auto">
              <a:spcAft>
                <a:spcPts val="0"/>
              </a:spcAft>
              <a:defRPr/>
            </a:pPr>
            <a:r>
              <a:rPr lang="ru-RU" b="1" dirty="0" smtClean="0">
                <a:solidFill>
                  <a:schemeClr val="bg1"/>
                </a:solidFill>
              </a:rPr>
              <a:t>Самоанализ урока как неотъемлемая часть аналитической культуры педагогов</a:t>
            </a:r>
            <a:endParaRPr lang="ru-RU"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a:xfrm>
            <a:off x="612775" y="228600"/>
            <a:ext cx="8153400" cy="990600"/>
          </a:xfrm>
        </p:spPr>
        <p:txBody>
          <a:bodyPr/>
          <a:lstStyle/>
          <a:p>
            <a:r>
              <a:rPr lang="ru-RU" sz="2000" b="1" smtClean="0">
                <a:solidFill>
                  <a:schemeClr val="tx1"/>
                </a:solidFill>
              </a:rPr>
              <a:t>Ведущая роль на уроке отводится теоретическим знаниям</a:t>
            </a:r>
          </a:p>
        </p:txBody>
      </p:sp>
      <p:pic>
        <p:nvPicPr>
          <p:cNvPr id="24578" name="Содержимое 3" descr="IMG_2173.JPG"/>
          <p:cNvPicPr>
            <a:picLocks noGrp="1" noChangeAspect="1"/>
          </p:cNvPicPr>
          <p:nvPr>
            <p:ph sz="quarter" idx="1"/>
          </p:nvPr>
        </p:nvPicPr>
        <p:blipFill>
          <a:blip r:embed="rId2" cstate="print"/>
          <a:srcRect/>
          <a:stretch>
            <a:fillRect/>
          </a:stretch>
        </p:blipFill>
        <p:spPr>
          <a:xfrm>
            <a:off x="1317625" y="1600200"/>
            <a:ext cx="6743700" cy="44958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Содержимое 2"/>
          <p:cNvSpPr>
            <a:spLocks noGrp="1"/>
          </p:cNvSpPr>
          <p:nvPr>
            <p:ph sz="quarter" idx="1"/>
          </p:nvPr>
        </p:nvSpPr>
        <p:spPr>
          <a:xfrm>
            <a:off x="612775" y="1600200"/>
            <a:ext cx="8153400" cy="4495800"/>
          </a:xfrm>
        </p:spPr>
        <p:txBody>
          <a:bodyPr/>
          <a:lstStyle/>
          <a:p>
            <a:r>
              <a:rPr lang="ru-RU" sz="2000" b="1" smtClean="0"/>
              <a:t> При разработки конспекта урока учитывались потенциальные возможности  обучающихся, воспитанников 8 «а» класса, их  психологические особенности, их способы деятельности, которыми они овладели на предыдущих занятиях, степень осмысления  обучающимися, воспитанниками собственной деятельности.</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a:xfrm>
            <a:off x="612775" y="228600"/>
            <a:ext cx="8153400" cy="990600"/>
          </a:xfrm>
        </p:spPr>
        <p:txBody>
          <a:bodyPr/>
          <a:lstStyle/>
          <a:p>
            <a:r>
              <a:rPr lang="ru-RU" sz="1600" b="1" smtClean="0">
                <a:solidFill>
                  <a:schemeClr val="tx1"/>
                </a:solidFill>
              </a:rPr>
              <a:t>Самоанализ урока по истории на тему «Преобразования Петра</a:t>
            </a:r>
            <a:r>
              <a:rPr lang="en-US" sz="1600" b="1" smtClean="0">
                <a:solidFill>
                  <a:schemeClr val="tx1"/>
                </a:solidFill>
              </a:rPr>
              <a:t> I</a:t>
            </a:r>
            <a:r>
              <a:rPr lang="ru-RU" sz="1600" b="1" smtClean="0">
                <a:solidFill>
                  <a:schemeClr val="tx1"/>
                </a:solidFill>
              </a:rPr>
              <a:t>», 8 «А»</a:t>
            </a:r>
          </a:p>
        </p:txBody>
      </p:sp>
      <p:sp>
        <p:nvSpPr>
          <p:cNvPr id="3" name="Содержимое 2"/>
          <p:cNvSpPr>
            <a:spLocks noGrp="1"/>
          </p:cNvSpPr>
          <p:nvPr>
            <p:ph sz="quarter" idx="1"/>
          </p:nvPr>
        </p:nvSpPr>
        <p:spPr>
          <a:xfrm>
            <a:off x="612775" y="1600200"/>
            <a:ext cx="8153400" cy="4495800"/>
          </a:xfrm>
        </p:spPr>
        <p:txBody>
          <a:bodyPr>
            <a:normAutofit fontScale="85000" lnSpcReduction="20000"/>
          </a:bodyPr>
          <a:lstStyle/>
          <a:p>
            <a:pPr marL="320040" indent="-320040" fontAlgn="auto">
              <a:spcAft>
                <a:spcPts val="0"/>
              </a:spcAft>
              <a:buFont typeface="Wingdings"/>
              <a:buChar char=""/>
              <a:defRPr/>
            </a:pPr>
            <a:r>
              <a:rPr lang="ru-RU" sz="1600" dirty="0" err="1" smtClean="0"/>
              <a:t>Оргмомент</a:t>
            </a:r>
            <a:r>
              <a:rPr lang="ru-RU" sz="1600" dirty="0" smtClean="0"/>
              <a:t> на уроке занял буквально 2-3 минуты: обучающиеся, воспитанники были готовы, оборудование к уроку (презентации) также. Поскольку я поставила перед собой цель: создать на уроке условия для проявления познавательной активности О.В. , поэтому  начала урок с делового настроя, акцентируя их внимания на тех навыках и  умениях, которым предстоит обучиться. Учитывая, что этот урок является открытым, т.е. требующим от всех повышенного нервного напряжения и ответственности, поэтому я подчеркнула, что если что-то не будет получаться, не стоит </a:t>
            </a:r>
            <a:r>
              <a:rPr lang="ru-RU" sz="1600" dirty="0" err="1" smtClean="0"/>
              <a:t>растраиваться</a:t>
            </a:r>
            <a:r>
              <a:rPr lang="ru-RU" sz="1600" dirty="0" smtClean="0"/>
              <a:t>, потому что мы учимся. Для полного понимания чему же мы будем учиться и каким образом эти умения нам могут пригодиться в жизни, привела конкретную жизненную ситуацию с инструкцией, тем самым подчеркнув практическую направленность учебного материала. А затем перешла к изучению нового материала, сообщив тему урока и проблему. Тема урока требовала выполнить главную цель, а именно  выяснить, каким образом петровские преобразования привели к созданию новой  формы правления – абсолютизму. В этом и состояла проблема (цель) урока. Но изучение нового материала началось с презентации О.В., которая должна еще раз подчеркнуть прогрессивную роль императора Петра с точки зрения самого О.В. </a:t>
            </a:r>
          </a:p>
          <a:p>
            <a:pPr marL="320040" indent="-320040" fontAlgn="auto">
              <a:spcAft>
                <a:spcPts val="0"/>
              </a:spcAft>
              <a:buFont typeface="Wingdings"/>
              <a:buChar char=""/>
              <a:defRPr/>
            </a:pPr>
            <a:r>
              <a:rPr lang="ru-RU" sz="1600" dirty="0" smtClean="0"/>
              <a:t>        Содержание учебного материала достаточно сложное и скучное для О.В. Рассказ учителя ничего  бы не дал: не запомнили, нужного вывода не сделали. Поэтому я использовала частично – поисковый метод работы. Чтения вслух позволило озвучить факты. С помощью учителя нашли главную мысль, которую выделили  карандашом.  Вопросы и задания ( тест, который закрепляет  правильность ответа, позволяет составить полный ответ даже слабоуспевающим О.В.) заставляют усвоить самое главное  в данном преобразовании. Таким образом, был показан алгоритм работы над текстом. Работа над следующим преобразованием  проходила самостоятельно по составленным  заранее учителем  вопросам. Через определенное время были озвучены ответы. При данной работе учитель воспользовался  случаем закрепить умения работать самостоятельно над незнакомым текстом. При опросе учитель  использовал  дифференцированный подход: самые простые вопросы были даны слабоуспевающим О.В., посложнее  - </a:t>
            </a:r>
            <a:r>
              <a:rPr lang="ru-RU" sz="1600" dirty="0" err="1" smtClean="0"/>
              <a:t>успешноуспевающим</a:t>
            </a:r>
            <a:r>
              <a:rPr lang="ru-RU" sz="1600" dirty="0" smtClean="0"/>
              <a:t>.</a:t>
            </a:r>
            <a:endParaRPr lang="ru-RU"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2775" y="1600200"/>
            <a:ext cx="8153400" cy="4495800"/>
          </a:xfrm>
        </p:spPr>
        <p:txBody>
          <a:bodyPr>
            <a:normAutofit fontScale="92500" lnSpcReduction="10000"/>
          </a:bodyPr>
          <a:lstStyle/>
          <a:p>
            <a:pPr marL="320040" indent="-320040" fontAlgn="auto">
              <a:spcAft>
                <a:spcPts val="0"/>
              </a:spcAft>
              <a:buFont typeface="Wingdings"/>
              <a:buChar char=""/>
              <a:defRPr/>
            </a:pPr>
            <a:r>
              <a:rPr lang="ru-RU" sz="1600" dirty="0" smtClean="0"/>
              <a:t>По завершению опроса учитель просит выделить и подчеркнуть главные мысли по данному тексту, которые приближают к решению главной цели. Схема, составленная иначе, чем в учебнике, в данном случае выполняет сопутствующую роль. Для закрепления материала, для проверки осознанности знаний, умений было дано задание ( )  Убедившись, что умения работать с незнакомым текстом усвоены О.В учитель задает подобное домашнее задание ( на листочке) с целью закрепить  их (умения самостоятельно работать с незнакомым текстом). Объем и содержание домашнего задания  соответствовало способностям О.В данного класса. Была дана короткая инструкция по выполнению домашнего задания ( дать письменные ответы на вопросы).Поскольку урок уже длился 25 минут к тому же самая трудоемкая работа была проведена, прошла </a:t>
            </a:r>
            <a:r>
              <a:rPr lang="ru-RU" sz="1600" dirty="0" err="1" smtClean="0"/>
              <a:t>физпауза</a:t>
            </a:r>
            <a:r>
              <a:rPr lang="ru-RU" sz="1600" dirty="0" smtClean="0"/>
              <a:t> в течение 2 мин.  Следующий этап работы учитель взяла на себя, рассказав об экономической, налоговой реформах, так как этот материал можно  запомнить и усвоить на слух, а также позволял привлечь к работе самих О.В, совместно разобрать, обращаясь к опыту и знаниям О.В   На протяжении урока постоянно проводилась словарная работа, во время которой О.В. еще раз показали свои способности в ориентации по учебнику. Учебный материал данной темы  должен был послужить и материалом для работы на уроке математики, поэтому разбор некоторых фактов  проходил с целью продолжения его в области математики. Решили посмотреть как О.В. могут применять полученные знания на другом предмете, в данном случае на математике. Как показал опыт, </a:t>
            </a:r>
            <a:r>
              <a:rPr lang="ru-RU" sz="1600" dirty="0" err="1" smtClean="0"/>
              <a:t>межпредметные</a:t>
            </a:r>
            <a:r>
              <a:rPr lang="ru-RU" sz="1600" dirty="0" smtClean="0"/>
              <a:t> связи способствуют успешному обучению математическим действиям, вызывая у О.В интерес, осознанность  и значимость  своих познаний.</a:t>
            </a:r>
            <a:endParaRPr lang="ru-RU"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2775" y="1600200"/>
            <a:ext cx="8153400" cy="4495800"/>
          </a:xfrm>
        </p:spPr>
        <p:txBody>
          <a:bodyPr>
            <a:normAutofit fontScale="85000" lnSpcReduction="20000"/>
          </a:bodyPr>
          <a:lstStyle/>
          <a:p>
            <a:pPr marL="320040" indent="-320040" fontAlgn="auto">
              <a:spcAft>
                <a:spcPts val="0"/>
              </a:spcAft>
              <a:buFont typeface="Wingdings"/>
              <a:buChar char=""/>
              <a:defRPr/>
            </a:pPr>
            <a:r>
              <a:rPr lang="ru-RU" sz="1600" dirty="0" smtClean="0"/>
              <a:t>Заключительная часть урока состояла из вывода, к которому подвела учитель О.В., а именно, что все преобразования Петра  привели к созданию новой формы правления – абсолютизму. Таким образом, вся работа на уроке направлена была на понимание О.В что такое абсолютная, неограниченная власть, т.е. на решение проблемы, которая была поставлена в самом начале урока.</a:t>
            </a:r>
          </a:p>
          <a:p>
            <a:pPr marL="320040" indent="-320040" fontAlgn="auto">
              <a:spcAft>
                <a:spcPts val="0"/>
              </a:spcAft>
              <a:buFont typeface="Wingdings"/>
              <a:buChar char=""/>
              <a:defRPr/>
            </a:pPr>
            <a:r>
              <a:rPr lang="ru-RU" sz="1600" dirty="0" smtClean="0"/>
              <a:t>Рефлексия предполагала связать изученный материал с современностью, таким образом, проверить освоение О.В изученного материала и умение соотнести полученные знания с жизнью.</a:t>
            </a:r>
          </a:p>
          <a:p>
            <a:pPr marL="320040" indent="-320040" fontAlgn="auto">
              <a:spcAft>
                <a:spcPts val="0"/>
              </a:spcAft>
              <a:buFont typeface="Wingdings"/>
              <a:buChar char=""/>
              <a:defRPr/>
            </a:pPr>
            <a:r>
              <a:rPr lang="ru-RU" sz="1600" dirty="0" smtClean="0"/>
              <a:t>Считаю, что рационально было использовано время урока, выполнен намеченный план, некоторые перестановки в плане не повлияли  на выполнение цели. Методическая цель была достигнута: О.В. были активны и работоспособны на всех этапах работы. Был виден интерес и к теме и к виду предложенных работ. О.В в силу своих способностей показали качество своих знаний, умений ( полные ответы, аргументированные и развернутые ответы, сообщения с самостоятельным суждением, умение самостоятельно приобретать знания, умение вычленять главное, устанавливать логическую связь). На протяжении всего урока внимание О.В было устойчиво, воспроизводили факты  Для активизации познавательной деятельности была создана проблемная ситуация, использовались задания, которые задействовали мыслительные операции, работа с текстом учебника. Использованные методы ( устный: рассказ учителя,  рассказ О.В; печатно-словесный – анализ текста учебника, опора на схему, план, задания; наглядно-практический – презентации)  помогли реализовать учебные задачи, организовать деятельность О.В. , способствовали выполнению цели урока.</a:t>
            </a:r>
          </a:p>
          <a:p>
            <a:pPr marL="320040" indent="-320040" fontAlgn="auto">
              <a:spcAft>
                <a:spcPts val="0"/>
              </a:spcAft>
              <a:buFont typeface="Wingdings"/>
              <a:buChar char=""/>
              <a:defRPr/>
            </a:pPr>
            <a:r>
              <a:rPr lang="ru-RU" sz="1600" dirty="0" smtClean="0"/>
              <a:t>Несмотря на то , что цель была достигнута, имеются недочеты: не было легкости, «полета» в деятельности учителя, была боязнь не уложиться в рамки урока, поэтому  не все виды заданий были использованы( хотя в презентации имелись), не было видно, что изучение проходит по плану, мало обращений к схеме.</a:t>
            </a:r>
            <a:endParaRPr lang="ru-RU"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a:xfrm>
            <a:off x="612775" y="228600"/>
            <a:ext cx="8153400" cy="990600"/>
          </a:xfrm>
        </p:spPr>
        <p:txBody>
          <a:bodyPr/>
          <a:lstStyle/>
          <a:p>
            <a:r>
              <a:rPr lang="ru-RU" sz="2800" b="1" smtClean="0"/>
              <a:t>Цель: осознание обучающимися, воспитанниками  процесса обучения</a:t>
            </a:r>
          </a:p>
        </p:txBody>
      </p:sp>
      <p:pic>
        <p:nvPicPr>
          <p:cNvPr id="15362" name="Содержимое 6" descr="IMG_2171.JPG"/>
          <p:cNvPicPr>
            <a:picLocks noGrp="1" noChangeAspect="1"/>
          </p:cNvPicPr>
          <p:nvPr>
            <p:ph sz="quarter" idx="1"/>
          </p:nvPr>
        </p:nvPicPr>
        <p:blipFill>
          <a:blip r:embed="rId2" cstate="print"/>
          <a:srcRect/>
          <a:stretch>
            <a:fillRect/>
          </a:stretch>
        </p:blipFill>
        <p:spPr>
          <a:xfrm>
            <a:off x="1317625" y="1600200"/>
            <a:ext cx="6743700" cy="4495800"/>
          </a:xfrm>
        </p:spPr>
      </p:pic>
      <p:pic>
        <p:nvPicPr>
          <p:cNvPr id="15363" name="Picture 2" descr="C:\Users\Redkina\Desktop\УРОК\IMG_2172 - копIMG_2172 - копияия.JPG"/>
          <p:cNvPicPr>
            <a:picLocks noChangeAspect="1" noChangeArrowheads="1"/>
          </p:cNvPicPr>
          <p:nvPr/>
        </p:nvPicPr>
        <p:blipFill>
          <a:blip r:embed="rId3" cstate="print"/>
          <a:srcRect/>
          <a:stretch>
            <a:fillRect/>
          </a:stretch>
        </p:blipFill>
        <p:spPr bwMode="auto">
          <a:xfrm>
            <a:off x="-16967200" y="-9931400"/>
            <a:ext cx="8064500" cy="537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a:xfrm>
            <a:off x="612775" y="228600"/>
            <a:ext cx="8153400" cy="990600"/>
          </a:xfrm>
        </p:spPr>
        <p:txBody>
          <a:bodyPr/>
          <a:lstStyle/>
          <a:p>
            <a:r>
              <a:rPr lang="ru-RU" sz="2000" b="1" smtClean="0">
                <a:solidFill>
                  <a:schemeClr val="tx1"/>
                </a:solidFill>
              </a:rPr>
              <a:t>Конспект урока по теме: «Преобразование Петра </a:t>
            </a:r>
            <a:r>
              <a:rPr lang="en-US" sz="2000" b="1" smtClean="0">
                <a:solidFill>
                  <a:schemeClr val="tx1"/>
                </a:solidFill>
              </a:rPr>
              <a:t>I</a:t>
            </a:r>
            <a:r>
              <a:rPr lang="ru-RU" sz="2000" b="1" smtClean="0">
                <a:solidFill>
                  <a:schemeClr val="tx1"/>
                </a:solidFill>
              </a:rPr>
              <a:t>»</a:t>
            </a:r>
          </a:p>
        </p:txBody>
      </p:sp>
      <p:sp>
        <p:nvSpPr>
          <p:cNvPr id="3" name="Содержимое 2"/>
          <p:cNvSpPr>
            <a:spLocks noGrp="1"/>
          </p:cNvSpPr>
          <p:nvPr>
            <p:ph sz="quarter" idx="1"/>
          </p:nvPr>
        </p:nvSpPr>
        <p:spPr>
          <a:xfrm>
            <a:off x="612775" y="1600200"/>
            <a:ext cx="8153400" cy="4495800"/>
          </a:xfrm>
        </p:spPr>
        <p:txBody>
          <a:bodyPr>
            <a:normAutofit fontScale="85000" lnSpcReduction="20000"/>
          </a:bodyPr>
          <a:lstStyle/>
          <a:p>
            <a:pPr marL="320040" indent="-320040" fontAlgn="auto">
              <a:spcAft>
                <a:spcPts val="0"/>
              </a:spcAft>
              <a:buFont typeface="Wingdings"/>
              <a:buChar char=""/>
              <a:defRPr/>
            </a:pPr>
            <a:r>
              <a:rPr lang="ru-RU" sz="2000" b="1" dirty="0" smtClean="0"/>
              <a:t>Цель</a:t>
            </a:r>
            <a:r>
              <a:rPr lang="ru-RU" sz="2000" dirty="0" smtClean="0"/>
              <a:t>: изучение петровских преобразований в хозяйственной и государственной жизни России, которые привели к созданию новой формы правления - абсолютизм.</a:t>
            </a:r>
          </a:p>
          <a:p>
            <a:pPr marL="320040" indent="-320040" fontAlgn="auto">
              <a:spcAft>
                <a:spcPts val="0"/>
              </a:spcAft>
              <a:buFont typeface="Wingdings"/>
              <a:buChar char=""/>
              <a:defRPr/>
            </a:pPr>
            <a:r>
              <a:rPr lang="ru-RU" sz="2000" b="1" dirty="0" smtClean="0"/>
              <a:t>Задачи:</a:t>
            </a:r>
          </a:p>
          <a:p>
            <a:pPr marL="320040" indent="-320040" fontAlgn="auto">
              <a:spcAft>
                <a:spcPts val="0"/>
              </a:spcAft>
              <a:buFont typeface="Wingdings"/>
              <a:buChar char=""/>
              <a:defRPr/>
            </a:pPr>
            <a:r>
              <a:rPr lang="ru-RU" sz="2000" b="1" dirty="0" smtClean="0"/>
              <a:t>Образовательные</a:t>
            </a:r>
            <a:r>
              <a:rPr lang="ru-RU" sz="2000" dirty="0" smtClean="0"/>
              <a:t>: познакомить с изменениями в системе государственного управления, территориального управления Российской империей; показать, что в результате проведения экономической, денежной и налоговой реформ государство укрепилось, возросла торговля и стала развиваться промышленность; отметить прогрессивную деятельность Петра </a:t>
            </a:r>
            <a:r>
              <a:rPr lang="en-US" sz="2000" dirty="0" smtClean="0"/>
              <a:t>I</a:t>
            </a:r>
            <a:r>
              <a:rPr lang="ru-RU" sz="2000" dirty="0" smtClean="0"/>
              <a:t>.</a:t>
            </a:r>
          </a:p>
          <a:p>
            <a:pPr marL="320040" indent="-320040" fontAlgn="auto">
              <a:spcAft>
                <a:spcPts val="0"/>
              </a:spcAft>
              <a:buFont typeface="Wingdings"/>
              <a:buChar char=""/>
              <a:defRPr/>
            </a:pPr>
            <a:r>
              <a:rPr lang="ru-RU" sz="2000" b="1" dirty="0" smtClean="0"/>
              <a:t>Коррекционно-развивающие:</a:t>
            </a:r>
            <a:r>
              <a:rPr lang="ru-RU" sz="2000" dirty="0" smtClean="0"/>
              <a:t> продолжить работу над формированием умений давать оценочную характеристику историческим личностям, используя информационные технологии; продолжить работу по развитию критического мышления, опираясь на методические приемы ( самостоятельное изучение материала, логические цепочки); закрепить  умения давать полные и аргументированные ответы, а также  навыки по работе с учебником.</a:t>
            </a:r>
          </a:p>
          <a:p>
            <a:pPr marL="320040" indent="-320040" fontAlgn="auto">
              <a:spcAft>
                <a:spcPts val="0"/>
              </a:spcAft>
              <a:buFont typeface="Wingdings"/>
              <a:buChar char=""/>
              <a:defRPr/>
            </a:pPr>
            <a:r>
              <a:rPr lang="ru-RU" sz="2000" b="1" dirty="0" smtClean="0"/>
              <a:t>Воспитательные: </a:t>
            </a:r>
            <a:r>
              <a:rPr lang="ru-RU" sz="2000" dirty="0" smtClean="0"/>
              <a:t>вызвать у обучающихся, воспитанников чувство уважения к личности Петра</a:t>
            </a:r>
            <a:r>
              <a:rPr lang="en-US" sz="2000" dirty="0" smtClean="0"/>
              <a:t> I</a:t>
            </a:r>
            <a:r>
              <a:rPr lang="ru-RU" sz="2000" dirty="0" smtClean="0"/>
              <a:t>, осознать процесс обучения как жизненную необходимость для каждого из них</a:t>
            </a:r>
            <a:endParaRPr lang="ru-RU"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Содержимое 2"/>
          <p:cNvSpPr>
            <a:spLocks noGrp="1"/>
          </p:cNvSpPr>
          <p:nvPr>
            <p:ph sz="quarter" idx="1"/>
          </p:nvPr>
        </p:nvSpPr>
        <p:spPr>
          <a:xfrm>
            <a:off x="612775" y="1600200"/>
            <a:ext cx="8153400" cy="4495800"/>
          </a:xfrm>
        </p:spPr>
        <p:txBody>
          <a:bodyPr/>
          <a:lstStyle/>
          <a:p>
            <a:r>
              <a:rPr lang="ru-RU" sz="2000" b="1" smtClean="0"/>
              <a:t>Основные знания:</a:t>
            </a:r>
            <a:r>
              <a:rPr lang="ru-RU" sz="2000" smtClean="0"/>
              <a:t> реформа государственного управления, территориального управления Российской империи, экономическая, денежная и налоговая реформы; форма правления – абсолютизм.</a:t>
            </a:r>
          </a:p>
          <a:p>
            <a:r>
              <a:rPr lang="ru-RU" sz="2000" b="1" smtClean="0"/>
              <a:t>Основные термины и понятия: </a:t>
            </a:r>
            <a:r>
              <a:rPr lang="ru-RU" sz="2000" smtClean="0"/>
              <a:t>сенат, коллегии, Тайная канцелярия, Священный Синод, мануфактуры, губерния, абсолютизм.</a:t>
            </a:r>
          </a:p>
          <a:p>
            <a:r>
              <a:rPr lang="ru-RU" sz="2000" b="1" smtClean="0"/>
              <a:t>Оборудование и материалы:</a:t>
            </a:r>
            <a:r>
              <a:rPr lang="ru-RU" sz="2000" smtClean="0"/>
              <a:t> презентация ( план урока, схема «Система государственного управления при Петре </a:t>
            </a:r>
            <a:r>
              <a:rPr lang="en-US" sz="2000" smtClean="0"/>
              <a:t>I</a:t>
            </a:r>
            <a:r>
              <a:rPr lang="ru-RU" sz="2000" smtClean="0"/>
              <a:t>», задания, тесты, домашнее задание).</a:t>
            </a:r>
          </a:p>
          <a:p>
            <a:r>
              <a:rPr lang="ru-RU" sz="2000" b="1" smtClean="0"/>
              <a:t>Тип урока: </a:t>
            </a:r>
            <a:r>
              <a:rPr lang="ru-RU" sz="2000" smtClean="0"/>
              <a:t>сообщение новых знаний</a:t>
            </a:r>
            <a:endParaRPr lang="ru-RU" sz="2000" b="1" smtClean="0"/>
          </a:p>
          <a:p>
            <a:endParaRPr lang="ru-RU" sz="2000" b="1"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2775" y="1600200"/>
            <a:ext cx="8153400" cy="4495800"/>
          </a:xfrm>
        </p:spPr>
        <p:txBody>
          <a:bodyPr>
            <a:normAutofit fontScale="70000" lnSpcReduction="20000"/>
          </a:bodyPr>
          <a:lstStyle/>
          <a:p>
            <a:pPr marL="320040" indent="-320040" fontAlgn="auto">
              <a:spcAft>
                <a:spcPts val="0"/>
              </a:spcAft>
              <a:buFont typeface="Wingdings"/>
              <a:buChar char=""/>
              <a:defRPr/>
            </a:pPr>
            <a:r>
              <a:rPr lang="ru-RU" b="1" dirty="0" smtClean="0"/>
              <a:t>Методическая цель –</a:t>
            </a:r>
            <a:r>
              <a:rPr lang="ru-RU" dirty="0" smtClean="0"/>
              <a:t> создание на уроке условий для проявления познавательной ( когнитивной) активности обучающихся, воспитанников.</a:t>
            </a:r>
          </a:p>
          <a:p>
            <a:pPr marL="320040" indent="-320040" fontAlgn="auto">
              <a:spcAft>
                <a:spcPts val="0"/>
              </a:spcAft>
              <a:buFont typeface="Wingdings"/>
              <a:buChar char=""/>
              <a:defRPr/>
            </a:pPr>
            <a:r>
              <a:rPr lang="ru-RU" b="1" dirty="0" smtClean="0"/>
              <a:t>Эта цель достигалась следующими путями:</a:t>
            </a:r>
          </a:p>
          <a:p>
            <a:pPr marL="320040" indent="-320040" fontAlgn="auto">
              <a:spcAft>
                <a:spcPts val="0"/>
              </a:spcAft>
              <a:buFont typeface="Wingdings"/>
              <a:buChar char=""/>
              <a:defRPr/>
            </a:pPr>
            <a:r>
              <a:rPr lang="ru-RU" dirty="0" smtClean="0"/>
              <a:t>- психологический настрой, нацеливание на значимость получаемых умений и навыков;</a:t>
            </a:r>
          </a:p>
          <a:p>
            <a:pPr marL="320040" indent="-320040" fontAlgn="auto">
              <a:spcAft>
                <a:spcPts val="0"/>
              </a:spcAft>
              <a:buFont typeface="Wingdings"/>
              <a:buChar char=""/>
              <a:defRPr/>
            </a:pPr>
            <a:r>
              <a:rPr lang="ru-RU" dirty="0" smtClean="0"/>
              <a:t>-создание проблемной ситуации;</a:t>
            </a:r>
          </a:p>
          <a:p>
            <a:pPr marL="320040" indent="-320040" fontAlgn="auto">
              <a:spcAft>
                <a:spcPts val="0"/>
              </a:spcAft>
              <a:buFont typeface="Wingdings"/>
              <a:buChar char=""/>
              <a:defRPr/>
            </a:pPr>
            <a:r>
              <a:rPr lang="ru-RU" dirty="0" smtClean="0"/>
              <a:t>- использование разнообразных форм и методов организации учебной деятельности, позволяющих раскрывать субъективный опыт О.В.;</a:t>
            </a:r>
          </a:p>
          <a:p>
            <a:pPr marL="320040" indent="-320040" fontAlgn="auto">
              <a:spcAft>
                <a:spcPts val="0"/>
              </a:spcAft>
              <a:buFont typeface="Wingdings"/>
              <a:buChar char=""/>
              <a:defRPr/>
            </a:pPr>
            <a:r>
              <a:rPr lang="ru-RU" dirty="0" smtClean="0"/>
              <a:t>- работа по плану;</a:t>
            </a:r>
          </a:p>
          <a:p>
            <a:pPr marL="320040" indent="-320040" fontAlgn="auto">
              <a:spcAft>
                <a:spcPts val="0"/>
              </a:spcAft>
              <a:buFont typeface="Wingdings"/>
              <a:buChar char=""/>
              <a:defRPr/>
            </a:pPr>
            <a:r>
              <a:rPr lang="ru-RU" dirty="0" smtClean="0"/>
              <a:t>- стимулирование О.В.к высказываниям, использованию различных способов выполнения заданий;</a:t>
            </a:r>
          </a:p>
          <a:p>
            <a:pPr marL="320040" indent="-320040" fontAlgn="auto">
              <a:spcAft>
                <a:spcPts val="0"/>
              </a:spcAft>
              <a:buFont typeface="Wingdings"/>
              <a:buChar char=""/>
              <a:defRPr/>
            </a:pPr>
            <a:r>
              <a:rPr lang="ru-RU" dirty="0" smtClean="0"/>
              <a:t>- использование на уроке дидактического материала;</a:t>
            </a:r>
          </a:p>
          <a:p>
            <a:pPr marL="320040" indent="-320040" fontAlgn="auto">
              <a:spcAft>
                <a:spcPts val="0"/>
              </a:spcAft>
              <a:buFont typeface="Wingdings"/>
              <a:buChar char=""/>
              <a:defRPr/>
            </a:pPr>
            <a:r>
              <a:rPr lang="ru-RU" dirty="0" smtClean="0"/>
              <a:t>- оценивание процесса деятельности О.В.</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VI_0668.AVI">
            <a:hlinkClick r:id="" action="ppaction://media"/>
          </p:cNvPr>
          <p:cNvPicPr>
            <a:picLocks noGrp="1" noRot="1" noChangeAspect="1"/>
          </p:cNvPicPr>
          <p:nvPr>
            <p:ph sz="quarter" idx="1"/>
            <a:videoFile r:link="rId1"/>
          </p:nvPr>
        </p:nvPicPr>
        <p:blipFill>
          <a:blip r:embed="rId3" cstate="print"/>
          <a:stretch>
            <a:fillRect/>
          </a:stretch>
        </p:blipFill>
        <p:spPr>
          <a:xfrm>
            <a:off x="16946" y="476672"/>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2775" y="1600200"/>
            <a:ext cx="8153400" cy="4495800"/>
          </a:xfrm>
        </p:spPr>
        <p:txBody>
          <a:bodyPr>
            <a:normAutofit fontScale="70000" lnSpcReduction="20000"/>
          </a:bodyPr>
          <a:lstStyle/>
          <a:p>
            <a:pPr marL="320040" indent="-320040" fontAlgn="auto">
              <a:spcAft>
                <a:spcPts val="0"/>
              </a:spcAft>
              <a:buFont typeface="Wingdings"/>
              <a:buChar char=""/>
              <a:defRPr/>
            </a:pPr>
            <a:r>
              <a:rPr lang="ru-RU" b="1" dirty="0" smtClean="0"/>
              <a:t>Особенности урока</a:t>
            </a:r>
          </a:p>
          <a:p>
            <a:pPr marL="320040" indent="-320040" fontAlgn="auto">
              <a:spcAft>
                <a:spcPts val="0"/>
              </a:spcAft>
              <a:buFont typeface="Wingdings"/>
              <a:buChar char=""/>
              <a:defRPr/>
            </a:pPr>
            <a:r>
              <a:rPr lang="ru-RU" dirty="0" smtClean="0"/>
              <a:t>- преобразующий характер деятельности О.В.: выделяют главные мысли, сравнивают, группируют, классифицируют, делают выводы. Отсюда, представлены задания, побуждающие к мыслительным действиям.</a:t>
            </a:r>
          </a:p>
          <a:p>
            <a:pPr marL="320040" indent="-320040" fontAlgn="auto">
              <a:spcAft>
                <a:spcPts val="0"/>
              </a:spcAft>
              <a:buFont typeface="Wingdings"/>
              <a:buChar char=""/>
              <a:defRPr/>
            </a:pPr>
            <a:r>
              <a:rPr lang="ru-RU" dirty="0" smtClean="0"/>
              <a:t>- самостоятельная деятельность О.В., связанная с эмоциональными переживаниями, творчеством, позволяющая закрепить способы учебной работы;</a:t>
            </a:r>
          </a:p>
          <a:p>
            <a:pPr marL="320040" indent="-320040" fontAlgn="auto">
              <a:spcAft>
                <a:spcPts val="0"/>
              </a:spcAft>
              <a:buFont typeface="Wingdings"/>
              <a:buChar char=""/>
              <a:defRPr/>
            </a:pPr>
            <a:r>
              <a:rPr lang="ru-RU" dirty="0" smtClean="0"/>
              <a:t>- коллективный поиск, направляемый учителем, который обеспечивается вопросами, заданиями на развитие логики, побуждающими самостоятельную мысль О.В.;</a:t>
            </a:r>
          </a:p>
          <a:p>
            <a:pPr marL="320040" indent="-320040" fontAlgn="auto">
              <a:spcAft>
                <a:spcPts val="0"/>
              </a:spcAft>
              <a:buFont typeface="Wingdings"/>
              <a:buChar char=""/>
              <a:defRPr/>
            </a:pPr>
            <a:r>
              <a:rPr lang="ru-RU" dirty="0" smtClean="0"/>
              <a:t>- создание педагогических ситуаций общения на уроке, позволяющих  каждому О.В проявлять инициативу, самостоятельность; создание обстановки для самовыражения О.В.</a:t>
            </a:r>
          </a:p>
          <a:p>
            <a:pPr marL="320040" indent="-320040" fontAlgn="auto">
              <a:spcAft>
                <a:spcPts val="0"/>
              </a:spcAft>
              <a:buFont typeface="Wingdings"/>
              <a:buChar char=""/>
              <a:defRPr/>
            </a:pPr>
            <a:r>
              <a:rPr lang="ru-RU" dirty="0" smtClean="0"/>
              <a:t>- цель и задачи урока исходят от назначения урока, его тематического содержания.</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a:xfrm>
            <a:off x="612775" y="228600"/>
            <a:ext cx="8153400" cy="990600"/>
          </a:xfrm>
        </p:spPr>
        <p:txBody>
          <a:bodyPr/>
          <a:lstStyle/>
          <a:p>
            <a:r>
              <a:rPr lang="ru-RU" sz="2000" b="1" smtClean="0">
                <a:solidFill>
                  <a:schemeClr val="tx1"/>
                </a:solidFill>
              </a:rPr>
              <a:t>Самостоятельная деятельность обучающихся, воспитанников, связанная с эмоциональными переживаниями, творчеством</a:t>
            </a:r>
          </a:p>
        </p:txBody>
      </p:sp>
      <p:pic>
        <p:nvPicPr>
          <p:cNvPr id="22530" name="Содержимое 3" descr="IMG_2167.JPG"/>
          <p:cNvPicPr>
            <a:picLocks noGrp="1" noChangeAspect="1"/>
          </p:cNvPicPr>
          <p:nvPr>
            <p:ph sz="quarter" idx="1"/>
          </p:nvPr>
        </p:nvPicPr>
        <p:blipFill>
          <a:blip r:embed="rId2" cstate="print"/>
          <a:srcRect/>
          <a:stretch>
            <a:fillRect/>
          </a:stretch>
        </p:blipFill>
        <p:spPr>
          <a:xfrm>
            <a:off x="1317625" y="1600200"/>
            <a:ext cx="6743700" cy="44958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a:xfrm>
            <a:off x="612775" y="228600"/>
            <a:ext cx="8153400" cy="990600"/>
          </a:xfrm>
        </p:spPr>
        <p:txBody>
          <a:bodyPr/>
          <a:lstStyle/>
          <a:p>
            <a:r>
              <a:rPr lang="ru-RU" sz="2000" b="1" smtClean="0">
                <a:solidFill>
                  <a:schemeClr val="tx1"/>
                </a:solidFill>
              </a:rPr>
              <a:t>Создание педагогических ситуаций общения на уроке, позволяющих каждому проявлять инициативу, самостоятельность</a:t>
            </a:r>
          </a:p>
        </p:txBody>
      </p:sp>
      <p:pic>
        <p:nvPicPr>
          <p:cNvPr id="23554" name="Содержимое 3" descr="IMG_2169.JPG"/>
          <p:cNvPicPr>
            <a:picLocks noGrp="1" noChangeAspect="1"/>
          </p:cNvPicPr>
          <p:nvPr>
            <p:ph sz="quarter" idx="1"/>
          </p:nvPr>
        </p:nvPicPr>
        <p:blipFill>
          <a:blip r:embed="rId2" cstate="print"/>
          <a:srcRect/>
          <a:stretch>
            <a:fillRect/>
          </a:stretch>
        </p:blipFill>
        <p:spPr>
          <a:xfrm>
            <a:off x="1317625" y="1600200"/>
            <a:ext cx="6743700" cy="44958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docProps/app.xml><?xml version="1.0" encoding="utf-8"?>
<Properties xmlns="http://schemas.openxmlformats.org/officeDocument/2006/extended-properties" xmlns:vt="http://schemas.openxmlformats.org/officeDocument/2006/docPropsVTypes">
  <Template>Median</Template>
  <TotalTime>303</TotalTime>
  <Words>1462</Words>
  <Application>Microsoft Office PowerPoint</Application>
  <PresentationFormat>Экран (4:3)</PresentationFormat>
  <Paragraphs>43</Paragraphs>
  <Slides>14</Slides>
  <Notes>2</Notes>
  <HiddenSlides>0</HiddenSlides>
  <MMClips>1</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Обычная</vt:lpstr>
      <vt:lpstr>Самоанализ урока как неотъемлемая часть аналитической культуры педагогов</vt:lpstr>
      <vt:lpstr>Цель: осознание обучающимися, воспитанниками  процесса обучения</vt:lpstr>
      <vt:lpstr>Конспект урока по теме: «Преобразование Петра I»</vt:lpstr>
      <vt:lpstr>Презентация PowerPoint</vt:lpstr>
      <vt:lpstr>Презентация PowerPoint</vt:lpstr>
      <vt:lpstr>Презентация PowerPoint</vt:lpstr>
      <vt:lpstr>Презентация PowerPoint</vt:lpstr>
      <vt:lpstr>Самостоятельная деятельность обучающихся, воспитанников, связанная с эмоциональными переживаниями, творчеством</vt:lpstr>
      <vt:lpstr>Создание педагогических ситуаций общения на уроке, позволяющих каждому проявлять инициативу, самостоятельность</vt:lpstr>
      <vt:lpstr>Ведущая роль на уроке отводится теоретическим знаниям</vt:lpstr>
      <vt:lpstr>Презентация PowerPoint</vt:lpstr>
      <vt:lpstr>Самоанализ урока по истории на тему «Преобразования Петра I», 8 «А»</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Самоанализ урока как неотъемлемая часть аналитической культуры педагогов</dc:title>
  <dc:creator>Redkina</dc:creator>
  <cp:lastModifiedBy>Никулина</cp:lastModifiedBy>
  <cp:revision>6</cp:revision>
  <dcterms:created xsi:type="dcterms:W3CDTF">2014-01-01T05:42:14Z</dcterms:created>
  <dcterms:modified xsi:type="dcterms:W3CDTF">2014-01-09T05:22:09Z</dcterms:modified>
</cp:coreProperties>
</file>