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71" r:id="rId3"/>
    <p:sldId id="273" r:id="rId4"/>
    <p:sldId id="258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9" r:id="rId19"/>
    <p:sldId id="286" r:id="rId20"/>
    <p:sldId id="287" r:id="rId21"/>
    <p:sldId id="290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B3DB-C0CC-4F2A-A88E-8FD8A88C50B8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9FDA-FBBE-4A5D-9260-7E3880AD2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2A05D1-4E27-40AA-952E-0E5207FA8F1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741C0B-C3C3-4D43-914D-427AA9DA2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69;&#1085;&#1080;&#1075;&#1084;&#1072;\10-Voyageur%20(2003)\01-From%20East%20To%20West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0%D1%84%D0%B8%D0%BA%D0%B0" TargetMode="External"/><Relationship Id="rId13" Type="http://schemas.openxmlformats.org/officeDocument/2006/relationships/hyperlink" Target="http://ru.wikipedia.org/wiki/%D0%9B%D0%B0%D0%BA" TargetMode="External"/><Relationship Id="rId3" Type="http://schemas.openxmlformats.org/officeDocument/2006/relationships/hyperlink" Target="http://ru.wikipedia.org/wiki/%D0%98%D0%BC%D0%BF%D0%B5%D1%80%D0%B0%D1%82%D0%BE%D1%80_%D0%B2%D1%81%D0%B5%D1%80%D0%BE%D1%81%D1%81%D0%B8%D0%B9%D1%81%D0%BA%D0%B8%D0%B9" TargetMode="External"/><Relationship Id="rId7" Type="http://schemas.openxmlformats.org/officeDocument/2006/relationships/hyperlink" Target="http://ru.wikipedia.org/wiki/%D0%A1%D0%BA%D1%83%D0%BB%D1%8C%D0%BF%D1%82%D1%83%D1%80%D0%B0" TargetMode="External"/><Relationship Id="rId12" Type="http://schemas.openxmlformats.org/officeDocument/2006/relationships/hyperlink" Target="http://ru.wikipedia.org/wiki/%D0%A0%D0%B5%D0%B7%D1%8C%D0%B1%D0%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6%D0%B8%D0%B2%D0%BE%D0%BF%D0%B8%D1%81%D1%8C" TargetMode="External"/><Relationship Id="rId11" Type="http://schemas.openxmlformats.org/officeDocument/2006/relationships/hyperlink" Target="http://ru.wikipedia.org/wiki/%D0%A1%D1%82%D0%B5%D0%BA%D0%BB%D0%BE" TargetMode="External"/><Relationship Id="rId5" Type="http://schemas.openxmlformats.org/officeDocument/2006/relationships/hyperlink" Target="http://ru.wikipedia.org/wiki/%D0%90%D0%BB%D0%B5%D0%BA%D1%81%D0%B0%D0%BD%D0%B4%D1%80_III" TargetMode="External"/><Relationship Id="rId15" Type="http://schemas.openxmlformats.org/officeDocument/2006/relationships/hyperlink" Target="http://ru.wikipedia.org/wiki/%D0%9A%D1%80%D1%83%D0%B6%D0%B5%D0%B2%D0%BE" TargetMode="External"/><Relationship Id="rId10" Type="http://schemas.openxmlformats.org/officeDocument/2006/relationships/hyperlink" Target="http://ru.wikipedia.org/wiki/%D0%A4%D0%B0%D1%80%D1%84%D0%BE%D1%80" TargetMode="External"/><Relationship Id="rId4" Type="http://schemas.openxmlformats.org/officeDocument/2006/relationships/hyperlink" Target="http://ru.wikipedia.org/wiki/%D0%9D%D0%B8%D0%BA%D0%BE%D0%BB%D0%B0%D0%B9_II" TargetMode="External"/><Relationship Id="rId9" Type="http://schemas.openxmlformats.org/officeDocument/2006/relationships/hyperlink" Target="http://ru.wikipedia.org/wiki/%D0%9C%D0%B5%D0%B1%D0%B5%D0%BB%D1%8C" TargetMode="External"/><Relationship Id="rId14" Type="http://schemas.openxmlformats.org/officeDocument/2006/relationships/hyperlink" Target="http://ru.wikipedia.org/wiki/%D0%92%D1%8B%D1%88%D0%B8%D0%B2%D0%BA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bmuseum.ru/themuseum/museum_complex/house_matjushin/" TargetMode="External"/><Relationship Id="rId3" Type="http://schemas.openxmlformats.org/officeDocument/2006/relationships/hyperlink" Target="http://www.spbmuseum.ru/themuseum/museum_complex/peterpaul_fortress/" TargetMode="External"/><Relationship Id="rId7" Type="http://schemas.openxmlformats.org/officeDocument/2006/relationships/hyperlink" Target="http://www.spbmuseum.ru/themuseum/museum_complex/kirov_museu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bmuseum.ru/themuseum/museum_complex/blok_museum/" TargetMode="External"/><Relationship Id="rId5" Type="http://schemas.openxmlformats.org/officeDocument/2006/relationships/hyperlink" Target="http://www.spbmuseum.ru/themuseum/museum_complex/rumyantsev_mansion/" TargetMode="External"/><Relationship Id="rId10" Type="http://schemas.openxmlformats.org/officeDocument/2006/relationships/hyperlink" Target="http://www.spbmuseum.ru/themuseum/museum_complex/museum_of_printing/" TargetMode="External"/><Relationship Id="rId4" Type="http://schemas.openxmlformats.org/officeDocument/2006/relationships/hyperlink" Target="http://www.spbmuseum.ru/themuseum/museum_complex/oreshek_fortress/" TargetMode="External"/><Relationship Id="rId9" Type="http://schemas.openxmlformats.org/officeDocument/2006/relationships/hyperlink" Target="http://www.spbmuseum.ru/themuseum/museum_complex/monument_lenigrad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58_%D0%B3%D0%BE%D0%B4" TargetMode="External"/><Relationship Id="rId3" Type="http://schemas.openxmlformats.org/officeDocument/2006/relationships/hyperlink" Target="http://ru.wikipedia.org/wiki/%D0%9F%D1%80%D0%B0%D0%B2%D0%BE%D1%81%D0%BB%D0%B0%D0%B2%D0%B8%D0%B5" TargetMode="External"/><Relationship Id="rId7" Type="http://schemas.openxmlformats.org/officeDocument/2006/relationships/hyperlink" Target="http://ru.wikipedia.org/wiki/1818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8%D1%81%D0%B0%D0%B0%D0%BA%D0%B8%D0%B5%D0%B2%D1%81%D0%BA%D0%B0%D1%8F_%D0%BF%D0%BB%D0%BE%D1%89%D0%B0%D0%B4%D1%8C_(%D0%A1%D0%B0%D0%BD%D0%BA%D1%82-%D0%9F%D0%B5%D1%82%D0%B5%D1%80%D0%B1%D1%83%D1%80%D0%B3)" TargetMode="External"/><Relationship Id="rId5" Type="http://schemas.openxmlformats.org/officeDocument/2006/relationships/hyperlink" Target="http://ru.wikipedia.org/wiki/%D0%A1%D0%B0%D0%BD%D0%BA%D1%82-%D0%9F%D0%B5%D1%82%D0%B5%D1%80%D0%B1%D1%83%D1%80%D0%B3" TargetMode="External"/><Relationship Id="rId10" Type="http://schemas.openxmlformats.org/officeDocument/2006/relationships/hyperlink" Target="http://ru.wikipedia.org/wiki/%D0%9D%D0%B8%D0%BA%D0%BE%D0%BB%D0%B0%D0%B9_I" TargetMode="External"/><Relationship Id="rId4" Type="http://schemas.openxmlformats.org/officeDocument/2006/relationships/hyperlink" Target="http://ru.wikipedia.org/wiki/%D0%9F%D1%80%D0%B0%D0%B2%D0%BE%D1%81%D0%BB%D0%B0%D0%B2%D0%BD%D1%8B%D0%B9_%D1%85%D1%80%D0%B0%D0%BC" TargetMode="External"/><Relationship Id="rId9" Type="http://schemas.openxmlformats.org/officeDocument/2006/relationships/hyperlink" Target="http://ru.wikipedia.org/wiki/%D0%9C%D0%BE%D0%BD%D1%84%D0%B5%D1%80%D1%80%D0%B0%D0%BD_%D0%9E%D0%B3%D1%8E%D1%81%D1%82_%D0%A0%D0%B8%D0%BA%D0%B0%D1%8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Путешествие по музеям, являющимися -визитной карточкой нашего города.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Петербургские музеи-хранители истории.</a:t>
            </a:r>
            <a:endParaRPr lang="ru-RU" dirty="0"/>
          </a:p>
        </p:txBody>
      </p:sp>
      <p:pic>
        <p:nvPicPr>
          <p:cNvPr id="4" name="Рисунок 3" descr="9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277544"/>
            <a:ext cx="1785950" cy="2177988"/>
          </a:xfrm>
          <a:prstGeom prst="rect">
            <a:avLst/>
          </a:prstGeom>
        </p:spPr>
      </p:pic>
      <p:pic>
        <p:nvPicPr>
          <p:cNvPr id="5" name="Рисунок 4" descr="pagelogo_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604618"/>
            <a:ext cx="1714512" cy="1800958"/>
          </a:xfrm>
          <a:prstGeom prst="rect">
            <a:avLst/>
          </a:prstGeom>
        </p:spPr>
      </p:pic>
      <p:pic>
        <p:nvPicPr>
          <p:cNvPr id="6" name="Рисунок 5" descr="spb_3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714884"/>
            <a:ext cx="2466706" cy="1914164"/>
          </a:xfrm>
          <a:prstGeom prst="rect">
            <a:avLst/>
          </a:prstGeom>
        </p:spPr>
      </p:pic>
      <p:pic>
        <p:nvPicPr>
          <p:cNvPr id="7" name="Рисунок 6" descr="spb_5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151419"/>
            <a:ext cx="2643206" cy="1848821"/>
          </a:xfrm>
          <a:prstGeom prst="rect">
            <a:avLst/>
          </a:prstGeom>
        </p:spPr>
      </p:pic>
      <p:pic>
        <p:nvPicPr>
          <p:cNvPr id="8" name="Рисунок 7" descr="spb_9_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382884"/>
            <a:ext cx="2047881" cy="1474474"/>
          </a:xfrm>
          <a:prstGeom prst="rect">
            <a:avLst/>
          </a:prstGeom>
        </p:spPr>
      </p:pic>
      <p:pic>
        <p:nvPicPr>
          <p:cNvPr id="9" name="01-From East To We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AlexandreIIImonu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4000528" cy="3000396"/>
          </a:xfrm>
          <a:prstGeom prst="rect">
            <a:avLst/>
          </a:prstGeom>
        </p:spPr>
      </p:pic>
      <p:pic>
        <p:nvPicPr>
          <p:cNvPr id="3" name="Рисунок 2" descr="800px-Михайловский_замок_с_набережной_Фонтан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29066"/>
            <a:ext cx="4460742" cy="2721053"/>
          </a:xfrm>
          <a:prstGeom prst="rect">
            <a:avLst/>
          </a:prstGeom>
        </p:spPr>
      </p:pic>
      <p:pic>
        <p:nvPicPr>
          <p:cNvPr id="5" name="Рисунок 4" descr="800px-Строгановский_дворец_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6912" y="4000504"/>
            <a:ext cx="3989880" cy="2428892"/>
          </a:xfrm>
          <a:prstGeom prst="rect">
            <a:avLst/>
          </a:prstGeom>
        </p:spPr>
      </p:pic>
      <p:pic>
        <p:nvPicPr>
          <p:cNvPr id="6" name="Рисунок 5" descr="800px-Museo_russo,_esterno_lungo_il_canale_griboyedo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500042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в стране государственный музей русского изобразительного искусства, основан в 1895 году в Санкт-Петербурге.</a:t>
            </a:r>
          </a:p>
          <a:p>
            <a:r>
              <a:rPr lang="ru-RU" dirty="0" smtClean="0"/>
              <a:t> Основан российским </a:t>
            </a:r>
            <a:r>
              <a:rPr lang="ru-RU" dirty="0" smtClean="0">
                <a:hlinkClick r:id="rId3" tooltip="Император всероссийский"/>
              </a:rPr>
              <a:t>императором</a:t>
            </a:r>
            <a:r>
              <a:rPr lang="ru-RU" dirty="0" smtClean="0"/>
              <a:t> </a:t>
            </a:r>
            <a:r>
              <a:rPr lang="ru-RU" dirty="0" smtClean="0">
                <a:hlinkClick r:id="rId4" tooltip="Николай II"/>
              </a:rPr>
              <a:t>Николаем II</a:t>
            </a:r>
            <a:r>
              <a:rPr lang="ru-RU" dirty="0" smtClean="0"/>
              <a:t> в память о своём родителе — императоре </a:t>
            </a:r>
            <a:r>
              <a:rPr lang="ru-RU" dirty="0" smtClean="0">
                <a:hlinkClick r:id="rId5" tooltip="Александр III"/>
              </a:rPr>
              <a:t>Александре III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настоящее время в собрание Русского музея входят следующие отделы: русская и советская </a:t>
            </a:r>
            <a:r>
              <a:rPr lang="ru-RU" dirty="0" smtClean="0">
                <a:hlinkClick r:id="rId6" tooltip="Живопись"/>
              </a:rPr>
              <a:t>живопись</a:t>
            </a:r>
            <a:r>
              <a:rPr lang="ru-RU" dirty="0" smtClean="0"/>
              <a:t>, </a:t>
            </a:r>
            <a:r>
              <a:rPr lang="ru-RU" dirty="0" smtClean="0">
                <a:hlinkClick r:id="rId7" tooltip="Скульптура"/>
              </a:rPr>
              <a:t>скульптура</a:t>
            </a:r>
            <a:r>
              <a:rPr lang="ru-RU" dirty="0" smtClean="0"/>
              <a:t>, </a:t>
            </a:r>
            <a:r>
              <a:rPr lang="ru-RU" dirty="0" smtClean="0">
                <a:hlinkClick r:id="rId8" tooltip="Графика"/>
              </a:rPr>
              <a:t>графика</a:t>
            </a:r>
            <a:r>
              <a:rPr lang="ru-RU" dirty="0" smtClean="0"/>
              <a:t>, декоративно-прикладного и народного искусства (</a:t>
            </a:r>
            <a:r>
              <a:rPr lang="ru-RU" dirty="0" smtClean="0">
                <a:hlinkClick r:id="rId9" tooltip="Мебель"/>
              </a:rPr>
              <a:t>мебель</a:t>
            </a:r>
            <a:r>
              <a:rPr lang="ru-RU" dirty="0" smtClean="0"/>
              <a:t>, </a:t>
            </a:r>
            <a:r>
              <a:rPr lang="ru-RU" dirty="0" smtClean="0">
                <a:hlinkClick r:id="rId10" tooltip="Фарфор"/>
              </a:rPr>
              <a:t>фарфор</a:t>
            </a:r>
            <a:r>
              <a:rPr lang="ru-RU" dirty="0" smtClean="0"/>
              <a:t>, </a:t>
            </a:r>
            <a:r>
              <a:rPr lang="ru-RU" dirty="0" smtClean="0">
                <a:hlinkClick r:id="rId11" tooltip="Стекло"/>
              </a:rPr>
              <a:t>стекло</a:t>
            </a:r>
            <a:r>
              <a:rPr lang="ru-RU" dirty="0" smtClean="0"/>
              <a:t>, </a:t>
            </a:r>
            <a:r>
              <a:rPr lang="ru-RU" dirty="0" smtClean="0">
                <a:hlinkClick r:id="rId12" tooltip="Резьба"/>
              </a:rPr>
              <a:t>резьба</a:t>
            </a:r>
            <a:r>
              <a:rPr lang="ru-RU" dirty="0" smtClean="0"/>
              <a:t>, </a:t>
            </a:r>
            <a:r>
              <a:rPr lang="ru-RU" dirty="0" smtClean="0">
                <a:hlinkClick r:id="rId13" tooltip="Лак"/>
              </a:rPr>
              <a:t>лаки</a:t>
            </a:r>
            <a:r>
              <a:rPr lang="ru-RU" dirty="0" smtClean="0"/>
              <a:t>, изделия из металла, ткани, </a:t>
            </a:r>
            <a:r>
              <a:rPr lang="ru-RU" dirty="0" smtClean="0">
                <a:hlinkClick r:id="rId14" tooltip="Вышивка"/>
              </a:rPr>
              <a:t>вышивка</a:t>
            </a:r>
            <a:r>
              <a:rPr lang="ru-RU" dirty="0" smtClean="0"/>
              <a:t>, </a:t>
            </a:r>
            <a:r>
              <a:rPr lang="ru-RU" dirty="0" smtClean="0">
                <a:hlinkClick r:id="rId15" tooltip="Кружево"/>
              </a:rPr>
              <a:t>кружево</a:t>
            </a:r>
            <a:r>
              <a:rPr lang="ru-RU" dirty="0" smtClean="0"/>
              <a:t> и др.)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642918"/>
            <a:ext cx="5757874" cy="72868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Русский музей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_4825_petrop_so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2219325" cy="3333750"/>
          </a:xfrm>
          <a:prstGeom prst="rect">
            <a:avLst/>
          </a:prstGeom>
        </p:spPr>
      </p:pic>
      <p:pic>
        <p:nvPicPr>
          <p:cNvPr id="4" name="Рисунок 3" descr="or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00570"/>
            <a:ext cx="4240796" cy="1916978"/>
          </a:xfrm>
          <a:prstGeom prst="rect">
            <a:avLst/>
          </a:prstGeom>
        </p:spPr>
      </p:pic>
      <p:pic>
        <p:nvPicPr>
          <p:cNvPr id="5" name="Рисунок 4" descr="monumen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85728"/>
            <a:ext cx="6000750" cy="3038475"/>
          </a:xfrm>
          <a:prstGeom prst="rect">
            <a:avLst/>
          </a:prstGeom>
        </p:spPr>
      </p:pic>
      <p:pic>
        <p:nvPicPr>
          <p:cNvPr id="6" name="Рисунок 5" descr="pech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4071942"/>
            <a:ext cx="4786305" cy="2256957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Музей  включает следующие объекты:  </a:t>
            </a:r>
            <a:r>
              <a:rPr lang="ru-RU" sz="2400" dirty="0" smtClean="0">
                <a:hlinkClick r:id="rId3"/>
              </a:rPr>
              <a:t>Петропавловская крепость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4"/>
              </a:rPr>
              <a:t>Шлиссельбурская</a:t>
            </a:r>
            <a:r>
              <a:rPr lang="ru-RU" sz="2400" dirty="0" smtClean="0">
                <a:hlinkClick r:id="rId4"/>
              </a:rPr>
              <a:t> крепость Орешек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5"/>
              </a:rPr>
              <a:t>Особняк Румянцева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6"/>
              </a:rPr>
              <a:t>Музей-квартира А.А. Блока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7"/>
              </a:rPr>
              <a:t>Музей С.М. Кирова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8"/>
              </a:rPr>
              <a:t>Музей петербургского авангарда</a:t>
            </a:r>
            <a:r>
              <a:rPr lang="ru-RU" sz="2400" dirty="0" smtClean="0"/>
              <a:t> (Дом Матюшина),  </a:t>
            </a:r>
            <a:r>
              <a:rPr lang="ru-RU" sz="2400" dirty="0" smtClean="0">
                <a:hlinkClick r:id="rId9"/>
              </a:rPr>
              <a:t>Монумент героическим защитникам Ленинграда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10"/>
              </a:rPr>
              <a:t>Музей печати</a:t>
            </a:r>
            <a:r>
              <a:rPr lang="ru-RU" dirty="0" smtClean="0"/>
              <a:t>.    </a:t>
            </a:r>
          </a:p>
          <a:p>
            <a:r>
              <a:rPr lang="ru-RU" dirty="0" smtClean="0"/>
              <a:t>  Государственный музей истории Санкт-Петербурга - один из крупнейших в России исторических музеев. Его родоначальником является основанный в 1907 году Музей Старого Петербурга. В его создании принимали участие А.Н.Бенуа, </a:t>
            </a:r>
            <a:r>
              <a:rPr lang="ru-RU" dirty="0" err="1" smtClean="0"/>
              <a:t>П.П.Вейнер</a:t>
            </a:r>
            <a:r>
              <a:rPr lang="ru-RU" dirty="0" smtClean="0"/>
              <a:t>, В.А.Покровский, </a:t>
            </a:r>
            <a:r>
              <a:rPr lang="ru-RU" dirty="0" err="1" smtClean="0"/>
              <a:t>П.Ю.Сюзор</a:t>
            </a:r>
            <a:r>
              <a:rPr lang="ru-RU" dirty="0" smtClean="0"/>
              <a:t>, </a:t>
            </a:r>
            <a:r>
              <a:rPr lang="ru-RU" dirty="0" err="1" smtClean="0"/>
              <a:t>А.Ф.Гауш</a:t>
            </a:r>
            <a:r>
              <a:rPr lang="ru-RU" dirty="0" smtClean="0"/>
              <a:t>, бароны Н.Н.Врангель, Н.Е.Лансере, В.Я.Курбатов, князь </a:t>
            </a:r>
            <a:r>
              <a:rPr lang="ru-RU" dirty="0" err="1" smtClean="0"/>
              <a:t>В.Н.Аргутинский-Долгоруков</a:t>
            </a:r>
            <a:r>
              <a:rPr lang="ru-RU" dirty="0" smtClean="0"/>
              <a:t>, </a:t>
            </a:r>
            <a:r>
              <a:rPr lang="ru-RU" dirty="0" err="1" smtClean="0"/>
              <a:t>В.А.Щуко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Государственный музей истории Санкт – Петербурга.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ew_to_Saint_Isaac's_Cathedral_by_Ivan_Sme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16000"/>
            <a:ext cx="7620000" cy="48260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Исаакиевский собор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Крупнейший </a:t>
            </a:r>
            <a:r>
              <a:rPr lang="ru-RU" sz="2000" dirty="0" smtClean="0">
                <a:hlinkClick r:id="rId3" tooltip="Православие"/>
              </a:rPr>
              <a:t>православный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4" tooltip="Православный храм"/>
              </a:rPr>
              <a:t>храм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5" tooltip="Санкт-Петербург"/>
              </a:rPr>
              <a:t>Санкт-Петербурга</a:t>
            </a:r>
            <a:r>
              <a:rPr lang="ru-RU" sz="2000" dirty="0" smtClean="0"/>
              <a:t>. Расположен на </a:t>
            </a:r>
            <a:r>
              <a:rPr lang="ru-RU" sz="2000" dirty="0" smtClean="0">
                <a:hlinkClick r:id="rId6" tooltip="Исаакиевская площадь (Санкт-Петербург)"/>
              </a:rPr>
              <a:t>Исаакиевской площади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Построен в </a:t>
            </a:r>
            <a:r>
              <a:rPr lang="ru-RU" sz="2000" dirty="0" smtClean="0">
                <a:hlinkClick r:id="rId7" tooltip="1818"/>
              </a:rPr>
              <a:t>1818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8" tooltip="1858 год"/>
              </a:rPr>
              <a:t>1858 годы</a:t>
            </a:r>
            <a:r>
              <a:rPr lang="ru-RU" sz="2000" dirty="0" smtClean="0"/>
              <a:t> по проекту архитектора </a:t>
            </a:r>
            <a:r>
              <a:rPr lang="ru-RU" sz="2000" u="sng" dirty="0" smtClean="0">
                <a:hlinkClick r:id="rId9" tooltip="Монферран Огюст Рикар"/>
              </a:rPr>
              <a:t>Огюста </a:t>
            </a:r>
            <a:r>
              <a:rPr lang="ru-RU" sz="2000" u="sng" dirty="0" err="1" smtClean="0">
                <a:hlinkClick r:id="rId9" tooltip="Монферран Огюст Рикар"/>
              </a:rPr>
              <a:t>Монферрана</a:t>
            </a:r>
            <a:r>
              <a:rPr lang="ru-RU" sz="2000" dirty="0" smtClean="0"/>
              <a:t>; строительство курировал сам император </a:t>
            </a:r>
            <a:r>
              <a:rPr lang="ru-RU" sz="2000" dirty="0" smtClean="0">
                <a:hlinkClick r:id="rId10" tooltip="Николай I"/>
              </a:rPr>
              <a:t>Николай I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 выдающийся образец русского культового искусства. Он является одним из самых красивых и значительных купольных сооружений не только в России, но и в мире. По своим размерам храм уступает лишь соборам Святого Петра в Риме, Святого Павла в Лондоне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В 1991 году было принято решение об использовании храма верующими. Здесь четыре раза в год совершаются церковные службы.</a:t>
            </a:r>
          </a:p>
          <a:p>
            <a:r>
              <a:rPr lang="ru-RU" sz="2400" dirty="0" smtClean="0"/>
              <a:t>В настоящее время многие туристы поднимаются на колоннаду Исаакиевского собора. Отсюда  высоты 43 метра можно увидеть панораму города.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entralnyyvoenno-morskoymuzey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049" y="785794"/>
            <a:ext cx="7538684" cy="500066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ЦЕНТРАЛЬНЫЙ ВОЕННО-МОРСКОЙ МУЗЕЙ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Один из старейших музеев России и один из крупнейших морских музеев мира. Он ведет свое начало от </a:t>
            </a:r>
            <a:r>
              <a:rPr lang="ru-RU" dirty="0" err="1" smtClean="0"/>
              <a:t>Модель-камеры</a:t>
            </a:r>
            <a:r>
              <a:rPr lang="ru-RU" dirty="0" smtClean="0"/>
              <a:t> — хранилища кораблестроительных моделей и чертежей, основанной императором Петром I в 1709 году.</a:t>
            </a:r>
          </a:p>
          <a:p>
            <a:r>
              <a:rPr lang="ru-RU" dirty="0" smtClean="0"/>
              <a:t>Собрано около двух тысяч уникальных моделей кораблей. Фонды насчитывают около 800 тысяч предметов, более 3,5 тыс. флагов и знамен. </a:t>
            </a:r>
            <a:endParaRPr lang="ru-RU" dirty="0"/>
          </a:p>
        </p:txBody>
      </p:sp>
      <p:pic>
        <p:nvPicPr>
          <p:cNvPr id="5" name="Содержимое 4" descr="290px-Streets_Sankt-Peterburg_sent2011_3937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1000108"/>
            <a:ext cx="2954014" cy="2220604"/>
          </a:xfrm>
        </p:spPr>
      </p:pic>
      <p:pic>
        <p:nvPicPr>
          <p:cNvPr id="6" name="Рисунок 5" descr="300px-Bot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00438"/>
            <a:ext cx="3810000" cy="26543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Гипотеза: « Петербургские музеи- хранители истории»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2167958" cy="1780616"/>
          </a:xfrm>
          <a:prstGeom prst="rect">
            <a:avLst/>
          </a:prstGeom>
        </p:spPr>
      </p:pic>
      <p:pic>
        <p:nvPicPr>
          <p:cNvPr id="4" name="Рисунок 3" descr="banner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14752"/>
            <a:ext cx="2214578" cy="2643191"/>
          </a:xfrm>
          <a:prstGeom prst="rect">
            <a:avLst/>
          </a:prstGeom>
        </p:spPr>
      </p:pic>
      <p:pic>
        <p:nvPicPr>
          <p:cNvPr id="5" name="Рисунок 4" descr="Dospehi_rycarya._Epoha_vozrozhdeniya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2948" y="928670"/>
            <a:ext cx="2089562" cy="2786082"/>
          </a:xfrm>
          <a:prstGeom prst="rect">
            <a:avLst/>
          </a:prstGeom>
        </p:spPr>
      </p:pic>
      <p:pic>
        <p:nvPicPr>
          <p:cNvPr id="6" name="Рисунок 5" descr="DSCF13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285860"/>
            <a:ext cx="2928958" cy="2498481"/>
          </a:xfrm>
          <a:prstGeom prst="rect">
            <a:avLst/>
          </a:prstGeom>
        </p:spPr>
      </p:pic>
      <p:pic>
        <p:nvPicPr>
          <p:cNvPr id="7" name="Рисунок 6" descr="george washingt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4000504"/>
            <a:ext cx="3500442" cy="2333628"/>
          </a:xfrm>
          <a:prstGeom prst="rect">
            <a:avLst/>
          </a:prstGeom>
        </p:spPr>
      </p:pic>
      <p:pic>
        <p:nvPicPr>
          <p:cNvPr id="8" name="Рисунок 7" descr="image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3429000"/>
            <a:ext cx="2085341" cy="3143248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«Ночь музеев» в Санкт-Петербурге с 19 на 20 мая 2012 года.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Общей темой для всех программ «Ночи музеев 2012» станет тема «Городские тайны». Музеи Петербурга хранят множество тайн –  громких и почти неизвестных широкой публике. Загадочные события, захватывающие истории, тайны отдельных экспонатов или целых зданий – все это станет частью программы «Ночи музеев 2012». Акция «Ночь музеев» является международной и проходит в 42 странах Европы. Почти 2000 музеев не спят один раз в год, открывая свои двери для всех, кому интересно увидеть музей в необычное время суток.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Акция «Ночь музеев»</a:t>
            </a:r>
            <a:r>
              <a:rPr lang="ru-RU" dirty="0" smtClean="0"/>
              <a:t> впервые была проведена в 1997 году, в Берлине. А в 2001 году в акции приняли участие уже 39 стран Европы и Америки. В 2007 году к музеям Европы присоединились московские музеи, а </a:t>
            </a:r>
            <a:r>
              <a:rPr lang="ru-RU" b="1" dirty="0" smtClean="0"/>
              <a:t>в 2008 году </a:t>
            </a:r>
            <a:r>
              <a:rPr lang="ru-RU" dirty="0" smtClean="0"/>
              <a:t>и музеи Санкт-Петербурга.</a:t>
            </a:r>
          </a:p>
          <a:p>
            <a:r>
              <a:rPr lang="ru-RU" dirty="0" smtClean="0"/>
              <a:t>День музеев 18 мая, для удобства  открывают двери музеи, чтоб познакомить с ранее не известными музеями.</a:t>
            </a:r>
            <a:endParaRPr lang="ru-RU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музеи?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3051402" cy="19986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Кладовая сокровищ</a:t>
            </a:r>
          </a:p>
          <a:p>
            <a:r>
              <a:rPr lang="ru-RU" dirty="0" smtClean="0"/>
              <a:t>Хранение экспонатов, картин</a:t>
            </a:r>
          </a:p>
          <a:p>
            <a:r>
              <a:rPr lang="ru-RU" dirty="0" smtClean="0"/>
              <a:t>Места проведения выставок</a:t>
            </a:r>
          </a:p>
          <a:p>
            <a:r>
              <a:rPr lang="ru-RU" dirty="0" smtClean="0"/>
              <a:t>Место, где хранятся предметы старины.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aa5_96ed913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214810" cy="2808117"/>
          </a:xfrm>
          <a:prstGeom prst="rect">
            <a:avLst/>
          </a:prstGeom>
        </p:spPr>
      </p:pic>
      <p:pic>
        <p:nvPicPr>
          <p:cNvPr id="3" name="Рисунок 2" descr="0_11cd8_696aa78f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214686"/>
            <a:ext cx="4286248" cy="2855713"/>
          </a:xfrm>
          <a:prstGeom prst="rect">
            <a:avLst/>
          </a:prstGeom>
        </p:spPr>
      </p:pic>
      <p:pic>
        <p:nvPicPr>
          <p:cNvPr id="5" name="Рисунок 4" descr="0_11cd3_d43d8ab4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14290"/>
            <a:ext cx="4643438" cy="3093691"/>
          </a:xfrm>
          <a:prstGeom prst="rect">
            <a:avLst/>
          </a:prstGeom>
        </p:spPr>
      </p:pic>
      <p:pic>
        <p:nvPicPr>
          <p:cNvPr id="6" name="Рисунок 5" descr="0_11cf6_a029de27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214686"/>
            <a:ext cx="5000628" cy="3331668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7972452" cy="3276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Подготовить рассказ о своем любимом музее Санкт-Петербурга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071678"/>
            <a:ext cx="7043758" cy="214314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Спасибо за урок!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14414" y="2428868"/>
            <a:ext cx="3282974" cy="571504"/>
          </a:xfrm>
        </p:spPr>
        <p:txBody>
          <a:bodyPr/>
          <a:lstStyle/>
          <a:p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3357562"/>
            <a:ext cx="4210080" cy="2757966"/>
          </a:xfrm>
        </p:spPr>
        <p:txBody>
          <a:bodyPr/>
          <a:lstStyle/>
          <a:p>
            <a:r>
              <a:rPr lang="ru-RU" dirty="0" smtClean="0"/>
              <a:t>Обычаи</a:t>
            </a:r>
          </a:p>
          <a:p>
            <a:r>
              <a:rPr lang="ru-RU" dirty="0" smtClean="0"/>
              <a:t>Обряды</a:t>
            </a:r>
          </a:p>
          <a:p>
            <a:r>
              <a:rPr lang="ru-RU" dirty="0" smtClean="0"/>
              <a:t>Традиции</a:t>
            </a:r>
          </a:p>
          <a:p>
            <a:r>
              <a:rPr lang="ru-RU" dirty="0" smtClean="0"/>
              <a:t>Религии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86314" y="3429000"/>
            <a:ext cx="3902074" cy="2686528"/>
          </a:xfrm>
        </p:spPr>
        <p:txBody>
          <a:bodyPr/>
          <a:lstStyle/>
          <a:p>
            <a:r>
              <a:rPr lang="ru-RU" dirty="0" smtClean="0"/>
              <a:t>Музеи</a:t>
            </a:r>
          </a:p>
          <a:p>
            <a:r>
              <a:rPr lang="ru-RU" dirty="0" smtClean="0"/>
              <a:t>Дома</a:t>
            </a:r>
          </a:p>
          <a:p>
            <a:r>
              <a:rPr lang="ru-RU" dirty="0" smtClean="0"/>
              <a:t>Техника</a:t>
            </a:r>
          </a:p>
          <a:p>
            <a:r>
              <a:rPr lang="ru-RU" dirty="0" smtClean="0"/>
              <a:t>Сооружения</a:t>
            </a:r>
          </a:p>
          <a:p>
            <a:r>
              <a:rPr lang="ru-RU" dirty="0" smtClean="0"/>
              <a:t>Орудия труда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-428652"/>
            <a:ext cx="6829444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духовная и материальная культуры?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4876" y="1428736"/>
            <a:ext cx="4572032" cy="1643074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Материальная культура, то что создано руками человека.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71612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Духовная культура-это ценности, передающиеся из поколения в поколение.</a:t>
            </a: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99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428868"/>
            <a:ext cx="7977214" cy="2413936"/>
          </a:xfrm>
        </p:spPr>
        <p:txBody>
          <a:bodyPr/>
          <a:lstStyle/>
          <a:p>
            <a:r>
              <a:rPr lang="ru-RU" sz="1600" dirty="0" smtClean="0"/>
              <a:t>Расположенное на набережной Невы в историческом центре Санкт-Петербурга здание Кунсткамеры является с начала XVIII в. символом Российской академии наук. Музей, основанный по указу Петра I, открыл свои двери для посетителей в 1714 г. Он был создан с целью собирания и исследования раритетов, созданных природой и руками человека. В настоящее время собрание Музея антропологии и этнографии им. Петра Великого (Кунсткамера) Российской академии наук является одним из наиболее полных и интересных в мире. Оно насчитывает более миллиона экспонатов и отражает все многообразие культур народов Старого и Нового Света.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857232"/>
            <a:ext cx="6834206" cy="1143008"/>
          </a:xfrm>
        </p:spPr>
        <p:txBody>
          <a:bodyPr/>
          <a:lstStyle/>
          <a:p>
            <a:r>
              <a:rPr lang="ru-RU" sz="5400" dirty="0" smtClean="0">
                <a:solidFill>
                  <a:srgbClr val="FFC000"/>
                </a:solidFill>
              </a:rPr>
              <a:t>Кунсткамера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0812"/>
            <a:ext cx="4009132" cy="3008188"/>
          </a:xfrm>
          <a:prstGeom prst="rect">
            <a:avLst/>
          </a:prstGeom>
        </p:spPr>
      </p:pic>
      <p:pic>
        <p:nvPicPr>
          <p:cNvPr id="8" name="Рисунок 7" descr="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85729"/>
            <a:ext cx="4352931" cy="3266151"/>
          </a:xfrm>
          <a:prstGeom prst="rect">
            <a:avLst/>
          </a:prstGeom>
        </p:spPr>
      </p:pic>
      <p:pic>
        <p:nvPicPr>
          <p:cNvPr id="9" name="Рисунок 8" descr="8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86190"/>
            <a:ext cx="2005012" cy="2676525"/>
          </a:xfrm>
          <a:prstGeom prst="rect">
            <a:avLst/>
          </a:prstGeom>
        </p:spPr>
      </p:pic>
      <p:pic>
        <p:nvPicPr>
          <p:cNvPr id="10" name="Рисунок 9" descr="43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54202"/>
            <a:ext cx="3355902" cy="2518046"/>
          </a:xfrm>
          <a:prstGeom prst="rect">
            <a:avLst/>
          </a:prstGeom>
        </p:spPr>
      </p:pic>
      <p:pic>
        <p:nvPicPr>
          <p:cNvPr id="11" name="Рисунок 10" descr="43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286256"/>
            <a:ext cx="2761040" cy="207170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75025"/>
            <a:ext cx="7881966" cy="5911475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52400"/>
            <a:ext cx="6400816" cy="1347774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                                     </a:t>
            </a:r>
            <a:r>
              <a:rPr lang="ru-RU" sz="6600" dirty="0" smtClean="0">
                <a:solidFill>
                  <a:srgbClr val="00B0F0"/>
                </a:solidFill>
              </a:rPr>
              <a:t>Эрмитаж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Музей был основан в 1764 году, когда Екатерина Великая приобрела коллекцию из 255 картин из немецкого города Берлина. Сегодня государственный Эрмитаж обладает более 2,7 млн. экспонатов и отображает разнообразные искусство и артефакты из разных стран мира и всей истории (от Древнего Египта до начала 20 века в Европе). Коллекции Эрмитажа включают в себя произведения Леонардо да Винчи, Микеланджело, Рафаэля, Тициана, уникальные коллекции Рембрандта и Рубенса, многие работы французских импрессионистов Ренуара, Сезанна, Мане, Моне и </a:t>
            </a:r>
            <a:r>
              <a:rPr lang="ru-RU" dirty="0" err="1" smtClean="0"/>
              <a:t>Писарро</a:t>
            </a:r>
            <a:r>
              <a:rPr lang="ru-RU" dirty="0" smtClean="0"/>
              <a:t>, многочисленные полотна Ван </a:t>
            </a:r>
            <a:r>
              <a:rPr lang="ru-RU" dirty="0" err="1" smtClean="0"/>
              <a:t>Гога</a:t>
            </a:r>
            <a:r>
              <a:rPr lang="ru-RU" dirty="0" smtClean="0"/>
              <a:t>, </a:t>
            </a:r>
            <a:r>
              <a:rPr lang="ru-RU" dirty="0" err="1" smtClean="0"/>
              <a:t>Матисса</a:t>
            </a:r>
            <a:r>
              <a:rPr lang="ru-RU" dirty="0" smtClean="0"/>
              <a:t>, Гогена и несколько скульптур Родена.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  Коллекции Эрмитажа демонстрируются в прилегающих зданиях, выстроенных вдоль побережья Невы, они в совокупности образуют огромный музейный комплекс: Зимний дворец, Малый Эрмитаж, Старый Эрмитаж и, наконец, Новый Эрмитаж. Государственный Эрмитаж – музей и частный театр, построенный царями, это красиво оформленный амфитеатр, в котором по-прежнему проводятся регулярные лекции, концерты, оперные и балетные спектакли. 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 Эксперты говорят, что если вы потратите по минуте, смотря на каждый экспонат на выставке в Эрмитаже, вам потребуется 11 лет, чтобы осмотреть их все.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3143272" cy="2857520"/>
          </a:xfrm>
          <a:prstGeom prst="rect">
            <a:avLst/>
          </a:prstGeom>
        </p:spPr>
      </p:pic>
      <p:pic>
        <p:nvPicPr>
          <p:cNvPr id="3" name="Рисунок 2" descr="im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115621"/>
            <a:ext cx="3571900" cy="2405929"/>
          </a:xfrm>
          <a:prstGeom prst="rect">
            <a:avLst/>
          </a:prstGeom>
        </p:spPr>
      </p:pic>
      <p:pic>
        <p:nvPicPr>
          <p:cNvPr id="5" name="Рисунок 4" descr="imgpreview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285728"/>
            <a:ext cx="2782896" cy="3309954"/>
          </a:xfrm>
          <a:prstGeom prst="rect">
            <a:avLst/>
          </a:prstGeom>
        </p:spPr>
      </p:pic>
      <p:pic>
        <p:nvPicPr>
          <p:cNvPr id="7" name="Рисунок 6" descr="220px-P10004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643314"/>
            <a:ext cx="4143404" cy="2881318"/>
          </a:xfrm>
          <a:prstGeom prst="rect">
            <a:avLst/>
          </a:prstGeom>
        </p:spPr>
      </p:pic>
      <p:pic>
        <p:nvPicPr>
          <p:cNvPr id="8" name="Рисунок 7" descr="220px-Theater_Hermitage,_Mosc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2285992"/>
            <a:ext cx="2643174" cy="1982381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350</Words>
  <Application>Microsoft Office PowerPoint</Application>
  <PresentationFormat>Экран (4:3)</PresentationFormat>
  <Paragraphs>47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Петербургские музеи-хранители истории.</vt:lpstr>
      <vt:lpstr>Что такое музеи?</vt:lpstr>
      <vt:lpstr>Что такое духовная и материальная культуры?</vt:lpstr>
      <vt:lpstr>Слайд 4</vt:lpstr>
      <vt:lpstr>Кунсткамера</vt:lpstr>
      <vt:lpstr>Слайд 6</vt:lpstr>
      <vt:lpstr>Слайд 7</vt:lpstr>
      <vt:lpstr>                                         Эрмитаж</vt:lpstr>
      <vt:lpstr>Слайд 9</vt:lpstr>
      <vt:lpstr>Слайд 10</vt:lpstr>
      <vt:lpstr>Русский музей</vt:lpstr>
      <vt:lpstr>Слайд 12</vt:lpstr>
      <vt:lpstr>Государственный музей истории Санкт – Петербурга.</vt:lpstr>
      <vt:lpstr>Слайд 14</vt:lpstr>
      <vt:lpstr>Исаакиевский собор</vt:lpstr>
      <vt:lpstr>Слайд 16</vt:lpstr>
      <vt:lpstr>ЦЕНТРАЛЬНЫЙ ВОЕННО-МОРСКОЙ МУЗЕЙ </vt:lpstr>
      <vt:lpstr>Гипотеза: « Петербургские музеи- хранители истории»</vt:lpstr>
      <vt:lpstr>«Ночь музеев» в Санкт-Петербурге с 19 на 20 мая 2012 года.</vt:lpstr>
      <vt:lpstr>Слайд 20</vt:lpstr>
      <vt:lpstr>Домашнее задание: Подготовить рассказ о своем любимом музее Санкт-Петербурга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 – город музеев.</dc:title>
  <dc:creator>Admin</dc:creator>
  <cp:lastModifiedBy>Admin</cp:lastModifiedBy>
  <cp:revision>25</cp:revision>
  <dcterms:created xsi:type="dcterms:W3CDTF">2012-04-08T12:07:59Z</dcterms:created>
  <dcterms:modified xsi:type="dcterms:W3CDTF">2013-01-06T14:28:50Z</dcterms:modified>
</cp:coreProperties>
</file>