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303" r:id="rId41"/>
    <p:sldId id="302" r:id="rId42"/>
    <p:sldId id="297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7F1"/>
    <a:srgbClr val="87C1D5"/>
    <a:srgbClr val="C26CB2"/>
    <a:srgbClr val="D79431"/>
    <a:srgbClr val="CCFF99"/>
    <a:srgbClr val="F0E8FC"/>
    <a:srgbClr val="F0EFF9"/>
    <a:srgbClr val="F7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2A98-F280-4E50-B6E0-7CB8936D0E39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7A1B-F942-43B8-86D5-BCFFC48C8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7A1B-F942-43B8-86D5-BCFFC48C83C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kozlov.ru/upload/images/0505/05051915061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18" Type="http://schemas.openxmlformats.org/officeDocument/2006/relationships/slide" Target="slide10.xml"/><Relationship Id="rId26" Type="http://schemas.openxmlformats.org/officeDocument/2006/relationships/slide" Target="slide20.xml"/><Relationship Id="rId39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34" Type="http://schemas.openxmlformats.org/officeDocument/2006/relationships/slide" Target="slide37.xml"/><Relationship Id="rId42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33.xml"/><Relationship Id="rId17" Type="http://schemas.openxmlformats.org/officeDocument/2006/relationships/slide" Target="slide16.xml"/><Relationship Id="rId25" Type="http://schemas.openxmlformats.org/officeDocument/2006/relationships/slide" Target="slide19.xml"/><Relationship Id="rId33" Type="http://schemas.openxmlformats.org/officeDocument/2006/relationships/slide" Target="slide44.xml"/><Relationship Id="rId38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8.xml"/><Relationship Id="rId29" Type="http://schemas.openxmlformats.org/officeDocument/2006/relationships/slide" Target="slide36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4.xml"/><Relationship Id="rId24" Type="http://schemas.openxmlformats.org/officeDocument/2006/relationships/slide" Target="slide26.xml"/><Relationship Id="rId32" Type="http://schemas.openxmlformats.org/officeDocument/2006/relationships/slide" Target="slide43.xml"/><Relationship Id="rId37" Type="http://schemas.openxmlformats.org/officeDocument/2006/relationships/slide" Target="slide29.xml"/><Relationship Id="rId40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36" Type="http://schemas.openxmlformats.org/officeDocument/2006/relationships/slide" Target="slide23.xml"/><Relationship Id="rId10" Type="http://schemas.openxmlformats.org/officeDocument/2006/relationships/slide" Target="slide39.xml"/><Relationship Id="rId19" Type="http://schemas.openxmlformats.org/officeDocument/2006/relationships/slide" Target="slide15.xml"/><Relationship Id="rId31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40.xml"/><Relationship Id="rId14" Type="http://schemas.openxmlformats.org/officeDocument/2006/relationships/slide" Target="slide27.xml"/><Relationship Id="rId22" Type="http://schemas.openxmlformats.org/officeDocument/2006/relationships/slide" Target="slide32.xml"/><Relationship Id="rId27" Type="http://schemas.openxmlformats.org/officeDocument/2006/relationships/slide" Target="slide13.xml"/><Relationship Id="rId30" Type="http://schemas.openxmlformats.org/officeDocument/2006/relationships/slide" Target="slide41.xml"/><Relationship Id="rId35" Type="http://schemas.openxmlformats.org/officeDocument/2006/relationships/slide" Target="slide24.xml"/><Relationship Id="rId43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docid=gUU1DqfJoe2zbM&amp;tbnid=sHrW31xHd2dMhM:&amp;ved=0CAUQjRw&amp;url=http://starodub-biblioteka.ru/2013/02/04/esli-by-priroda-mogla-chuvstvovat-blagodarnost-k-cheloveku-za-to-chto-on-pronik-v-eyo-zhizn-i-vospel-eyo-to-prezhde-vsego-eta-blagodarnost-vypala-by-na-dolyu-mixaila-prishvina-k-paustovskij/&amp;ei=FUxQUY-vH-mq4ATa0YDYBQ&amp;psig=AFQjCNG7md84XERZDfBhL0dJZ2u3Km6HoA&amp;ust=1364303244550228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2420888"/>
            <a:ext cx="6984775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«СВОЯ ИГРА»</a:t>
            </a:r>
          </a:p>
          <a:p>
            <a:pPr lvl="1" algn="ct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следам прочитанных произведений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5728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20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8869" y="2636911"/>
            <a:ext cx="64520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Около леса, как в мягкой постели,</a:t>
            </a:r>
          </a:p>
          <a:p>
            <a:r>
              <a:rPr lang="ru-RU" sz="2800" b="1" dirty="0" smtClean="0"/>
              <a:t>Выспаться можно – покой и простор! -</a:t>
            </a:r>
          </a:p>
          <a:p>
            <a:r>
              <a:rPr lang="ru-RU" sz="2800" b="1" dirty="0" smtClean="0"/>
              <a:t>Листья поблёкнуть ещё не успели,</a:t>
            </a:r>
          </a:p>
          <a:p>
            <a:r>
              <a:rPr lang="ru-RU" sz="2800" b="1" dirty="0" smtClean="0"/>
              <a:t>Жёлты и свежи лежат, как ковёр.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218882"/>
            <a:ext cx="4874155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Н.А Некрасов «Железная дорога»</a:t>
            </a:r>
          </a:p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отрывок – описание осени.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9" y="6072206"/>
            <a:ext cx="1643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30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69091" y="2204864"/>
            <a:ext cx="4021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«Приятели троекратно облобызались и </a:t>
            </a:r>
          </a:p>
          <a:p>
            <a:r>
              <a:rPr lang="ru-RU" sz="2800" b="1" dirty="0" smtClean="0"/>
              <a:t>устремили друг на друга глаза, полные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слёз»</a:t>
            </a:r>
            <a:endParaRPr lang="ru-RU" dirty="0"/>
          </a:p>
        </p:txBody>
      </p:sp>
      <p:pic>
        <p:nvPicPr>
          <p:cNvPr id="9" name="Picture 2" descr="«Толстый и тонкий». Художник С. Алим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44824"/>
            <a:ext cx="2884314" cy="4097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81332" y="5261461"/>
            <a:ext cx="3133102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А.П. Чехов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«Толстый и тонкий»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5929330"/>
            <a:ext cx="18817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616" y="2276871"/>
            <a:ext cx="87943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«Он  всю ночь сторожил росу и собирал её</a:t>
            </a:r>
          </a:p>
          <a:p>
            <a:r>
              <a:rPr lang="ru-RU" sz="2800" b="1" dirty="0"/>
              <a:t>п</a:t>
            </a:r>
            <a:r>
              <a:rPr lang="ru-RU" sz="2800" b="1" dirty="0" smtClean="0"/>
              <a:t>о каплям на свои листья. Он трудился день и ночь, </a:t>
            </a:r>
          </a:p>
          <a:p>
            <a:r>
              <a:rPr lang="ru-RU" sz="2800" b="1" dirty="0" smtClean="0"/>
              <a:t>чтобы жить и не умереть»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908771"/>
            <a:ext cx="3472169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А.П. Платонов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«Неизвестный цветок»</a:t>
            </a:r>
          </a:p>
          <a:p>
            <a:endParaRPr lang="ru-RU" sz="2400" b="1" dirty="0"/>
          </a:p>
        </p:txBody>
      </p:sp>
      <p:pic>
        <p:nvPicPr>
          <p:cNvPr id="10" name="Picture 4" descr="Картинка 1 из 350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96344" cy="417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50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589818"/>
            <a:ext cx="81435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«После родителей всё их крестьянское хозяйство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осталось детям.. Очень скоро умненькие и 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ружные ребята сами всему научились и стали </a:t>
            </a:r>
          </a:p>
          <a:p>
            <a:r>
              <a:rPr lang="ru-RU" sz="2800" b="1" dirty="0" smtClean="0"/>
              <a:t>жить хорошо»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63341"/>
              </p:ext>
            </p:extLst>
          </p:nvPr>
        </p:nvGraphicFramePr>
        <p:xfrm>
          <a:off x="683568" y="2492896"/>
          <a:ext cx="3600450" cy="320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11427840" imgH="7826040" progId="">
                  <p:embed/>
                </p:oleObj>
              </mc:Choice>
              <mc:Fallback>
                <p:oleObj r:id="rId4" imgW="11427840" imgH="7826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92896"/>
                        <a:ext cx="3600450" cy="3204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0589" y="4653136"/>
            <a:ext cx="2954142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М. М. Пришвин 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«Кладовая солнца»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471" y="116632"/>
            <a:ext cx="79609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604" y="2320064"/>
            <a:ext cx="90258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«Но вот выговорилась бабушка. Ушёл куда –то дед.</a:t>
            </a:r>
          </a:p>
          <a:p>
            <a:r>
              <a:rPr lang="ru-RU" sz="2800" b="1" dirty="0" smtClean="0"/>
              <a:t>Я сидел, разглаживал заплатку на штанах, вытягивал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з неё нитки. А когда поднял голову, увидел перед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обой …»</a:t>
            </a:r>
            <a:endParaRPr lang="ru-RU" dirty="0"/>
          </a:p>
        </p:txBody>
      </p:sp>
      <p:pic>
        <p:nvPicPr>
          <p:cNvPr id="9" name="Picture 11" descr="10004652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8"/>
          <a:stretch/>
        </p:blipFill>
        <p:spPr bwMode="auto">
          <a:xfrm>
            <a:off x="827584" y="1988840"/>
            <a:ext cx="3024336" cy="3456384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80589" y="4653136"/>
            <a:ext cx="3714287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В.П Астафьев</a:t>
            </a:r>
          </a:p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«Конь с розовой гривой»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/>
          <a:lstStyle/>
          <a:p>
            <a:r>
              <a:rPr lang="ru-RU" dirty="0" smtClean="0"/>
              <a:t>«…</a:t>
            </a:r>
            <a:r>
              <a:rPr lang="ru-RU" b="1" dirty="0" smtClean="0"/>
              <a:t>Был моложе сестры на два года. Ему было всего только десять лет с хвостиком. Он был коротенький, но очень плотный, лобастый, затылок широкий. Это был мальчик упрямый и сильный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064741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5816"/>
            <a:ext cx="2989263" cy="2366963"/>
          </a:xfrm>
          <a:prstGeom prst="rect">
            <a:avLst/>
          </a:prstGeom>
          <a:noFill/>
          <a:ln w="72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736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«...</a:t>
            </a:r>
            <a:r>
              <a:rPr lang="ru-RU" b="1" dirty="0" smtClean="0"/>
              <a:t>воспитывался </a:t>
            </a:r>
            <a:r>
              <a:rPr lang="ru-RU" b="1" dirty="0"/>
              <a:t>в кадетском корпусе и выпущен был корнетом в гвардию; отец не щадил ничего для приличного его содержания, и молодой человек получал из дому более, нежели должен был ожидать</a:t>
            </a:r>
            <a:r>
              <a:rPr lang="ru-RU" dirty="0"/>
              <a:t>».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238839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797152"/>
            <a:ext cx="3360279" cy="830997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Владимир Дубровский</a:t>
            </a:r>
          </a:p>
          <a:p>
            <a:endParaRPr lang="ru-RU" sz="2400" b="1" dirty="0"/>
          </a:p>
        </p:txBody>
      </p:sp>
      <p:pic>
        <p:nvPicPr>
          <p:cNvPr id="10" name="Picture 4" descr="Д - уч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3173432"/>
            <a:ext cx="3960812" cy="297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528392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dirty="0"/>
              <a:t>Идёт в чём был: в </a:t>
            </a:r>
            <a:r>
              <a:rPr lang="ru-RU" b="1" dirty="0" err="1" smtClean="0"/>
              <a:t>опорочках</a:t>
            </a:r>
            <a:r>
              <a:rPr lang="ru-RU" b="1" dirty="0" smtClean="0"/>
              <a:t>, </a:t>
            </a:r>
            <a:r>
              <a:rPr lang="ru-RU" b="1" dirty="0"/>
              <a:t>одна штанина в сапоге, другая мотается, а </a:t>
            </a:r>
            <a:r>
              <a:rPr lang="ru-RU" b="1" dirty="0" err="1" smtClean="0"/>
              <a:t>озямчик</a:t>
            </a:r>
            <a:r>
              <a:rPr lang="ru-RU" b="1" dirty="0" smtClean="0"/>
              <a:t> </a:t>
            </a:r>
            <a:r>
              <a:rPr lang="ru-RU" b="1" dirty="0"/>
              <a:t>старенький, крючочки не застёгиваются, </a:t>
            </a:r>
            <a:r>
              <a:rPr lang="ru-RU" b="1" dirty="0" err="1"/>
              <a:t>порастеряны</a:t>
            </a:r>
            <a:r>
              <a:rPr lang="ru-RU" b="1" dirty="0"/>
              <a:t>, а шиворот разорван...»</a:t>
            </a:r>
          </a:p>
          <a:p>
            <a:pPr marL="137160" indent="0">
              <a:buNone/>
            </a:pPr>
            <a:endParaRPr lang="ru-RU" dirty="0"/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4068" y="1064741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pic>
        <p:nvPicPr>
          <p:cNvPr id="8" name="Picture 4" descr="C37963F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3" t="16030" b="30987"/>
          <a:stretch/>
        </p:blipFill>
        <p:spPr bwMode="auto">
          <a:xfrm>
            <a:off x="3018564" y="3911408"/>
            <a:ext cx="2749076" cy="283873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95536" y="2060849"/>
            <a:ext cx="8208912" cy="3240359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«</a:t>
            </a:r>
            <a:r>
              <a:rPr lang="ru-RU" b="1" dirty="0"/>
              <a:t>Его богатство, знатный род и связи давали ему большой вес в губерниях, где находилось его имение. Соседи рады были угождать малейшим его прихотям; губернские чиновники трепетали при его имени...»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295573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797152"/>
            <a:ext cx="4247830" cy="830997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Кирилл Петрович Троекуров</a:t>
            </a:r>
          </a:p>
          <a:p>
            <a:endParaRPr lang="ru-RU" sz="2400" b="1" dirty="0"/>
          </a:p>
        </p:txBody>
      </p:sp>
      <p:pic>
        <p:nvPicPr>
          <p:cNvPr id="10" name="Picture 4" descr="На псарне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10268" r="31334" b="12045"/>
          <a:stretch/>
        </p:blipFill>
        <p:spPr>
          <a:xfrm>
            <a:off x="5931236" y="3030181"/>
            <a:ext cx="2382160" cy="311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6215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dirty="0"/>
              <a:t>«</a:t>
            </a:r>
            <a:r>
              <a:rPr lang="ru-RU" b="1" dirty="0"/>
              <a:t>Она сидела передо мной аккуратная вся, умная и красивая</a:t>
            </a:r>
            <a:r>
              <a:rPr lang="ru-RU" b="1" dirty="0" smtClean="0"/>
              <a:t>...до </a:t>
            </a:r>
            <a:r>
              <a:rPr lang="ru-RU" b="1" dirty="0"/>
              <a:t>меня доходил запах духов от неё, который я принимал за самое дыхание...»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5857892"/>
            <a:ext cx="17376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064741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pic>
        <p:nvPicPr>
          <p:cNvPr id="9" name="Picture 4" descr="fmt_53_uroki_franzuskogo_avi_image4_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21" y="3338117"/>
            <a:ext cx="2856316" cy="293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96236"/>
              </p:ext>
            </p:extLst>
          </p:nvPr>
        </p:nvGraphicFramePr>
        <p:xfrm>
          <a:off x="642911" y="357166"/>
          <a:ext cx="8072490" cy="623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1037735"/>
                <a:gridCol w="1021186"/>
                <a:gridCol w="1021186"/>
                <a:gridCol w="1021186"/>
                <a:gridCol w="1021186"/>
                <a:gridCol w="102118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ru-RU" sz="2000" b="1" i="1" baseline="0" dirty="0" smtClean="0">
                          <a:solidFill>
                            <a:schemeClr val="bg1"/>
                          </a:solidFill>
                        </a:rPr>
                        <a:t> Автор произведения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Сцена из произведения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Герои произведения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Чёрный ящик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Теория</a:t>
                      </a:r>
                      <a:r>
                        <a:rPr lang="ru-RU" sz="2000" b="1" i="1" baseline="0" dirty="0" smtClean="0">
                          <a:solidFill>
                            <a:schemeClr val="bg1"/>
                          </a:solidFill>
                        </a:rPr>
                        <a:t> литературы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Письма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Слова и их значения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3643306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2643174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364330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364330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7786710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>
          <a:xfrm>
            <a:off x="6786578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>
          <a:xfrm>
            <a:off x="6786578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4" action="ppaction://hlinksldjump"/>
          </p:cNvPr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5" action="ppaction://hlinksldjump"/>
          </p:cNvPr>
          <p:cNvSpPr/>
          <p:nvPr/>
        </p:nvSpPr>
        <p:spPr>
          <a:xfrm>
            <a:off x="6786578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6" action="ppaction://hlinksldjump"/>
          </p:cNvPr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7" action="ppaction://hlinksldjump"/>
          </p:cNvPr>
          <p:cNvSpPr/>
          <p:nvPr/>
        </p:nvSpPr>
        <p:spPr>
          <a:xfrm>
            <a:off x="671514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8" action="ppaction://hlinksldjump"/>
          </p:cNvPr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9" action="ppaction://hlinksldjump"/>
          </p:cNvPr>
          <p:cNvSpPr/>
          <p:nvPr/>
        </p:nvSpPr>
        <p:spPr>
          <a:xfrm>
            <a:off x="571500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30" action="ppaction://hlinksldjump"/>
          </p:cNvPr>
          <p:cNvSpPr/>
          <p:nvPr/>
        </p:nvSpPr>
        <p:spPr>
          <a:xfrm>
            <a:off x="4714876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31" action="ppaction://hlinksldjump"/>
          </p:cNvPr>
          <p:cNvSpPr/>
          <p:nvPr/>
        </p:nvSpPr>
        <p:spPr>
          <a:xfrm>
            <a:off x="5715008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32" action="ppaction://hlinksldjump"/>
          </p:cNvPr>
          <p:cNvSpPr/>
          <p:nvPr/>
        </p:nvSpPr>
        <p:spPr>
          <a:xfrm>
            <a:off x="6786578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>
            <a:hlinkClick r:id="rId33" action="ppaction://hlinksldjump"/>
          </p:cNvPr>
          <p:cNvSpPr/>
          <p:nvPr/>
        </p:nvSpPr>
        <p:spPr>
          <a:xfrm>
            <a:off x="7786710" y="5643578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34" action="ppaction://hlinksldjump"/>
          </p:cNvPr>
          <p:cNvSpPr/>
          <p:nvPr/>
        </p:nvSpPr>
        <p:spPr>
          <a:xfrm>
            <a:off x="678657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4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35" action="ppaction://hlinksldjump"/>
          </p:cNvPr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6" action="ppaction://hlinksldjump"/>
          </p:cNvPr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7" action="ppaction://hlinksldjump"/>
          </p:cNvPr>
          <p:cNvSpPr/>
          <p:nvPr/>
        </p:nvSpPr>
        <p:spPr>
          <a:xfrm>
            <a:off x="471487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8" action="ppaction://hlinksldjump"/>
          </p:cNvPr>
          <p:cNvSpPr/>
          <p:nvPr/>
        </p:nvSpPr>
        <p:spPr>
          <a:xfrm>
            <a:off x="5715008" y="3786190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9" action="ppaction://hlinksldjump"/>
          </p:cNvPr>
          <p:cNvSpPr/>
          <p:nvPr/>
        </p:nvSpPr>
        <p:spPr>
          <a:xfrm>
            <a:off x="471487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9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40" action="ppaction://hlinksldjump"/>
          </p:cNvPr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0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41" action="ppaction://hlinksldjump"/>
          </p:cNvPr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42" action="ppaction://hlinksldjump"/>
          </p:cNvPr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43" action="ppaction://hlinksldjump"/>
          </p:cNvPr>
          <p:cNvSpPr/>
          <p:nvPr/>
        </p:nvSpPr>
        <p:spPr>
          <a:xfrm>
            <a:off x="471487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произведения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5857892"/>
            <a:ext cx="17376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295573"/>
            <a:ext cx="43835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героя  произведения</a:t>
            </a:r>
            <a:endParaRPr lang="ru-RU" sz="2400" b="1" dirty="0"/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57200" y="1916832"/>
            <a:ext cx="82296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dirty="0" smtClean="0"/>
              <a:t>«</a:t>
            </a:r>
            <a:r>
              <a:rPr lang="ru-RU" b="1" dirty="0" smtClean="0"/>
              <a:t>До рассвета металась возле дома: с крыши на забор, с забора на крышу. Часами сидела на черемухе, под окном, слушала, не запищат ли котятки ...»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Picture 7" descr="Белогруд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1"/>
          <a:stretch/>
        </p:blipFill>
        <p:spPr>
          <a:xfrm>
            <a:off x="2627784" y="3764780"/>
            <a:ext cx="3419500" cy="263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928662" y="6143644"/>
            <a:ext cx="571504" cy="571504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10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0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9600" y="2276872"/>
            <a:ext cx="2732239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3537719" y="2298118"/>
            <a:ext cx="4902250" cy="2768774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Чудесная, по мнению </a:t>
            </a:r>
            <a:r>
              <a:rPr lang="ru-RU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Митраши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вещь, необходимая в любом походе или прогулке по лесу, так как всегда поможет найти дорогу к дому. Досталась ему от отца.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" name="Picture 3" descr="C:\Users\Мама\Desktop\Пришвин\комп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05325"/>
            <a:ext cx="2700338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5857892"/>
            <a:ext cx="19942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B97F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B97F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20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91880" y="2276872"/>
            <a:ext cx="5050904" cy="18002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Этот предмет Настя взяла с собой, отправляясь за ягодой, его же она предлагала собаке Травке. 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9600" y="2276872"/>
            <a:ext cx="273223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Мама\Desktop\хле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3263"/>
            <a:ext cx="25860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54564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30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91880" y="2420888"/>
            <a:ext cx="5194920" cy="295232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Этот предмет понадобился </a:t>
            </a:r>
          </a:p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ф</a:t>
            </a:r>
            <a:r>
              <a:rPr lang="ru-RU" b="1" i="1" dirty="0" smtClean="0">
                <a:solidFill>
                  <a:srgbClr val="002060"/>
                </a:solidFill>
              </a:rPr>
              <a:t>ранцузу </a:t>
            </a:r>
            <a:r>
              <a:rPr lang="ru-RU" b="1" i="1" dirty="0" err="1" smtClean="0">
                <a:solidFill>
                  <a:srgbClr val="002060"/>
                </a:solidFill>
              </a:rPr>
              <a:t>Дефоржу</a:t>
            </a:r>
            <a:r>
              <a:rPr lang="ru-RU" b="1" i="1" dirty="0" smtClean="0">
                <a:solidFill>
                  <a:srgbClr val="002060"/>
                </a:solidFill>
              </a:rPr>
              <a:t>, оказавшемуся неожиданно один на один в закрытой комнате  с медведем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"/>
          <a:stretch/>
        </p:blipFill>
        <p:spPr>
          <a:xfrm>
            <a:off x="276922" y="2277033"/>
            <a:ext cx="253451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Дубровский облож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16610" b="36250"/>
          <a:stretch/>
        </p:blipFill>
        <p:spPr>
          <a:xfrm>
            <a:off x="3203848" y="5041933"/>
            <a:ext cx="3854475" cy="15468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143644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40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131840" y="2276872"/>
            <a:ext cx="555496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Это подарила бабушка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с</a:t>
            </a:r>
            <a:r>
              <a:rPr lang="ru-RU" sz="3200" b="1" i="1" dirty="0" smtClean="0">
                <a:solidFill>
                  <a:srgbClr val="002060"/>
                </a:solidFill>
              </a:rPr>
              <a:t>воему внуку, несмотря на то, что он обманул её.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579296" cy="13681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9" b="4153"/>
          <a:stretch/>
        </p:blipFill>
        <p:spPr>
          <a:xfrm>
            <a:off x="399601" y="2276872"/>
            <a:ext cx="2480078" cy="26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Mello\Documents\1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8123" r="8709" b="14156"/>
          <a:stretch/>
        </p:blipFill>
        <p:spPr bwMode="auto">
          <a:xfrm>
            <a:off x="4355976" y="4288447"/>
            <a:ext cx="2333767" cy="19432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072206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5527" y="6000768"/>
            <a:ext cx="1442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B97F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B97F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50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131840" y="2132856"/>
            <a:ext cx="5846390" cy="295232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 этому предмету ученик догадался, что посылка была отправлена его бывшей учительницей по французскому языку Лидией Михайловной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/>
        </p:blipFill>
        <p:spPr>
          <a:xfrm>
            <a:off x="156930" y="1772816"/>
            <a:ext cx="2732239" cy="26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3 яблока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8286" r="10510" b="14427"/>
          <a:stretch/>
        </p:blipFill>
        <p:spPr bwMode="auto">
          <a:xfrm>
            <a:off x="3419872" y="4557879"/>
            <a:ext cx="2952328" cy="22122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Чёрный ящик 60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6">
                    <a:tint val="1000"/>
                  </a:schemeClr>
                </a:solidFill>
              </a:rPr>
              <a:t>Угадайте</a:t>
            </a:r>
            <a:r>
              <a:rPr lang="ru-RU" sz="3100" dirty="0">
                <a:solidFill>
                  <a:schemeClr val="accent6">
                    <a:tint val="1000"/>
                  </a:schemeClr>
                </a:solidFill>
              </a:rPr>
              <a:t>, какой предмет лежит в черном ящике.</a:t>
            </a:r>
            <a:br>
              <a:rPr lang="ru-RU" sz="3100" dirty="0">
                <a:solidFill>
                  <a:schemeClr val="accent6">
                    <a:tint val="1000"/>
                  </a:schemeClr>
                </a:solidFill>
              </a:rPr>
            </a:b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8" name="Picture 2" descr="C:\Users\Мама\Desktop\b2bc966335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>
          <a:xfrm>
            <a:off x="399601" y="2276872"/>
            <a:ext cx="2444208" cy="26529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3131840" y="2132856"/>
            <a:ext cx="5846390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Этот предмет был необходим, чтобы рассматривать блоху, подаренную англичанами русскому государю Александру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Администратор\Desktop\Лесков\hkl20070219-151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5932" r="18199" b="20261"/>
          <a:stretch/>
        </p:blipFill>
        <p:spPr bwMode="auto">
          <a:xfrm>
            <a:off x="3347864" y="4069748"/>
            <a:ext cx="3445540" cy="25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10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художественный приём использует </a:t>
            </a:r>
            <a:r>
              <a:rPr lang="ru-RU" sz="2800" b="1" dirty="0" smtClean="0"/>
              <a:t>автор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348880"/>
            <a:ext cx="7088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Несутся тучи, льют дождём,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И ветер воет, замирая</a:t>
            </a:r>
            <a:r>
              <a:rPr lang="ru-RU" sz="3600" dirty="0">
                <a:solidFill>
                  <a:srgbClr val="002060"/>
                </a:solidFill>
              </a:rPr>
              <a:t>! ( А. Блок)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4653136"/>
            <a:ext cx="4026827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</a:rPr>
              <a:t>ОЛИЦЕТВОРЕНИЕ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20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художественный приём использует </a:t>
            </a:r>
            <a:r>
              <a:rPr lang="ru-RU" sz="2800" b="1" dirty="0" smtClean="0"/>
              <a:t>автор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882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Около леса, </a:t>
            </a:r>
            <a:r>
              <a:rPr lang="ru-RU" sz="3600" b="1" dirty="0">
                <a:solidFill>
                  <a:srgbClr val="002060"/>
                </a:solidFill>
              </a:rPr>
              <a:t>как в мягкой постели</a:t>
            </a:r>
            <a:r>
              <a:rPr lang="ru-RU" sz="3600" dirty="0">
                <a:solidFill>
                  <a:srgbClr val="002060"/>
                </a:solidFill>
              </a:rPr>
              <a:t>,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Выспаться можно — покой </a:t>
            </a:r>
            <a:r>
              <a:rPr lang="ru-RU" sz="3600" dirty="0" smtClean="0">
                <a:solidFill>
                  <a:srgbClr val="002060"/>
                </a:solidFill>
              </a:rPr>
              <a:t>и простор</a:t>
            </a:r>
            <a:r>
              <a:rPr lang="ru-RU" sz="3600" dirty="0">
                <a:solidFill>
                  <a:srgbClr val="002060"/>
                </a:solidFill>
              </a:rPr>
              <a:t>......(Н.А. Некрасов)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653136"/>
            <a:ext cx="4026827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СРАВНЕНИЕ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30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86454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художественный приём использует </a:t>
            </a:r>
            <a:r>
              <a:rPr lang="ru-RU" sz="2800" b="1" dirty="0" smtClean="0"/>
              <a:t>автор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18827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Вся комната </a:t>
            </a:r>
            <a:r>
              <a:rPr lang="ru-RU" sz="3600" b="1" dirty="0" smtClean="0">
                <a:solidFill>
                  <a:srgbClr val="002060"/>
                </a:solidFill>
              </a:rPr>
              <a:t>янтарным блеском озарена …</a:t>
            </a:r>
            <a:r>
              <a:rPr lang="ru-RU" sz="3600" dirty="0" smtClean="0">
                <a:solidFill>
                  <a:srgbClr val="002060"/>
                </a:solidFill>
              </a:rPr>
              <a:t>( А.С. Пушкин)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653136"/>
            <a:ext cx="4026827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МЕТАФОРА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10</a:t>
            </a:r>
            <a:endParaRPr lang="ru-RU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55441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Этому писателю принадлежат «Повести Белкина»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сп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2126673" cy="28837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5929330"/>
            <a:ext cx="1810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40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786454"/>
            <a:ext cx="181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</a:t>
            </a:r>
            <a:r>
              <a:rPr lang="ru-RU" sz="2800" b="1" dirty="0" smtClean="0"/>
              <a:t>вид рифмы использует автор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8586" y="5356867"/>
            <a:ext cx="4026827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ПЕРЕКРЁСТНАЯ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221649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Тучки небесные, вечные странники!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Степью лазурною, цепью жемчужною Мчитесь вы, будто, как я же, изгнанники, С милого севера в сторону южную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(М.Ю. Лермонтов)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50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художественный приём использует </a:t>
            </a:r>
            <a:r>
              <a:rPr lang="ru-RU" sz="2800" b="1" dirty="0" smtClean="0"/>
              <a:t>автор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18827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«Друг </a:t>
            </a:r>
            <a:r>
              <a:rPr lang="ru-RU" sz="3600" b="1" dirty="0" smtClean="0">
                <a:solidFill>
                  <a:srgbClr val="002060"/>
                </a:solidFill>
              </a:rPr>
              <a:t>бесценный</a:t>
            </a:r>
            <a:r>
              <a:rPr lang="ru-RU" sz="3600" dirty="0" smtClean="0">
                <a:solidFill>
                  <a:srgbClr val="002060"/>
                </a:solidFill>
              </a:rPr>
              <a:t>», «</a:t>
            </a:r>
            <a:r>
              <a:rPr lang="ru-RU" sz="3600" b="1" dirty="0" smtClean="0">
                <a:solidFill>
                  <a:srgbClr val="002060"/>
                </a:solidFill>
              </a:rPr>
              <a:t>грустный</a:t>
            </a:r>
            <a:r>
              <a:rPr lang="ru-RU" sz="3600" dirty="0" smtClean="0">
                <a:solidFill>
                  <a:srgbClr val="002060"/>
                </a:solidFill>
              </a:rPr>
              <a:t> товарищ», «</a:t>
            </a:r>
            <a:r>
              <a:rPr lang="ru-RU" sz="3600" b="1" dirty="0" smtClean="0">
                <a:solidFill>
                  <a:srgbClr val="002060"/>
                </a:solidFill>
              </a:rPr>
              <a:t>печальным</a:t>
            </a:r>
            <a:r>
              <a:rPr lang="ru-RU" sz="3600" dirty="0" smtClean="0">
                <a:solidFill>
                  <a:srgbClr val="002060"/>
                </a:solidFill>
              </a:rPr>
              <a:t> снегом».            (А.С. Пушкин)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653136"/>
            <a:ext cx="4026827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ЭПИТЕТЫ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Теория литературы 60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857892"/>
            <a:ext cx="1816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</a:t>
            </a:r>
            <a:r>
              <a:rPr lang="ru-RU" sz="2800" b="1" dirty="0" smtClean="0"/>
              <a:t>двусложный размер использует автор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453862"/>
            <a:ext cx="4026827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ЯМБ</a:t>
            </a:r>
          </a:p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221649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Последние лучи заката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Лежат на поли сжатой ржи.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Дремотой розовой объята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Трава некошеной межи.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(А.А. Блок)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Письма 10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857892"/>
            <a:ext cx="1465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ответ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2931" y="2420888"/>
            <a:ext cx="7972452" cy="2836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Эта девочка написала письмо матери и понесла его на станцию. По дороге она целовала конверт с письмом и завидовала ему, что он увидит мать скорее, чем она.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героя, написавшего письмо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453862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</a:rPr>
              <a:t>Даша «Неизвестный цветок»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 20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5715016"/>
            <a:ext cx="2748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276872"/>
            <a:ext cx="8258204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«Государь мой премилостивый, я до тех пор не намерен ехать в Покровское, пока не вышлете Вы мне псаря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Парамошку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с повинною; а будет моя воля наказать его или помиловать, а я терпеть шутки от Ваших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холопьев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не намерен…»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героя, написавшего письмо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403851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Г.А.Дубровский</a:t>
            </a:r>
            <a:r>
              <a:rPr lang="ru-RU" sz="2800" b="1" dirty="0" smtClean="0">
                <a:solidFill>
                  <a:srgbClr val="002060"/>
                </a:solidFill>
              </a:rPr>
              <a:t>  «Дубровский»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 30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героя, написавшего письмо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453862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няня </a:t>
            </a:r>
            <a:r>
              <a:rPr lang="ru-RU" sz="2800" b="1" dirty="0" err="1" smtClean="0">
                <a:solidFill>
                  <a:srgbClr val="002060"/>
                </a:solidFill>
              </a:rPr>
              <a:t>Орина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Бузырёва</a:t>
            </a:r>
            <a:r>
              <a:rPr lang="ru-RU" sz="2800" b="1" dirty="0" smtClean="0">
                <a:solidFill>
                  <a:srgbClr val="002060"/>
                </a:solidFill>
              </a:rPr>
              <a:t> «Дубровский»</a:t>
            </a:r>
            <a:endParaRPr lang="ru-RU" sz="2400" b="1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2150859"/>
            <a:ext cx="8258204" cy="31503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«Государь ты наш, решилась тебе доложить о здоровье папенькином. Он очень плох, иногда заговаривается и весь день сидит как дитя глупое. Приезжай ты к нам, соколик мой ясный, мы  тебе и лошадей вышлем…»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Письмо 40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героя, написавшего письмо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453862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Владимир Дубровский «Дубровский»</a:t>
            </a:r>
            <a:endParaRPr lang="ru-RU" sz="2400" b="1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2150859"/>
            <a:ext cx="8258204" cy="31503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«Будьте сегодня в семь часов в беседке у ручья. Мне необходимо с вами говорить»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10" name="Picture 8" descr="Дефор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625" r="1968" b="2625"/>
          <a:stretch>
            <a:fillRect/>
          </a:stretch>
        </p:blipFill>
        <p:spPr bwMode="auto">
          <a:xfrm>
            <a:off x="379777" y="3275440"/>
            <a:ext cx="2649527" cy="209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59927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Письмо 50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5929330"/>
            <a:ext cx="2497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453862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А.С. Пушкин «Узник»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196752"/>
            <a:ext cx="774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</a:t>
            </a:r>
            <a:endParaRPr lang="ru-RU" sz="2800" b="1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2150859"/>
            <a:ext cx="8258204" cy="31503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Сижу за решёткой в темнице сырой,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Вскормлённый в неволе орёл молодой,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Мой грустный товарищ, махая крылом,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Кровавую пищу клюёт под окном.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643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Письмо 60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5453862"/>
            <a:ext cx="4026827" cy="95410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3">
                  <a:tint val="865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100000">
                <a:schemeClr val="accent3">
                  <a:tint val="71000"/>
                  <a:satMod val="112000"/>
                </a:schemeClr>
              </a:gs>
              <a:gs pos="98000">
                <a:schemeClr val="accent3">
                  <a:tint val="86000"/>
                </a:schemeClr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</a:rPr>
              <a:t>А.С. Пушкин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«И.И Пущину»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Назовите произведение и героя, написавшего письмо</a:t>
            </a:r>
            <a:endParaRPr lang="ru-RU" sz="2800" b="1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28596" y="2150859"/>
            <a:ext cx="8258204" cy="31503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Мой первый друг, мой друг бесценный!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И я судьбу благословил,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Когда мой двор уединённый,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Печальным снегом занесённый,</a:t>
            </a:r>
          </a:p>
          <a:p>
            <a:pPr algn="ctr">
              <a:buFont typeface="Wingdings 2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Твой колокольчик огласил.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10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стихотворении С. А. Есенина «Пороша» есть строки: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Скачет конь, простору много,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Валит снег и стелет шаль.</a:t>
            </a:r>
          </a:p>
          <a:p>
            <a:r>
              <a:rPr lang="ru-RU" sz="2800" b="1" dirty="0" smtClean="0"/>
              <a:t>Что означает слово « </a:t>
            </a:r>
            <a:r>
              <a:rPr lang="ru-RU" sz="3200" b="1" dirty="0" smtClean="0"/>
              <a:t>шаль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800622"/>
            <a:ext cx="381414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персидский ковёр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5996" y="3800622"/>
            <a:ext cx="4356484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Б) большой вязаный или тканый платок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5036778"/>
            <a:ext cx="475252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В) шерстяное одеяло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20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3903" y="1052736"/>
            <a:ext cx="8229600" cy="273745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Всё, что им создано за тринадцать лет творчества, - это подвиг во имя свободы и родины. Он был гениальным поэтом, так рано погибшим, но оставшимся навсегда молодым и бессмертным в своих произведениях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лерм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2924944"/>
            <a:ext cx="3929058" cy="4071942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стихотворении </a:t>
            </a:r>
            <a:r>
              <a:rPr lang="ru-RU" sz="2800" b="1" dirty="0" err="1" smtClean="0"/>
              <a:t>Н.М.Рубцова</a:t>
            </a:r>
            <a:r>
              <a:rPr lang="ru-RU" sz="2800" b="1" dirty="0" smtClean="0"/>
              <a:t> «Звезда полей» есть строки: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Звезда полей во мгле заледенелой,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Остановившись, смотрит в полынью…</a:t>
            </a:r>
          </a:p>
          <a:p>
            <a:r>
              <a:rPr lang="ru-RU" sz="2800" b="1" dirty="0" smtClean="0"/>
              <a:t>Что означает слово « </a:t>
            </a:r>
            <a:r>
              <a:rPr lang="ru-RU" sz="3200" b="1" dirty="0" smtClean="0"/>
              <a:t>полынья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3800622"/>
            <a:ext cx="879390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незамёрзшее место на ледяной поверхности реки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324" y="4585452"/>
            <a:ext cx="807026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Б) возвышенность с пологими склонами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136" y="5344690"/>
            <a:ext cx="760122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В) непрозрачный воздух от тумана, пыли</a:t>
            </a:r>
          </a:p>
        </p:txBody>
      </p:sp>
    </p:spTree>
    <p:extLst>
      <p:ext uri="{BB962C8B-B14F-4D97-AF65-F5344CB8AC3E}">
        <p14:creationId xmlns:p14="http://schemas.microsoft.com/office/powerpoint/2010/main" val="2930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429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30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396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рассказе В.Г Распутина «Уроки французского» есть предложение: «..писал за старух, читал письма, перебрал все книжки, которые оказались в нашей неказистой библиотеке…»                                                        Что означает слово « </a:t>
            </a:r>
            <a:r>
              <a:rPr lang="ru-RU" sz="3200" b="1" dirty="0" smtClean="0"/>
              <a:t>неказистый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871501"/>
            <a:ext cx="3071437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красивый</a:t>
            </a:r>
          </a:p>
          <a:p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4088" y="3871501"/>
            <a:ext cx="3168352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Б) маленький</a:t>
            </a:r>
          </a:p>
          <a:p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5690" y="4918134"/>
            <a:ext cx="2930231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В) большой</a:t>
            </a:r>
          </a:p>
          <a:p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076904"/>
            <a:ext cx="5481541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Г) некрасивый,  невзрачный на вид</a:t>
            </a:r>
          </a:p>
        </p:txBody>
      </p:sp>
    </p:spTree>
    <p:extLst>
      <p:ext uri="{BB962C8B-B14F-4D97-AF65-F5344CB8AC3E}">
        <p14:creationId xmlns:p14="http://schemas.microsoft.com/office/powerpoint/2010/main" val="11648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5296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</a:t>
            </a: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рассказе В.Г Распутина «Уроки французского» есть предложение: «Он здорово играет, мы ему в подмётки не годимся» </a:t>
            </a:r>
          </a:p>
          <a:p>
            <a:r>
              <a:rPr lang="ru-RU" sz="2800" b="1" dirty="0" smtClean="0"/>
              <a:t>Что означает слово « </a:t>
            </a:r>
            <a:r>
              <a:rPr lang="ru-RU" sz="3200" b="1" dirty="0" smtClean="0"/>
              <a:t>подмётка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57" y="3425225"/>
            <a:ext cx="2234319" cy="892552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каблук</a:t>
            </a:r>
          </a:p>
          <a:p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3377993"/>
            <a:ext cx="4248472" cy="892552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голенище сапога</a:t>
            </a:r>
          </a:p>
          <a:p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136" y="4653136"/>
            <a:ext cx="3391776" cy="892552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стелька в обуви</a:t>
            </a:r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4470177"/>
            <a:ext cx="4752527" cy="1384995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подошва, обычно в половину ступни, до  каблука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5296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50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рассказе </a:t>
            </a:r>
            <a:r>
              <a:rPr lang="ru-RU" sz="2800" b="1" dirty="0" err="1" smtClean="0"/>
              <a:t>В.П.Астафьева</a:t>
            </a:r>
            <a:r>
              <a:rPr lang="ru-RU" sz="2800" b="1" dirty="0" smtClean="0"/>
              <a:t> «Конь с розовой гривой» есть предложение: «Кума! – испуганно – радостным голосом восклицала она.»</a:t>
            </a:r>
          </a:p>
          <a:p>
            <a:r>
              <a:rPr lang="ru-RU" sz="2800" b="1" dirty="0" smtClean="0"/>
              <a:t>Что означает слово « </a:t>
            </a:r>
            <a:r>
              <a:rPr lang="ru-RU" sz="3200" b="1" dirty="0" smtClean="0"/>
              <a:t>кума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57" y="3425225"/>
            <a:ext cx="3530463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сестра жены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80" y="4197136"/>
            <a:ext cx="8651032" cy="954107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крёстная мать по отношению к родителям крестника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726" y="5418802"/>
            <a:ext cx="3530463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сестра мужа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9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rgbClr val="C26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5296" y="188640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и их значения 60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96752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сказе Н.С. Лескова  «Левша» есть предложение: «</a:t>
            </a:r>
            <a:r>
              <a:rPr lang="ru-RU" sz="2800" b="1" dirty="0" err="1" smtClean="0"/>
              <a:t>Полшкипер</a:t>
            </a:r>
            <a:r>
              <a:rPr lang="ru-RU" sz="2800" b="1" dirty="0" smtClean="0"/>
              <a:t> его (левшу) взял на закорки и понёс к борту»</a:t>
            </a:r>
          </a:p>
          <a:p>
            <a:r>
              <a:rPr lang="ru-RU" sz="2800" b="1" dirty="0" smtClean="0"/>
              <a:t>Что означает слово « </a:t>
            </a:r>
            <a:r>
              <a:rPr lang="ru-RU" sz="3200" b="1" dirty="0" smtClean="0"/>
              <a:t>на закорки</a:t>
            </a:r>
            <a:r>
              <a:rPr lang="ru-RU" sz="2800" b="1" dirty="0" smtClean="0"/>
              <a:t>»?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57" y="3415819"/>
            <a:ext cx="2522351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800" b="1" dirty="0" smtClean="0">
                <a:solidFill>
                  <a:srgbClr val="002060"/>
                </a:solidFill>
              </a:rPr>
              <a:t>на руки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316015"/>
            <a:ext cx="2522351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за ноги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436" y="4581128"/>
            <a:ext cx="6515852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на плечи и верхнюю часть спины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520" y="5447671"/>
            <a:ext cx="4425552" cy="523220"/>
          </a:xfrm>
          <a:prstGeom prst="rect">
            <a:avLst/>
          </a:prstGeom>
          <a:solidFill>
            <a:schemeClr val="accent2">
              <a:lumMod val="75000"/>
              <a:alpha val="62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</a:rPr>
              <a:t>за поясницу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57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30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Этот писатель создал незабываемые образы крестьянских мальчишек, отправившихся в ночное, где он с ними и встретился.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174" y="578645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747" b="1965"/>
          <a:stretch>
            <a:fillRect/>
          </a:stretch>
        </p:blipFill>
        <p:spPr bwMode="auto">
          <a:xfrm>
            <a:off x="2339975" y="1125538"/>
            <a:ext cx="4465638" cy="5616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40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980728"/>
            <a:ext cx="8373616" cy="470916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От фамилии этого писателя веет русской свежестью и прохладой. Его фамилия так же близка к народной речи, как и его произведения. Сам писатель рассказывал о себе: « Наш род происходит из духовенства. Мой дед, священник, и его отец, дед и прадед – все были священниками в селе Лесках, которое находится в Карачаевском уезде Орловской губернии…»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857892"/>
            <a:ext cx="15577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л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980728"/>
            <a:ext cx="3888432" cy="4752528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50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1520" y="1600201"/>
            <a:ext cx="8364710" cy="406104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Основной тематикой произведений этого писателя стало наблюдение за животными и родной природой. Им написаны такие произведения: «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Лисичкин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хлеб», «Деревья в плену», «Беличья память», «Лесной шатёр» и другие.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irc_mi" descr="http://starodub-biblioteka.ru/wp-content/uploads/2013/02/%D0%BF%D1%80%D0%B8%D1%88%D0%B2%D0%B8%D0%BD.jpg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96752"/>
            <a:ext cx="3932510" cy="46611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произведения 60</a:t>
            </a:r>
            <a:endParaRPr lang="ru-RU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Им написано автобиографическое произведение, в котором рассказано о школьных трудностях и учительнице, поддержавшей его. Спустя годы он благодарен ей за преподанные уроки доброты.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-44"/>
          <a:stretch>
            <a:fillRect/>
          </a:stretch>
        </p:blipFill>
        <p:spPr bwMode="auto">
          <a:xfrm>
            <a:off x="1907704" y="1484783"/>
            <a:ext cx="3960440" cy="486992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 из произведения 10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072206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803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произведение, из которого приведены строчки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8869" y="2636911"/>
            <a:ext cx="678506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Нет, вам наскучили нивы бесплодные…</a:t>
            </a:r>
          </a:p>
          <a:p>
            <a:r>
              <a:rPr lang="ru-RU" sz="2800" b="1" dirty="0"/>
              <a:t>Чужды вам страсти и чужды страдания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Вечно холодные, вечно свободные,</a:t>
            </a:r>
          </a:p>
          <a:p>
            <a:r>
              <a:rPr lang="ru-RU" sz="2800" b="1" dirty="0" smtClean="0"/>
              <a:t>Нет у вас родины, нет вам изгнания.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39261" y="5694579"/>
            <a:ext cx="3836884" cy="830997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М.Ю. Лермонтов «Тучки»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1318</TotalTime>
  <Words>1834</Words>
  <Application>Microsoft Office PowerPoint</Application>
  <PresentationFormat>Экран (4:3)</PresentationFormat>
  <Paragraphs>304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Угадайте, какой предмет лежит в черном ящике. </vt:lpstr>
      <vt:lpstr>Угадайте, какой предмет лежит в черном ящике. </vt:lpstr>
      <vt:lpstr>Угадайте, какой предмет лежит в черном ящике. </vt:lpstr>
      <vt:lpstr>Угадайте, какой предмет лежит в черном ящике. </vt:lpstr>
      <vt:lpstr>Угадайте, какой предмет лежит в черном ящике. </vt:lpstr>
      <vt:lpstr>Угадайте, какой предмет лежит в черном ящике.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DNA7 X86</cp:lastModifiedBy>
  <cp:revision>132</cp:revision>
  <dcterms:modified xsi:type="dcterms:W3CDTF">2014-05-01T06:49:51Z</dcterms:modified>
</cp:coreProperties>
</file>